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83" r:id="rId4"/>
    <p:sldId id="259" r:id="rId5"/>
    <p:sldId id="260" r:id="rId6"/>
    <p:sldId id="265" r:id="rId7"/>
    <p:sldId id="261" r:id="rId8"/>
    <p:sldId id="263" r:id="rId9"/>
    <p:sldId id="264" r:id="rId10"/>
    <p:sldId id="284" r:id="rId11"/>
    <p:sldId id="285" r:id="rId12"/>
    <p:sldId id="286" r:id="rId13"/>
    <p:sldId id="287" r:id="rId14"/>
    <p:sldId id="288" r:id="rId15"/>
    <p:sldId id="270" r:id="rId16"/>
    <p:sldId id="271" r:id="rId17"/>
    <p:sldId id="272" r:id="rId18"/>
    <p:sldId id="274" r:id="rId19"/>
    <p:sldId id="289" r:id="rId20"/>
    <p:sldId id="276" r:id="rId21"/>
    <p:sldId id="290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7C17339-FE4D-9D4D-9E8C-E6E1DA543831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25AF34D-BB41-3549-961C-19961A5F5E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4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5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8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922" y="1311821"/>
            <a:ext cx="6498158" cy="342886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COORDENAÇÃO DA ÁREA ENFERMAGEM</a:t>
            </a:r>
            <a:b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GESTÃO 2011-2014</a:t>
            </a:r>
            <a:b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</a:b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QUALIS LIVROS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40" y="5183308"/>
            <a:ext cx="1286714" cy="10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20" y="125008"/>
            <a:ext cx="634922" cy="53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767328"/>
          <a:ext cx="9156334" cy="609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4" imgW="6210300" imgH="3975100" progId="Word.Document.12">
                  <p:embed/>
                </p:oleObj>
              </mc:Choice>
              <mc:Fallback>
                <p:oleObj name="Document" r:id="rId4" imgW="6210300" imgH="397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67328"/>
                        <a:ext cx="9156334" cy="6090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83959" y="136769"/>
            <a:ext cx="611191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FICHA QUALIS LIVROS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87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06" y="251999"/>
            <a:ext cx="669741" cy="5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965776"/>
          <a:ext cx="9144000" cy="589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4" imgW="6184900" imgH="3695700" progId="Word.Document.12">
                  <p:embed/>
                </p:oleObj>
              </mc:Choice>
              <mc:Fallback>
                <p:oleObj name="Document" r:id="rId4" imgW="6184900" imgH="369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65776"/>
                        <a:ext cx="9144000" cy="5892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83959" y="136769"/>
            <a:ext cx="611191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FICHA QUALIS LIVROS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48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13" y="229244"/>
            <a:ext cx="669741" cy="5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3959" y="136769"/>
            <a:ext cx="611191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FICHA QUALIS LIVROS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0" y="926086"/>
          <a:ext cx="9144000" cy="593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6184900" imgH="4114800" progId="Word.Document.12">
                  <p:embed/>
                </p:oleObj>
              </mc:Choice>
              <mc:Fallback>
                <p:oleObj name="Document" r:id="rId4" imgW="6184900" imgH="411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26086"/>
                        <a:ext cx="9144000" cy="5931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18" y="13718"/>
            <a:ext cx="669741" cy="5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0" y="800100"/>
          <a:ext cx="9000163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6184900" imgH="5257800" progId="Word.Document.12">
                  <p:embed/>
                </p:oleObj>
              </mc:Choice>
              <mc:Fallback>
                <p:oleObj name="Document" r:id="rId4" imgW="6184900" imgH="525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00100"/>
                        <a:ext cx="9000163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83959" y="136769"/>
            <a:ext cx="611191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FICHA QUALIS LIVROS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0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37" y="136769"/>
            <a:ext cx="669741" cy="5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3959" y="136769"/>
            <a:ext cx="611191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FICHA QUALIS LIVROS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227" y="838200"/>
          <a:ext cx="9008411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4" imgW="6184900" imgH="5181600" progId="Word.Document.12">
                  <p:embed/>
                </p:oleObj>
              </mc:Choice>
              <mc:Fallback>
                <p:oleObj name="Document" r:id="rId4" imgW="6184900" imgH="518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7" y="838200"/>
                        <a:ext cx="9008411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778"/>
            <a:ext cx="9144000" cy="674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ATÉ AQUI CLASSIFICA O </a:t>
            </a:r>
          </a:p>
          <a:p>
            <a:pPr algn="ctr"/>
            <a:r>
              <a:rPr lang="x-none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LIVRO COM OS  DADOS DA SUCUPIRA </a:t>
            </a:r>
          </a:p>
          <a:p>
            <a:pPr algn="ctr"/>
            <a:endParaRPr lang="x-none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x-none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PARA DEFINIÇÃO SE L3 OU L4</a:t>
            </a:r>
          </a:p>
          <a:p>
            <a:pPr algn="ctr"/>
            <a:endParaRPr lang="x-none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x-none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AVALIAÇÃO QUALITATIVA</a:t>
            </a:r>
            <a:endParaRPr lang="x-none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79900" y="4470400"/>
            <a:ext cx="736600" cy="787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6" y="5797651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90650"/>
              </p:ext>
            </p:extLst>
          </p:nvPr>
        </p:nvGraphicFramePr>
        <p:xfrm>
          <a:off x="0" y="0"/>
          <a:ext cx="9144000" cy="681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ocument" r:id="rId3" imgW="6184900" imgH="6464300" progId="Word.Document.12">
                  <p:embed/>
                </p:oleObj>
              </mc:Choice>
              <mc:Fallback>
                <p:oleObj name="Document" r:id="rId3" imgW="6184900" imgH="646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1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6" y="5797651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00" y="105370"/>
            <a:ext cx="89535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A soma da primeira etapa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c</a:t>
            </a:r>
            <a:r>
              <a:rPr lang="x-non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om a qualitativa chega ao resultado 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33800" y="2222500"/>
            <a:ext cx="1257300" cy="127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24962"/>
              </p:ext>
            </p:extLst>
          </p:nvPr>
        </p:nvGraphicFramePr>
        <p:xfrm>
          <a:off x="38100" y="3517900"/>
          <a:ext cx="903924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Document" r:id="rId3" imgW="6184900" imgH="1790700" progId="Word.Document.12">
                  <p:embed/>
                </p:oleObj>
              </mc:Choice>
              <mc:Fallback>
                <p:oleObj name="Document" r:id="rId3" imgW="6184900" imgH="179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3517900"/>
                        <a:ext cx="903924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6" y="5797651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60" y="1147465"/>
            <a:ext cx="347808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ATENÇÃO 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47" y="114299"/>
            <a:ext cx="3042079" cy="32121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26" y="5962751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561322"/>
            <a:ext cx="9036198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Chegamos aos números apresentados </a:t>
            </a:r>
          </a:p>
          <a:p>
            <a:pPr algn="ctr"/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por meio de simulações, portanto, os cortes podem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mudar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no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momento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análise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real dos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livros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.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Por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isso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é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importante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um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exercício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com 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produção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2013 e 2014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lang="x-none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09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26" y="27326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4564" y="1230373"/>
          <a:ext cx="8679036" cy="550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4" imgW="6261100" imgH="2489200" progId="Word.Document.12">
                  <p:embed/>
                </p:oleObj>
              </mc:Choice>
              <mc:Fallback>
                <p:oleObj name="Document" r:id="rId4" imgW="6261100" imgH="248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564" y="1230373"/>
                        <a:ext cx="8679036" cy="550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68" y="200015"/>
            <a:ext cx="3830845" cy="8330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HISTÓRICO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68" y="1524814"/>
            <a:ext cx="8450972" cy="16628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20000"/>
              </a:lnSpc>
            </a:pP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2012 –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Suspensão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classificacão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livros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no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processo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avaliação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trienal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2010-2012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16" y="154555"/>
            <a:ext cx="1033039" cy="87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99268" y="3848100"/>
            <a:ext cx="8450972" cy="234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2014 –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Retomada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discussão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Assessora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para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análise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proposta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ficha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para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classificacão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livros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para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sua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inclusão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no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processo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avaliação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triênio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2013-2015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79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1557"/>
            <a:ext cx="9144000" cy="6666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t-BR" b="1" u="sng" dirty="0">
                <a:solidFill>
                  <a:schemeClr val="accent1"/>
                </a:solidFill>
              </a:rPr>
              <a:t>Travas:</a:t>
            </a:r>
          </a:p>
          <a:p>
            <a:pPr marL="285750" lvl="0" indent="-285750">
              <a:lnSpc>
                <a:spcPct val="140000"/>
              </a:lnSpc>
              <a:buFont typeface="Wingdings" charset="2"/>
              <a:buChar char="ü"/>
            </a:pPr>
            <a:r>
              <a:rPr lang="pt-BR" b="1" dirty="0">
                <a:solidFill>
                  <a:schemeClr val="accent1"/>
                </a:solidFill>
              </a:rPr>
              <a:t>Docente permanente que não publicou artigo no triênio não poderá pontuar produção de livros, coletâneas e/ou capítulos.</a:t>
            </a:r>
          </a:p>
          <a:p>
            <a:pPr marL="285750" lvl="0" indent="-285750">
              <a:lnSpc>
                <a:spcPct val="140000"/>
              </a:lnSpc>
              <a:buFont typeface="Wingdings" charset="2"/>
              <a:buChar char="ü"/>
            </a:pPr>
            <a:r>
              <a:rPr lang="pt-BR" b="1" dirty="0">
                <a:solidFill>
                  <a:schemeClr val="accent1"/>
                </a:solidFill>
              </a:rPr>
              <a:t>Um mesmo autor só poderá pontuar, no máximo, dois livros e/ou coletâneas no triênio, considerando-se aqueles com melhor estrato </a:t>
            </a:r>
            <a:r>
              <a:rPr lang="pt-BR" b="1" dirty="0" err="1">
                <a:solidFill>
                  <a:schemeClr val="accent1"/>
                </a:solidFill>
              </a:rPr>
              <a:t>Qualis</a:t>
            </a:r>
            <a:r>
              <a:rPr lang="pt-BR" b="1" dirty="0">
                <a:solidFill>
                  <a:schemeClr val="accent1"/>
                </a:solidFill>
              </a:rPr>
              <a:t> Livros.</a:t>
            </a:r>
          </a:p>
          <a:p>
            <a:pPr marL="285750" lvl="0" indent="-285750">
              <a:lnSpc>
                <a:spcPct val="140000"/>
              </a:lnSpc>
              <a:buFont typeface="Wingdings" charset="2"/>
              <a:buChar char="ü"/>
            </a:pPr>
            <a:r>
              <a:rPr lang="pt-BR" b="1" dirty="0">
                <a:solidFill>
                  <a:schemeClr val="accent1"/>
                </a:solidFill>
              </a:rPr>
              <a:t>Um mesmo autor só poderá pontuar, no máximo, dois capítulos na mesma obra e quatro capítulos no total da produção no triênio, considerando-se aqueles com melhor estrato </a:t>
            </a:r>
            <a:r>
              <a:rPr lang="pt-BR" b="1" dirty="0" err="1">
                <a:solidFill>
                  <a:schemeClr val="accent1"/>
                </a:solidFill>
              </a:rPr>
              <a:t>Qualis</a:t>
            </a:r>
            <a:r>
              <a:rPr lang="pt-BR" b="1" dirty="0">
                <a:solidFill>
                  <a:schemeClr val="accent1"/>
                </a:solidFill>
              </a:rPr>
              <a:t> Livros.</a:t>
            </a:r>
          </a:p>
          <a:p>
            <a:pPr marL="285750" lvl="0" indent="-285750">
              <a:lnSpc>
                <a:spcPct val="140000"/>
              </a:lnSpc>
              <a:buFont typeface="Wingdings" charset="2"/>
              <a:buChar char="ü"/>
            </a:pPr>
            <a:r>
              <a:rPr lang="pt-BR" b="1" dirty="0">
                <a:solidFill>
                  <a:schemeClr val="accent1"/>
                </a:solidFill>
              </a:rPr>
              <a:t>Um mesmo autor de livro e/ou coletânea não poderá pontuar capítulos na mesma obra.</a:t>
            </a:r>
          </a:p>
          <a:p>
            <a:pPr marL="285750" lvl="0" indent="-285750">
              <a:lnSpc>
                <a:spcPct val="140000"/>
              </a:lnSpc>
              <a:buFont typeface="Wingdings" charset="2"/>
              <a:buChar char="ü"/>
            </a:pPr>
            <a:r>
              <a:rPr lang="pt-BR" b="1" dirty="0">
                <a:solidFill>
                  <a:schemeClr val="accent1"/>
                </a:solidFill>
              </a:rPr>
              <a:t>A pontuação de cada capítulo será de um quarto da pontuação da obra no respectivo estrato </a:t>
            </a:r>
            <a:r>
              <a:rPr lang="pt-BR" b="1" dirty="0" err="1">
                <a:solidFill>
                  <a:schemeClr val="accent1"/>
                </a:solidFill>
              </a:rPr>
              <a:t>Qualis</a:t>
            </a:r>
            <a:r>
              <a:rPr lang="pt-BR" b="1" dirty="0">
                <a:solidFill>
                  <a:schemeClr val="accent1"/>
                </a:solidFill>
              </a:rPr>
              <a:t>. </a:t>
            </a:r>
          </a:p>
          <a:p>
            <a:pPr marL="285750" lvl="0" indent="-285750">
              <a:lnSpc>
                <a:spcPct val="140000"/>
              </a:lnSpc>
              <a:buFont typeface="Wingdings" charset="2"/>
              <a:buChar char="ü"/>
            </a:pPr>
            <a:r>
              <a:rPr lang="pt-BR" b="1" dirty="0">
                <a:solidFill>
                  <a:schemeClr val="accent1"/>
                </a:solidFill>
              </a:rPr>
              <a:t>Na produção do programa por docente permanente (item 4.1 da ficha de avaliação), os livros, coletâneas e capítulos serão incluídos em número máximo a 30% da produção de artigos, considerando-se aqueles com melhor estrato </a:t>
            </a:r>
            <a:r>
              <a:rPr lang="pt-BR" b="1" dirty="0" err="1">
                <a:solidFill>
                  <a:schemeClr val="accent1"/>
                </a:solidFill>
              </a:rPr>
              <a:t>Qualis</a:t>
            </a:r>
            <a:r>
              <a:rPr lang="pt-BR" b="1" dirty="0">
                <a:solidFill>
                  <a:schemeClr val="accent1"/>
                </a:solidFill>
              </a:rPr>
              <a:t> Livros.      </a:t>
            </a:r>
          </a:p>
          <a:p>
            <a:pPr>
              <a:lnSpc>
                <a:spcPct val="140000"/>
              </a:lnSpc>
            </a:pPr>
            <a:r>
              <a:rPr lang="pt-BR" b="1" dirty="0">
                <a:solidFill>
                  <a:schemeClr val="accent1"/>
                </a:solidFill>
              </a:rPr>
              <a:t> 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45132"/>
            <a:ext cx="717698" cy="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44960"/>
            <a:ext cx="8509000" cy="201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/>
              <a:t>Critérios de qualidade da produção intelectual:</a:t>
            </a:r>
            <a:endParaRPr lang="pt-BR" sz="2400" dirty="0"/>
          </a:p>
          <a:p>
            <a:pPr marL="342900" lvl="0" indent="-342900">
              <a:buFont typeface="Wingdings" charset="2"/>
              <a:buChar char="ü"/>
            </a:pPr>
            <a:r>
              <a:rPr lang="pt-BR" sz="2400" dirty="0"/>
              <a:t>% de artigos B1 ou superior poderá incluir livros e coletâneas L3 e L4 </a:t>
            </a:r>
          </a:p>
          <a:p>
            <a:pPr marL="342900" lvl="0" indent="-342900">
              <a:buFont typeface="Wingdings" charset="2"/>
              <a:buChar char="ü"/>
            </a:pPr>
            <a:r>
              <a:rPr lang="pt-BR" sz="2400" dirty="0"/>
              <a:t>Número de artigos A1 e A2 poderá incluir livros e coletâneas </a:t>
            </a:r>
            <a:r>
              <a:rPr lang="pt-BR" sz="2400" dirty="0" smtClean="0"/>
              <a:t>L4</a:t>
            </a:r>
            <a:endParaRPr lang="pt-BR" sz="2400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45132"/>
            <a:ext cx="717698" cy="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300" y="3321790"/>
            <a:ext cx="879489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2C7C9F"/>
                </a:solidFill>
              </a:rPr>
              <a:t>Pontuação</a:t>
            </a:r>
            <a:r>
              <a:rPr lang="pt-BR" sz="2000" b="1" dirty="0">
                <a:solidFill>
                  <a:srgbClr val="2C7C9F"/>
                </a:solidFill>
              </a:rPr>
              <a:t> </a:t>
            </a:r>
            <a:endParaRPr lang="pt-BR" sz="2000" b="1" dirty="0" smtClean="0">
              <a:solidFill>
                <a:srgbClr val="2C7C9F"/>
              </a:solidFill>
            </a:endParaRPr>
          </a:p>
          <a:p>
            <a:r>
              <a:rPr lang="pt-BR" sz="2000" b="1" dirty="0" err="1" smtClean="0">
                <a:solidFill>
                  <a:srgbClr val="2C7C9F"/>
                </a:solidFill>
              </a:rPr>
              <a:t>Qualis</a:t>
            </a:r>
            <a:r>
              <a:rPr lang="pt-BR" sz="2000" b="1" dirty="0" smtClean="0">
                <a:solidFill>
                  <a:srgbClr val="2C7C9F"/>
                </a:solidFill>
              </a:rPr>
              <a:t> </a:t>
            </a:r>
            <a:r>
              <a:rPr lang="pt-BR" sz="2000" b="1" dirty="0">
                <a:solidFill>
                  <a:srgbClr val="2C7C9F"/>
                </a:solidFill>
              </a:rPr>
              <a:t>Livros: </a:t>
            </a:r>
            <a:r>
              <a:rPr lang="pt-BR" sz="2000" dirty="0">
                <a:solidFill>
                  <a:srgbClr val="2C7C9F"/>
                </a:solidFill>
              </a:rPr>
              <a:t>L4 = 80 pontos (capítulo = 20); L3 = 60 pontos (capítulo = 15); L2 = 40 pontos (capítulo = 10); L1 = 20 pontos (capítulo = 5)</a:t>
            </a:r>
          </a:p>
          <a:p>
            <a:r>
              <a:rPr lang="pt-BR" sz="2000" b="1" dirty="0">
                <a:solidFill>
                  <a:srgbClr val="2C7C9F"/>
                </a:solidFill>
              </a:rPr>
              <a:t> </a:t>
            </a:r>
            <a:endParaRPr lang="pt-BR" sz="2000" dirty="0">
              <a:solidFill>
                <a:srgbClr val="2C7C9F"/>
              </a:solidFill>
            </a:endParaRPr>
          </a:p>
          <a:p>
            <a:r>
              <a:rPr lang="pt-BR" sz="2000" b="1" dirty="0" err="1" smtClean="0">
                <a:solidFill>
                  <a:srgbClr val="2C7C9F"/>
                </a:solidFill>
              </a:rPr>
              <a:t>Qualis</a:t>
            </a:r>
            <a:r>
              <a:rPr lang="pt-BR" sz="2000" b="1" dirty="0" smtClean="0">
                <a:solidFill>
                  <a:srgbClr val="2C7C9F"/>
                </a:solidFill>
              </a:rPr>
              <a:t> </a:t>
            </a:r>
            <a:r>
              <a:rPr lang="pt-BR" sz="2000" b="1" dirty="0">
                <a:solidFill>
                  <a:srgbClr val="2C7C9F"/>
                </a:solidFill>
              </a:rPr>
              <a:t>Periódicos: </a:t>
            </a:r>
            <a:r>
              <a:rPr lang="pt-BR" sz="2000" dirty="0">
                <a:solidFill>
                  <a:srgbClr val="2C7C9F"/>
                </a:solidFill>
              </a:rPr>
              <a:t>A1 = 100; A2 = 85; B1 = 70. B2 = 50; B3 = 30; B4 = 15; B5 = </a:t>
            </a:r>
            <a:r>
              <a:rPr lang="pt-BR" sz="2000" dirty="0" smtClean="0">
                <a:solidFill>
                  <a:srgbClr val="2C7C9F"/>
                </a:solidFill>
              </a:rPr>
              <a:t>5</a:t>
            </a:r>
          </a:p>
          <a:p>
            <a:r>
              <a:rPr lang="pt-BR" sz="2000" dirty="0" smtClean="0">
                <a:solidFill>
                  <a:srgbClr val="2C7C9F"/>
                </a:solidFill>
              </a:rPr>
              <a:t> </a:t>
            </a:r>
            <a:endParaRPr lang="pt-BR" sz="20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755"/>
            <a:ext cx="9144000" cy="6491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b="1" dirty="0">
                <a:solidFill>
                  <a:srgbClr val="2C7C9F"/>
                </a:solidFill>
              </a:rPr>
              <a:t>Questões operacionais</a:t>
            </a:r>
            <a:endParaRPr lang="pt-BR" dirty="0">
              <a:solidFill>
                <a:srgbClr val="2C7C9F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b="1" dirty="0">
                <a:solidFill>
                  <a:srgbClr val="2C7C9F"/>
                </a:solidFill>
              </a:rPr>
              <a:t> </a:t>
            </a:r>
            <a:endParaRPr lang="pt-BR" dirty="0">
              <a:solidFill>
                <a:srgbClr val="2C7C9F"/>
              </a:solidFill>
            </a:endParaRPr>
          </a:p>
          <a:p>
            <a:pPr marL="285750" lvl="0" indent="-285750" algn="just">
              <a:lnSpc>
                <a:spcPct val="110000"/>
              </a:lnSpc>
              <a:buFont typeface="Wingdings" charset="2"/>
              <a:buChar char="ü"/>
            </a:pPr>
            <a:r>
              <a:rPr lang="pt-BR" dirty="0">
                <a:solidFill>
                  <a:srgbClr val="2C7C9F"/>
                </a:solidFill>
              </a:rPr>
              <a:t>Os livros e coletâneas serão classificados no </a:t>
            </a:r>
            <a:r>
              <a:rPr lang="pt-BR" dirty="0" err="1">
                <a:solidFill>
                  <a:srgbClr val="2C7C9F"/>
                </a:solidFill>
              </a:rPr>
              <a:t>Qualis</a:t>
            </a:r>
            <a:r>
              <a:rPr lang="pt-BR" dirty="0">
                <a:solidFill>
                  <a:srgbClr val="2C7C9F"/>
                </a:solidFill>
              </a:rPr>
              <a:t> Livros com base nos dados contidos na Plataforma Sucupira (L1, L2, L3 e L4) e análise qualitativa (L3 e L4) feita pela comissão de área</a:t>
            </a:r>
            <a:r>
              <a:rPr lang="pt-BR" dirty="0" smtClean="0">
                <a:solidFill>
                  <a:srgbClr val="2C7C9F"/>
                </a:solidFill>
              </a:rPr>
              <a:t>.</a:t>
            </a:r>
          </a:p>
          <a:p>
            <a:pPr lvl="0" algn="just">
              <a:lnSpc>
                <a:spcPct val="110000"/>
              </a:lnSpc>
            </a:pPr>
            <a:endParaRPr lang="pt-BR" dirty="0">
              <a:solidFill>
                <a:srgbClr val="2C7C9F"/>
              </a:solidFill>
            </a:endParaRPr>
          </a:p>
          <a:p>
            <a:pPr marL="285750" lvl="0" indent="-285750" algn="just">
              <a:lnSpc>
                <a:spcPct val="110000"/>
              </a:lnSpc>
              <a:buFont typeface="Wingdings" charset="2"/>
              <a:buChar char="ü"/>
            </a:pPr>
            <a:r>
              <a:rPr lang="pt-BR" dirty="0">
                <a:solidFill>
                  <a:srgbClr val="2C7C9F"/>
                </a:solidFill>
              </a:rPr>
              <a:t>Por duas a três vezes no triênio, as IES habilitam-se para receber a Comissão </a:t>
            </a:r>
            <a:r>
              <a:rPr lang="pt-BR" dirty="0" err="1">
                <a:solidFill>
                  <a:srgbClr val="2C7C9F"/>
                </a:solidFill>
              </a:rPr>
              <a:t>Qualis</a:t>
            </a:r>
            <a:r>
              <a:rPr lang="pt-BR" dirty="0">
                <a:solidFill>
                  <a:srgbClr val="2C7C9F"/>
                </a:solidFill>
              </a:rPr>
              <a:t> Livros. Nos Seminários de Acompanhamento decide-se a IES receptora, procurando-se dar prioridade aos PPG novos. Essas </a:t>
            </a:r>
            <a:r>
              <a:rPr lang="pt-BR" dirty="0">
                <a:solidFill>
                  <a:srgbClr val="2C7C9F"/>
                </a:solidFill>
              </a:rPr>
              <a:t>IES receberão as doações dos livros, coletâneas e </a:t>
            </a:r>
            <a:r>
              <a:rPr lang="pt-BR" dirty="0">
                <a:solidFill>
                  <a:srgbClr val="2C7C9F"/>
                </a:solidFill>
              </a:rPr>
              <a:t>capítulos. Capes </a:t>
            </a:r>
            <a:r>
              <a:rPr lang="pt-BR" dirty="0">
                <a:solidFill>
                  <a:srgbClr val="2C7C9F"/>
                </a:solidFill>
              </a:rPr>
              <a:t>paga diárias e passagens da Comissão </a:t>
            </a:r>
            <a:r>
              <a:rPr lang="pt-BR" dirty="0" err="1">
                <a:solidFill>
                  <a:srgbClr val="2C7C9F"/>
                </a:solidFill>
              </a:rPr>
              <a:t>Qualis</a:t>
            </a:r>
            <a:r>
              <a:rPr lang="pt-BR" dirty="0">
                <a:solidFill>
                  <a:srgbClr val="2C7C9F"/>
                </a:solidFill>
              </a:rPr>
              <a:t> </a:t>
            </a:r>
            <a:r>
              <a:rPr lang="pt-BR" dirty="0">
                <a:solidFill>
                  <a:srgbClr val="2C7C9F"/>
                </a:solidFill>
              </a:rPr>
              <a:t>Livros.</a:t>
            </a:r>
            <a:endParaRPr lang="pt-BR" dirty="0">
              <a:solidFill>
                <a:srgbClr val="2C7C9F"/>
              </a:solidFill>
            </a:endParaRPr>
          </a:p>
          <a:p>
            <a:pPr lvl="0" algn="just">
              <a:lnSpc>
                <a:spcPct val="110000"/>
              </a:lnSpc>
            </a:pPr>
            <a:endParaRPr lang="pt-BR" dirty="0">
              <a:solidFill>
                <a:srgbClr val="2C7C9F"/>
              </a:solidFill>
            </a:endParaRPr>
          </a:p>
          <a:p>
            <a:pPr marL="285750" lvl="0" indent="-285750" algn="just">
              <a:lnSpc>
                <a:spcPct val="110000"/>
              </a:lnSpc>
              <a:buFont typeface="Wingdings" charset="2"/>
              <a:buChar char="ü"/>
            </a:pPr>
            <a:r>
              <a:rPr lang="pt-BR" dirty="0">
                <a:solidFill>
                  <a:srgbClr val="2C7C9F"/>
                </a:solidFill>
              </a:rPr>
              <a:t>Despesas </a:t>
            </a:r>
            <a:r>
              <a:rPr lang="pt-BR" dirty="0">
                <a:solidFill>
                  <a:srgbClr val="2C7C9F"/>
                </a:solidFill>
              </a:rPr>
              <a:t>com o transporte dos livros, coletâneas e capítulos em versão impressa serão assumidas pelos Programas. Priorizar o envio eletrônico dessa produção para a coordenação de área ou consultor regional</a:t>
            </a:r>
            <a:r>
              <a:rPr lang="pt-BR" dirty="0">
                <a:solidFill>
                  <a:srgbClr val="2C7C9F"/>
                </a:solidFill>
              </a:rPr>
              <a:t>.</a:t>
            </a:r>
          </a:p>
          <a:p>
            <a:pPr marL="285750" lvl="0" indent="-285750" algn="just">
              <a:lnSpc>
                <a:spcPct val="110000"/>
              </a:lnSpc>
              <a:buFont typeface="Wingdings" charset="2"/>
              <a:buChar char="ü"/>
            </a:pPr>
            <a:endParaRPr lang="pt-BR" dirty="0">
              <a:solidFill>
                <a:srgbClr val="2C7C9F"/>
              </a:solidFill>
            </a:endParaRPr>
          </a:p>
          <a:p>
            <a:pPr marL="285750" lvl="0" indent="-285750" algn="just">
              <a:lnSpc>
                <a:spcPct val="110000"/>
              </a:lnSpc>
              <a:buFont typeface="Wingdings" charset="2"/>
              <a:buChar char="ü"/>
            </a:pPr>
            <a:r>
              <a:rPr lang="pt-BR" dirty="0">
                <a:solidFill>
                  <a:srgbClr val="2C7C9F"/>
                </a:solidFill>
              </a:rPr>
              <a:t>A obra impressa deverá ser enviada a IES que acolherá a </a:t>
            </a:r>
            <a:r>
              <a:rPr lang="pt-BR" dirty="0">
                <a:solidFill>
                  <a:srgbClr val="2C7C9F"/>
                </a:solidFill>
              </a:rPr>
              <a:t>Comissão </a:t>
            </a:r>
            <a:r>
              <a:rPr lang="pt-BR" dirty="0" err="1">
                <a:solidFill>
                  <a:srgbClr val="2C7C9F"/>
                </a:solidFill>
              </a:rPr>
              <a:t>Qualis</a:t>
            </a:r>
            <a:r>
              <a:rPr lang="pt-BR" dirty="0">
                <a:solidFill>
                  <a:srgbClr val="2C7C9F"/>
                </a:solidFill>
              </a:rPr>
              <a:t> </a:t>
            </a:r>
            <a:r>
              <a:rPr lang="pt-BR" dirty="0">
                <a:solidFill>
                  <a:srgbClr val="2C7C9F"/>
                </a:solidFill>
              </a:rPr>
              <a:t>Livros </a:t>
            </a:r>
            <a:r>
              <a:rPr lang="pt-BR" dirty="0">
                <a:solidFill>
                  <a:srgbClr val="2C7C9F"/>
                </a:solidFill>
              </a:rPr>
              <a:t>da área, em período previamente agendado, com ofício do coordenador do PPG elencando o material enviado. Para evitar duplicidade sugere-se que o livro/coletânea seja enviado pelo PPG do primeiro autor docente permanente, recomendando-se contato prévio dos autores para acordar quem será responsável pelo envio</a:t>
            </a:r>
            <a:r>
              <a:rPr lang="pt-BR" dirty="0">
                <a:solidFill>
                  <a:srgbClr val="2C7C9F"/>
                </a:solidFill>
              </a:rPr>
              <a:t>.</a:t>
            </a:r>
            <a:endParaRPr lang="pt-BR" dirty="0">
              <a:solidFill>
                <a:srgbClr val="2C7C9F"/>
              </a:solidFill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555"/>
            <a:ext cx="717698" cy="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3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223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1225"/>
            <a:ext cx="9144000" cy="2236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0419" y="2967335"/>
            <a:ext cx="532316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PERGUNTAS? </a:t>
            </a:r>
            <a:endParaRPr lang="x-none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45132"/>
            <a:ext cx="717698" cy="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5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6247674"/>
            <a:ext cx="717698" cy="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94035"/>
            <a:ext cx="7962900" cy="45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COORDENAÇÃO DA ÁREA ENFERMAGEM</a:t>
            </a:r>
          </a:p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GESTÃO 2011/2014</a:t>
            </a:r>
          </a:p>
          <a:p>
            <a:pPr algn="ctr"/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Carmen </a:t>
            </a:r>
            <a:r>
              <a:rPr lang="en-US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Gracinda</a:t>
            </a:r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Silvan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Scochi</a:t>
            </a:r>
            <a:endParaRPr lang="en-US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carmenscochi@gmail.com</a:t>
            </a:r>
            <a:endParaRPr lang="en-US" sz="2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endParaRPr lang="en-US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Denize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Bouttelet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Munari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sz="24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boutteletmunari@gmail.com</a:t>
            </a:r>
            <a:r>
              <a:rPr lang="en-US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lang="en-US" sz="2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endParaRPr lang="en-US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Francine Lima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Gelbcke</a:t>
            </a:r>
            <a:endParaRPr lang="en-US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fgelbcke@ccs.ufsc.br</a:t>
            </a:r>
            <a:endParaRPr lang="en-US" sz="2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271738"/>
            <a:ext cx="1536700" cy="13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66266" y="250868"/>
            <a:ext cx="8450972" cy="115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Assessora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Qualis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Livro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Área</a:t>
            </a:r>
            <a:endParaRPr lang="en-US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>
              <a:spcBef>
                <a:spcPts val="1200"/>
              </a:spcBef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Coordenação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: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Denize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Bouttelet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Munari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(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UFG)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266" y="1662763"/>
            <a:ext cx="8450972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MEMBROS:</a:t>
            </a:r>
          </a:p>
          <a:p>
            <a:pPr algn="just"/>
            <a:endParaRPr lang="en-US" sz="2000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/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Josicélia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Dumet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Fernandes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- UFBA e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Coordenadora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anterior 2007/2009 </a:t>
            </a:r>
          </a:p>
          <a:p>
            <a:pPr algn="just"/>
            <a:endParaRPr lang="en-US" sz="2000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/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Marta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Lenise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 Prado - UFSC e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memória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anterior</a:t>
            </a:r>
            <a:endParaRPr lang="en-US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/>
            <a:endParaRPr lang="en-US" sz="2000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/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Teresa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Tonini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- UNIRIO </a:t>
            </a:r>
          </a:p>
          <a:p>
            <a:pPr algn="just"/>
            <a:endParaRPr lang="en-US" sz="2000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/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Vanda Elisa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Felli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- EE/USP</a:t>
            </a:r>
          </a:p>
          <a:p>
            <a:pPr algn="just"/>
            <a:endParaRPr lang="en-US" sz="2000" b="1" u="sng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algn="just"/>
            <a:r>
              <a:rPr lang="en-US" sz="2000" b="1" u="sng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Participação</a:t>
            </a:r>
            <a:r>
              <a:rPr lang="en-US" sz="2000" b="1" u="sng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especial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: Carmen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Scochi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(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EERP/USP) e Francine </a:t>
            </a:r>
            <a:r>
              <a:rPr lang="en-US" sz="20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Gelbcke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(</a:t>
            </a:r>
            <a:r>
              <a:rPr lang="en-US" sz="20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UFSC)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20" y="5761596"/>
            <a:ext cx="1033039" cy="87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58" y="1038872"/>
            <a:ext cx="8450972" cy="201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40000"/>
              </a:lnSpc>
            </a:pP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Fevereiro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2014 –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Coordenação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Área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retoma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dos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documentos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gestão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2007-2009 +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Documento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CAPES – </a:t>
            </a:r>
            <a:r>
              <a:rPr lang="en-US" b="1" spc="150" dirty="0" err="1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ucupira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Livros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(bases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gerais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definidas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no CTC/CAPES)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convoca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os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membros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encaminha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tarefa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para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primeira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reunião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virtual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266" y="279528"/>
            <a:ext cx="312082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PROCEDIMENTOS</a:t>
            </a:r>
          </a:p>
          <a:p>
            <a:pPr algn="just"/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6" y="120751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266" y="3333422"/>
            <a:ext cx="8450972" cy="2960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10/03/2014 </a:t>
            </a:r>
            <a:r>
              <a:rPr lang="en-US" sz="1600" b="1" spc="150" dirty="0" err="1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rimeira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reunião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virtual (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skype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)</a:t>
            </a:r>
          </a:p>
          <a:p>
            <a:pPr marL="285750" indent="-285750" algn="just">
              <a:lnSpc>
                <a:spcPct val="130000"/>
              </a:lnSpc>
              <a:buFont typeface="Wingdings" charset="2"/>
              <a:buChar char="v"/>
            </a:pP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Palavra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Coordenadora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anterior –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esclarecimentos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processo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na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trienal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2007-2009</a:t>
            </a:r>
          </a:p>
          <a:p>
            <a:pPr marL="285750" indent="-285750" algn="just">
              <a:lnSpc>
                <a:spcPct val="130000"/>
              </a:lnSpc>
              <a:buFont typeface="Wingdings" charset="2"/>
              <a:buChar char="v"/>
            </a:pP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Discussão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das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novidades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partir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Documento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Sucupira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Livros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/CTC</a:t>
            </a:r>
          </a:p>
          <a:p>
            <a:pPr marL="285750" indent="-285750" algn="just">
              <a:lnSpc>
                <a:spcPct val="130000"/>
              </a:lnSpc>
              <a:buFont typeface="Wingdings" charset="2"/>
              <a:buChar char="v"/>
            </a:pP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Discussão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mais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geral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sobre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o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processo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classificação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livros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</a:p>
          <a:p>
            <a:pPr marL="285750" indent="-285750" algn="just">
              <a:lnSpc>
                <a:spcPct val="130000"/>
              </a:lnSpc>
              <a:buFont typeface="Wingdings" charset="2"/>
              <a:buChar char="v"/>
            </a:pP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Tarefa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: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Denize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e Francine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iriam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agrupar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as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sugestões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vindas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sz="1600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sz="16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4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66" y="279528"/>
            <a:ext cx="312082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PROCEDIMENTOS</a:t>
            </a:r>
          </a:p>
          <a:p>
            <a:pPr algn="just"/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266" y="1470014"/>
            <a:ext cx="8450972" cy="201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40000"/>
              </a:lnSpc>
            </a:pP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Abril 2014 –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Após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revisão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ficha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e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incorporação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sugestões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dos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membros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Comissão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, 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Coordenação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Área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Carmen,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Denize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e 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Francine (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skype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)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revisaram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juntas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adequando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linguagem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ficha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de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acordo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com a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ordem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dos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itens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presentes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na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Plataforma</a:t>
            </a:r>
            <a:r>
              <a:rPr lang="en-US" b="1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Sucupira</a:t>
            </a:r>
            <a:endParaRPr lang="en-US" b="1" spc="150" dirty="0" smtClean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458" y="4120822"/>
            <a:ext cx="7868742" cy="1731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06 e 08/05/2014 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Segunda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reunião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virtual (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skype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v"/>
            </a:pP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Análise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item a item da 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ficha</a:t>
            </a:r>
            <a:endParaRPr lang="en-US" b="1" spc="150" dirty="0" smtClean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v"/>
            </a:pP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Discussão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das 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travas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, 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pontuação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e outros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v"/>
            </a:pPr>
            <a:r>
              <a:rPr lang="en-US" b="1" spc="150" dirty="0" err="1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P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roposta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en-US" b="1" spc="150" dirty="0" err="1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documento</a:t>
            </a:r>
            <a:r>
              <a:rPr lang="en-US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 final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26" y="120751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952" y="338435"/>
            <a:ext cx="741110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Documento proposto </a:t>
            </a:r>
            <a:endParaRPr lang="x-none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734" y="1557635"/>
            <a:ext cx="8294566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Provisório/em 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construção/discussão</a:t>
            </a:r>
            <a:endParaRPr lang="x-none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endParaRPr lang="x-non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Será apresentado na </a:t>
            </a:r>
            <a:r>
              <a:rPr lang="pt-B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í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ntegra</a:t>
            </a:r>
            <a:endParaRPr lang="x-none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endParaRPr lang="x-non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Será encaminhado na </a:t>
            </a:r>
            <a:r>
              <a:rPr lang="pt-B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í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ntegra 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aos 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PPG 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para exercício/simulação </a:t>
            </a:r>
            <a:r>
              <a:rPr lang="pt-B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com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dados </a:t>
            </a:r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reais</a:t>
            </a:r>
            <a:endParaRPr lang="x-non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r>
              <a:rPr lang="x-non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 </a:t>
            </a:r>
            <a:endParaRPr lang="x-none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882255"/>
            <a:ext cx="804455" cy="6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930851"/>
            <a:ext cx="8775700" cy="563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CRITÉRIOS DE SELEÇÃO DAS OBRAS PARA CLASSIFICAÇÃO NO QUALIS LIVROS</a:t>
            </a:r>
            <a:endParaRPr lang="pt-BR" dirty="0"/>
          </a:p>
          <a:p>
            <a:pPr algn="just"/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b="1" dirty="0"/>
              <a:t>Definição de Livro: </a:t>
            </a:r>
            <a:endParaRPr lang="pt-BR" dirty="0"/>
          </a:p>
          <a:p>
            <a:pPr algn="just"/>
            <a:r>
              <a:rPr lang="pt-BR" dirty="0"/>
              <a:t>P</a:t>
            </a:r>
            <a:r>
              <a:rPr lang="pt-BR" dirty="0" smtClean="0"/>
              <a:t>roduto </a:t>
            </a:r>
            <a:r>
              <a:rPr lang="pt-BR" dirty="0"/>
              <a:t>impresso ou eletrônico que possua ISBN ou ISSN (para obras seriadas) contendo no mínimo 50 páginas, publicado por editora pública ou privada, associação científica e/ou cultural, instituição de pesquisa ou órgão oficial.  </a:t>
            </a:r>
          </a:p>
          <a:p>
            <a:pPr algn="just"/>
            <a:r>
              <a:rPr lang="pt-BR" dirty="0"/>
              <a:t>Produtos com menos de 50 páginas são tecnicamente classificados como folhetos.</a:t>
            </a:r>
          </a:p>
          <a:p>
            <a:pPr algn="just"/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dirty="0"/>
              <a:t>Serão consideradas para classificação as Obras Integrais e as Coletâneas de caráter científico: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pt-BR" dirty="0"/>
              <a:t>produção intelectual dirigida para a comunidade acadêmica;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pt-BR" dirty="0"/>
              <a:t>apresenta resultados de pesquisa empírica;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pt-BR" dirty="0"/>
              <a:t>desenvolvimento de metodologias, reflexão conceitual e teórica;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pt-BR" dirty="0"/>
              <a:t>revisão e discussão de literatura;</a:t>
            </a:r>
          </a:p>
          <a:p>
            <a:pPr marL="285750" lvl="0" indent="-285750" algn="just">
              <a:buFont typeface="Wingdings" charset="2"/>
              <a:buChar char="ü"/>
            </a:pPr>
            <a:r>
              <a:rPr lang="pt-BR" dirty="0"/>
              <a:t>análises quanto à formulação, gestão, implementação, financiamento e avaliação de políticas públicas;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pt-BR" dirty="0"/>
              <a:t>outros temas de relevância para a área. </a:t>
            </a:r>
            <a:endParaRPr lang="en-US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4555"/>
            <a:ext cx="804455" cy="6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999847"/>
            <a:ext cx="8928100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2C7C9F"/>
                </a:solidFill>
              </a:rPr>
              <a:t>Obra Integral:</a:t>
            </a:r>
            <a:endParaRPr lang="pt-BR" sz="2000" dirty="0">
              <a:solidFill>
                <a:srgbClr val="2C7C9F"/>
              </a:solidFill>
            </a:endParaRP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Texto contendo análise crítica sobre um tema ou área de investigação, de natureza reflexiva ao abordar questões teóricas, conceituais e metodológicas.</a:t>
            </a: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 </a:t>
            </a:r>
          </a:p>
          <a:p>
            <a:pPr algn="just"/>
            <a:r>
              <a:rPr lang="pt-BR" sz="2000" b="1" dirty="0">
                <a:solidFill>
                  <a:srgbClr val="2C7C9F"/>
                </a:solidFill>
              </a:rPr>
              <a:t>Coletânea:</a:t>
            </a:r>
            <a:endParaRPr lang="pt-BR" sz="2000" dirty="0">
              <a:solidFill>
                <a:srgbClr val="2C7C9F"/>
              </a:solidFill>
            </a:endParaRP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Obra contendo um ou mais temas, com um eixo norteador comum, contendo capítulos articulados entre si, e que ampliam ou aprofundam uma determinada temática.</a:t>
            </a: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 </a:t>
            </a: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As obras que não se enquadram como Obra Integral ou Coletânea e têm caráter técnico serão consideradas como produção técnica. </a:t>
            </a: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Aquelas de caráter didático e de divulgação serão consideradas no quesito Inserção social, item impacto educacional/social do Programa.</a:t>
            </a: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 </a:t>
            </a:r>
          </a:p>
          <a:p>
            <a:pPr algn="just"/>
            <a:r>
              <a:rPr lang="pt-BR" sz="2000" dirty="0">
                <a:solidFill>
                  <a:srgbClr val="2C7C9F"/>
                </a:solidFill>
              </a:rPr>
              <a:t>Os </a:t>
            </a:r>
            <a:r>
              <a:rPr lang="pt-BR" sz="2000" b="1" dirty="0">
                <a:solidFill>
                  <a:srgbClr val="2C7C9F"/>
                </a:solidFill>
              </a:rPr>
              <a:t>capítulos</a:t>
            </a:r>
            <a:r>
              <a:rPr lang="pt-BR" sz="2000" dirty="0">
                <a:solidFill>
                  <a:srgbClr val="2C7C9F"/>
                </a:solidFill>
              </a:rPr>
              <a:t> serão considerados tendo como referência o livro ou </a:t>
            </a:r>
            <a:r>
              <a:rPr lang="pt-BR" sz="2000" dirty="0" smtClean="0">
                <a:solidFill>
                  <a:srgbClr val="2C7C9F"/>
                </a:solidFill>
              </a:rPr>
              <a:t>a coletânea </a:t>
            </a:r>
            <a:r>
              <a:rPr lang="pt-BR" sz="2000" dirty="0">
                <a:solidFill>
                  <a:srgbClr val="2C7C9F"/>
                </a:solidFill>
              </a:rPr>
              <a:t>em que foram publicados.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4555"/>
            <a:ext cx="804455" cy="6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" y="202738"/>
            <a:ext cx="9029700" cy="6186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2C7C9F"/>
                </a:solidFill>
              </a:rPr>
              <a:t>Quanto à natureza, as obras integrais podem ser: </a:t>
            </a:r>
            <a:endParaRPr lang="pt-BR" dirty="0">
              <a:solidFill>
                <a:srgbClr val="2C7C9F"/>
              </a:solidFill>
            </a:endParaRPr>
          </a:p>
          <a:p>
            <a:r>
              <a:rPr lang="pt-BR" dirty="0">
                <a:solidFill>
                  <a:srgbClr val="2C7C9F"/>
                </a:solidFill>
              </a:rPr>
              <a:t>•	</a:t>
            </a:r>
            <a:r>
              <a:rPr lang="pt-BR" b="1" dirty="0">
                <a:solidFill>
                  <a:srgbClr val="2C7C9F"/>
                </a:solidFill>
              </a:rPr>
              <a:t>Científicas</a:t>
            </a:r>
            <a:r>
              <a:rPr lang="pt-BR" dirty="0">
                <a:solidFill>
                  <a:srgbClr val="2C7C9F"/>
                </a:solidFill>
              </a:rPr>
              <a:t>: produção intelectual de caráter científico, dirigida para a comunidade acadêmica, que apresenta resultados de pesquisa empírica, desenvolvimento de metodologias, reflexão conceitual e teórica, revisão e discussão de literatura, análises quanto à formulação, gestão, implementação, financiamento e avaliação de políticas públicas e/ou sociais e outros temas de relevância social e técnico-científica para a área. </a:t>
            </a:r>
          </a:p>
          <a:p>
            <a:r>
              <a:rPr lang="pt-BR" dirty="0">
                <a:solidFill>
                  <a:srgbClr val="2C7C9F"/>
                </a:solidFill>
              </a:rPr>
              <a:t> </a:t>
            </a:r>
          </a:p>
          <a:p>
            <a:r>
              <a:rPr lang="pt-BR" dirty="0">
                <a:solidFill>
                  <a:srgbClr val="2C7C9F"/>
                </a:solidFill>
              </a:rPr>
              <a:t>•	</a:t>
            </a:r>
            <a:r>
              <a:rPr lang="pt-BR" b="1" dirty="0">
                <a:solidFill>
                  <a:srgbClr val="2C7C9F"/>
                </a:solidFill>
              </a:rPr>
              <a:t>Didáticas</a:t>
            </a:r>
            <a:r>
              <a:rPr lang="pt-BR" dirty="0">
                <a:solidFill>
                  <a:srgbClr val="2C7C9F"/>
                </a:solidFill>
              </a:rPr>
              <a:t>: produção intelectual de caráter pedagógico, dirigida para a formação de profissionais ou alunos de graduação ou de pós-graduação. </a:t>
            </a:r>
          </a:p>
          <a:p>
            <a:r>
              <a:rPr lang="pt-BR" dirty="0">
                <a:solidFill>
                  <a:srgbClr val="2C7C9F"/>
                </a:solidFill>
              </a:rPr>
              <a:t> </a:t>
            </a:r>
          </a:p>
          <a:p>
            <a:r>
              <a:rPr lang="pt-BR" dirty="0">
                <a:solidFill>
                  <a:srgbClr val="2C7C9F"/>
                </a:solidFill>
              </a:rPr>
              <a:t>•	</a:t>
            </a:r>
            <a:r>
              <a:rPr lang="pt-BR" b="1" dirty="0">
                <a:solidFill>
                  <a:srgbClr val="2C7C9F"/>
                </a:solidFill>
              </a:rPr>
              <a:t>Técnicas</a:t>
            </a:r>
            <a:r>
              <a:rPr lang="pt-BR" dirty="0">
                <a:solidFill>
                  <a:srgbClr val="2C7C9F"/>
                </a:solidFill>
              </a:rPr>
              <a:t>: produção intelectual de caráter técnico, dirigida aos profissionais, abrangendo ideias, reflexões e teorias para a solução de problemas práticos ou para a realização dos processos de trabalho, tais como manuais, guias, catálogos, entre outros.</a:t>
            </a:r>
          </a:p>
          <a:p>
            <a:r>
              <a:rPr lang="pt-BR" dirty="0">
                <a:solidFill>
                  <a:srgbClr val="2C7C9F"/>
                </a:solidFill>
              </a:rPr>
              <a:t> </a:t>
            </a:r>
          </a:p>
          <a:p>
            <a:r>
              <a:rPr lang="pt-BR" dirty="0">
                <a:solidFill>
                  <a:srgbClr val="2C7C9F"/>
                </a:solidFill>
              </a:rPr>
              <a:t> </a:t>
            </a:r>
          </a:p>
          <a:p>
            <a:r>
              <a:rPr lang="pt-BR" dirty="0">
                <a:solidFill>
                  <a:srgbClr val="2C7C9F"/>
                </a:solidFill>
              </a:rPr>
              <a:t>Serão avaliados qualitativamente para classificação L3 e L4 somente os livros, coletâneas e capítulos informados na Plataforma Sucupira e enviados por internet ou impressos à coordenação de área ou consultor regional. Aqueles não enviados permanecerão classificados e pontuados no estrato L1 ou L2. O envio dessas obras é de responsabilidade exclusiva do coordenador do PPG.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32" y="6165293"/>
            <a:ext cx="814572" cy="6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153</TotalTime>
  <Words>670</Words>
  <Application>Microsoft Office PowerPoint</Application>
  <PresentationFormat>Apresentação na tela (4:3)</PresentationFormat>
  <Paragraphs>122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News Gothic MT</vt:lpstr>
      <vt:lpstr>Verdana</vt:lpstr>
      <vt:lpstr>Wingdings</vt:lpstr>
      <vt:lpstr>Wingdings 2</vt:lpstr>
      <vt:lpstr>Breeze</vt:lpstr>
      <vt:lpstr>Document</vt:lpstr>
      <vt:lpstr>COORDENAÇÃO DA ÁREA ENFERMAGEM GESTÃO 2011-2014 QUALIS LIVROS</vt:lpstr>
      <vt:lpstr>HISTÓRICO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Universidade Federal de Goiás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DA ÁREA ENFERMAGEM GESTÃO 2011-2014 QUALIS LIVROS</dc:title>
  <dc:creator>Revista Enfermagem</dc:creator>
  <cp:lastModifiedBy>User</cp:lastModifiedBy>
  <cp:revision>23</cp:revision>
  <dcterms:created xsi:type="dcterms:W3CDTF">2014-05-13T14:25:00Z</dcterms:created>
  <dcterms:modified xsi:type="dcterms:W3CDTF">2014-06-07T06:40:03Z</dcterms:modified>
</cp:coreProperties>
</file>