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7103725" cy="10234275"/>
  <p:embeddedFontLs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xd1ExFl+ZkQHg9jPJ/dK0UkMZ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1C1CFC-58A9-4129-95CB-50934BD47AF3}">
  <a:tblStyle styleId="{ED1C1CFC-58A9-4129-95CB-50934BD47AF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 styleId="{DC2CA4A1-0E04-4AAC-8292-BD5158FEB3E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6796D05-8476-4825-ABB8-11362899C032}" styleName="Table_2">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8: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0: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1: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3: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710350" y="4861275"/>
            <a:ext cx="5682975" cy="4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7" name="Shape 17"/>
        <p:cNvGrpSpPr/>
        <p:nvPr/>
      </p:nvGrpSpPr>
      <p:grpSpPr>
        <a:xfrm>
          <a:off x="0" y="0"/>
          <a:ext cx="0" cy="0"/>
          <a:chOff x="0" y="0"/>
          <a:chExt cx="0" cy="0"/>
        </a:xfrm>
      </p:grpSpPr>
      <p:sp>
        <p:nvSpPr>
          <p:cNvPr id="18" name="Google Shape;18;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3"/>
          <p:cNvSpPr/>
          <p:nvPr>
            <p:ph idx="2" type="pic"/>
          </p:nvPr>
        </p:nvSpPr>
        <p:spPr>
          <a:xfrm>
            <a:off x="3887391" y="987426"/>
            <a:ext cx="4629150" cy="4873625"/>
          </a:xfrm>
          <a:prstGeom prst="rect">
            <a:avLst/>
          </a:prstGeom>
          <a:noFill/>
          <a:ln>
            <a:noFill/>
          </a:ln>
        </p:spPr>
      </p:sp>
      <p:sp>
        <p:nvSpPr>
          <p:cNvPr id="64" name="Google Shape;64;p3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0.jpg"/><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3.jpg"/><Relationship Id="rId6" Type="http://schemas.openxmlformats.org/officeDocument/2006/relationships/image" Target="../media/image6.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693926" y="2351600"/>
            <a:ext cx="5447538" cy="2554545"/>
          </a:xfrm>
          <a:prstGeom prst="rect">
            <a:avLst/>
          </a:prstGeom>
          <a:solidFill>
            <a:srgbClr val="0044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0" i="0" lang="pt-BR" sz="4000" u="none" cap="none" strike="noStrike">
                <a:solidFill>
                  <a:schemeClr val="dk1"/>
                </a:solidFill>
                <a:latin typeface="Calibri"/>
                <a:ea typeface="Calibri"/>
                <a:cs typeface="Calibri"/>
                <a:sym typeface="Calibri"/>
              </a:rPr>
            </a:br>
            <a:r>
              <a:rPr b="1" i="0" lang="pt-BR" sz="4000" u="none" cap="none" strike="noStrike">
                <a:solidFill>
                  <a:srgbClr val="EEEEEE"/>
                </a:solidFill>
                <a:latin typeface="Arial"/>
                <a:ea typeface="Arial"/>
                <a:cs typeface="Arial"/>
                <a:sym typeface="Arial"/>
              </a:rPr>
              <a:t>COLAÇÃO DE GRAU</a:t>
            </a:r>
            <a:endParaRPr b="0" i="0" sz="4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pt-BR" sz="4000" u="none" cap="none" strike="noStrike">
                <a:solidFill>
                  <a:srgbClr val="EEEEEE"/>
                </a:solidFill>
                <a:latin typeface="Arial"/>
                <a:ea typeface="Arial"/>
                <a:cs typeface="Arial"/>
                <a:sym typeface="Arial"/>
              </a:rPr>
              <a:t>2023.1</a:t>
            </a:r>
            <a:endParaRPr b="0" i="0" sz="4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85" name="Google Shape;85;p1"/>
          <p:cNvPicPr preferRelativeResize="0"/>
          <p:nvPr/>
        </p:nvPicPr>
        <p:blipFill rotWithShape="1">
          <a:blip r:embed="rId3">
            <a:alphaModFix/>
          </a:blip>
          <a:srcRect b="0" l="0" r="0" t="0"/>
          <a:stretch/>
        </p:blipFill>
        <p:spPr>
          <a:xfrm>
            <a:off x="2747827" y="728091"/>
            <a:ext cx="3470037" cy="1445849"/>
          </a:xfrm>
          <a:prstGeom prst="rect">
            <a:avLst/>
          </a:prstGeom>
          <a:noFill/>
          <a:ln>
            <a:noFill/>
          </a:ln>
        </p:spPr>
      </p:pic>
      <p:sp>
        <p:nvSpPr>
          <p:cNvPr id="86" name="Google Shape;86;p1"/>
          <p:cNvSpPr/>
          <p:nvPr/>
        </p:nvSpPr>
        <p:spPr>
          <a:xfrm>
            <a:off x="2196845" y="5505912"/>
            <a:ext cx="4572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200">
                <a:solidFill>
                  <a:srgbClr val="004499"/>
                </a:solidFill>
                <a:latin typeface="Arial"/>
                <a:ea typeface="Arial"/>
                <a:cs typeface="Arial"/>
                <a:sym typeface="Arial"/>
              </a:rPr>
              <a:t>ORIENTAÇÕES</a:t>
            </a:r>
            <a:endParaRPr sz="3200">
              <a:solidFill>
                <a:srgbClr val="00449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nvSpPr>
        <p:spPr>
          <a:xfrm>
            <a:off x="468773" y="382311"/>
            <a:ext cx="780712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ALGUMAS DICAS</a:t>
            </a:r>
            <a:endParaRPr sz="3600">
              <a:solidFill>
                <a:srgbClr val="004499"/>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68" name="Google Shape;168;p10"/>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169" name="Google Shape;169;p10"/>
          <p:cNvSpPr/>
          <p:nvPr/>
        </p:nvSpPr>
        <p:spPr>
          <a:xfrm>
            <a:off x="758396" y="1911107"/>
            <a:ext cx="7598782" cy="341632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dk1"/>
              </a:buClr>
              <a:buSzPts val="1600"/>
              <a:buFont typeface="Noto Sans Symbols"/>
              <a:buChar char="✔"/>
            </a:pPr>
            <a:r>
              <a:rPr lang="pt-BR" sz="1600">
                <a:solidFill>
                  <a:schemeClr val="dk1"/>
                </a:solidFill>
                <a:latin typeface="Calibri"/>
                <a:ea typeface="Calibri"/>
                <a:cs typeface="Calibri"/>
                <a:sym typeface="Calibri"/>
              </a:rPr>
              <a:t>Recomenda-se o uso de calça e sapatos pretos juntamente com a beca acadêmica;</a:t>
            </a:r>
            <a:endParaRPr sz="1600">
              <a:solidFill>
                <a:schemeClr val="dk1"/>
              </a:solidFill>
              <a:latin typeface="Calibri"/>
              <a:ea typeface="Calibri"/>
              <a:cs typeface="Calibri"/>
              <a:sym typeface="Calibri"/>
            </a:endParaRPr>
          </a:p>
          <a:p>
            <a:pPr indent="-285750" lvl="0" marL="285750" marR="0" rtl="0" algn="just">
              <a:lnSpc>
                <a:spcPct val="150000"/>
              </a:lnSpc>
              <a:spcBef>
                <a:spcPts val="0"/>
              </a:spcBef>
              <a:spcAft>
                <a:spcPts val="0"/>
              </a:spcAft>
              <a:buClr>
                <a:schemeClr val="dk1"/>
              </a:buClr>
              <a:buSzPts val="1600"/>
              <a:buFont typeface="Noto Sans Symbols"/>
              <a:buChar char="✔"/>
            </a:pPr>
            <a:r>
              <a:rPr lang="pt-BR" sz="1600">
                <a:solidFill>
                  <a:schemeClr val="dk1"/>
                </a:solidFill>
                <a:latin typeface="Calibri"/>
                <a:ea typeface="Calibri"/>
                <a:cs typeface="Calibri"/>
                <a:sym typeface="Calibri"/>
              </a:rPr>
              <a:t>Evite o uso de roupas quentes ou com muitas camadas ou babados, pois você terá de colocar a beca sobre elas e passará toda a cerimônia com a vestimenta;</a:t>
            </a:r>
            <a:endParaRPr sz="1600">
              <a:solidFill>
                <a:schemeClr val="dk1"/>
              </a:solidFill>
              <a:latin typeface="Calibri"/>
              <a:ea typeface="Calibri"/>
              <a:cs typeface="Calibri"/>
              <a:sym typeface="Calibri"/>
            </a:endParaRPr>
          </a:p>
          <a:p>
            <a:pPr indent="-285750" lvl="0" marL="285750" marR="0" rtl="0" algn="just">
              <a:lnSpc>
                <a:spcPct val="150000"/>
              </a:lnSpc>
              <a:spcBef>
                <a:spcPts val="0"/>
              </a:spcBef>
              <a:spcAft>
                <a:spcPts val="0"/>
              </a:spcAft>
              <a:buClr>
                <a:schemeClr val="dk1"/>
              </a:buClr>
              <a:buSzPts val="1600"/>
              <a:buFont typeface="Noto Sans Symbols"/>
              <a:buChar char="✔"/>
            </a:pPr>
            <a:r>
              <a:rPr lang="pt-BR" sz="1600">
                <a:solidFill>
                  <a:schemeClr val="dk1"/>
                </a:solidFill>
                <a:latin typeface="Calibri"/>
                <a:ea typeface="Calibri"/>
                <a:cs typeface="Calibri"/>
                <a:sym typeface="Calibri"/>
              </a:rPr>
              <a:t>Penteados muito estruturados ou altos podem dificultar o uso do capelo, escolha pensando nisso;</a:t>
            </a:r>
            <a:endParaRPr sz="1600">
              <a:solidFill>
                <a:schemeClr val="dk1"/>
              </a:solidFill>
              <a:latin typeface="Calibri"/>
              <a:ea typeface="Calibri"/>
              <a:cs typeface="Calibri"/>
              <a:sym typeface="Calibri"/>
            </a:endParaRPr>
          </a:p>
          <a:p>
            <a:pPr indent="-285750" lvl="0" marL="285750" marR="0" rtl="0" algn="just">
              <a:lnSpc>
                <a:spcPct val="150000"/>
              </a:lnSpc>
              <a:spcBef>
                <a:spcPts val="0"/>
              </a:spcBef>
              <a:spcAft>
                <a:spcPts val="0"/>
              </a:spcAft>
              <a:buClr>
                <a:schemeClr val="dk1"/>
              </a:buClr>
              <a:buSzPts val="1600"/>
              <a:buFont typeface="Noto Sans Symbols"/>
              <a:buChar char="✔"/>
            </a:pPr>
            <a:r>
              <a:rPr lang="pt-BR" sz="1600">
                <a:solidFill>
                  <a:schemeClr val="dk1"/>
                </a:solidFill>
                <a:latin typeface="Calibri"/>
                <a:ea typeface="Calibri"/>
                <a:cs typeface="Calibri"/>
                <a:sym typeface="Calibri"/>
              </a:rPr>
              <a:t>Utilize calçados confortáveis e que você tenha o costume de andar, assim você evita o risco de um tropeço ou queda no momento do recebimento do canudo ou na descida do palco;</a:t>
            </a:r>
            <a:endParaRPr sz="1600">
              <a:solidFill>
                <a:schemeClr val="dk1"/>
              </a:solidFill>
              <a:latin typeface="Calibri"/>
              <a:ea typeface="Calibri"/>
              <a:cs typeface="Calibri"/>
              <a:sym typeface="Calibri"/>
            </a:endParaRPr>
          </a:p>
          <a:p>
            <a:pPr indent="-184150" lvl="0" marL="285750" marR="0" rtl="0" algn="just">
              <a:lnSpc>
                <a:spcPct val="150000"/>
              </a:lnSpc>
              <a:spcBef>
                <a:spcPts val="0"/>
              </a:spcBef>
              <a:spcAft>
                <a:spcPts val="0"/>
              </a:spcAft>
              <a:buClr>
                <a:schemeClr val="dk1"/>
              </a:buClr>
              <a:buSzPts val="1600"/>
              <a:buFont typeface="Noto Sans Symbols"/>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locabeca" id="174" name="Google Shape;174;p11"/>
          <p:cNvPicPr preferRelativeResize="0"/>
          <p:nvPr/>
        </p:nvPicPr>
        <p:blipFill rotWithShape="1">
          <a:blip r:embed="rId3">
            <a:alphaModFix/>
          </a:blip>
          <a:srcRect b="0" l="0" r="0" t="0"/>
          <a:stretch/>
        </p:blipFill>
        <p:spPr>
          <a:xfrm>
            <a:off x="6219725" y="1136957"/>
            <a:ext cx="2391840" cy="3600000"/>
          </a:xfrm>
          <a:prstGeom prst="rect">
            <a:avLst/>
          </a:prstGeom>
          <a:noFill/>
          <a:ln>
            <a:noFill/>
          </a:ln>
        </p:spPr>
      </p:pic>
      <p:sp>
        <p:nvSpPr>
          <p:cNvPr id="175" name="Google Shape;175;p11"/>
          <p:cNvSpPr/>
          <p:nvPr/>
        </p:nvSpPr>
        <p:spPr>
          <a:xfrm>
            <a:off x="457197" y="2092216"/>
            <a:ext cx="5276215" cy="20300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15 </a:t>
            </a:r>
            <a:r>
              <a:rPr lang="pt-BR" sz="1400">
                <a:solidFill>
                  <a:schemeClr val="dk1"/>
                </a:solidFill>
                <a:latin typeface="Calibri"/>
                <a:ea typeface="Calibri"/>
                <a:cs typeface="Calibri"/>
                <a:sym typeface="Calibri"/>
              </a:rPr>
              <a:t>Nas sessões solenes de colação de grau é obrigatório o uso de veste talar pelos professores que forem compor a mesa/dispositivo de honra ou espaço reservado a professores homenageados.</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§1º A veste talar professoral é composta por beca acadêmica na cor preta e pelerine na cor que caracteriza o respectivo curso ou a unidade acadêmica a qual o professor é vinculado.</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pt-BR" sz="1400">
                <a:solidFill>
                  <a:schemeClr val="dk1"/>
                </a:solidFill>
                <a:latin typeface="Calibri"/>
                <a:ea typeface="Calibri"/>
                <a:cs typeface="Calibri"/>
                <a:sym typeface="Calibri"/>
              </a:rPr>
              <a:t>§2º O pelerine é de uso exclusivo dos professores.</a:t>
            </a:r>
            <a:endParaRPr b="1" sz="1400">
              <a:solidFill>
                <a:schemeClr val="dk1"/>
              </a:solidFill>
              <a:latin typeface="Calibri"/>
              <a:ea typeface="Calibri"/>
              <a:cs typeface="Calibri"/>
              <a:sym typeface="Calibri"/>
            </a:endParaRPr>
          </a:p>
        </p:txBody>
      </p:sp>
      <p:sp>
        <p:nvSpPr>
          <p:cNvPr id="176" name="Google Shape;176;p11"/>
          <p:cNvSpPr/>
          <p:nvPr/>
        </p:nvSpPr>
        <p:spPr>
          <a:xfrm>
            <a:off x="457198" y="524693"/>
            <a:ext cx="527621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VESTE TALAR</a:t>
            </a:r>
            <a:endParaRPr b="0" i="0" sz="2800">
              <a:solidFill>
                <a:srgbClr val="004499"/>
              </a:solidFill>
              <a:latin typeface="Helvetica Neue"/>
              <a:ea typeface="Helvetica Neue"/>
              <a:cs typeface="Helvetica Neue"/>
              <a:sym typeface="Helvetica Neue"/>
            </a:endParaRPr>
          </a:p>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PROFESSORAL</a:t>
            </a:r>
            <a:endParaRPr sz="2800">
              <a:solidFill>
                <a:srgbClr val="004499"/>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77" name="Google Shape;177;p11"/>
          <p:cNvPicPr preferRelativeResize="0"/>
          <p:nvPr/>
        </p:nvPicPr>
        <p:blipFill rotWithShape="1">
          <a:blip r:embed="rId4">
            <a:alphaModFix/>
          </a:blip>
          <a:srcRect b="17315" l="0" r="0" t="18745"/>
          <a:stretch/>
        </p:blipFill>
        <p:spPr>
          <a:xfrm>
            <a:off x="7195517" y="6053328"/>
            <a:ext cx="1416048" cy="377247"/>
          </a:xfrm>
          <a:prstGeom prst="rect">
            <a:avLst/>
          </a:prstGeom>
          <a:noFill/>
          <a:ln>
            <a:noFill/>
          </a:ln>
        </p:spPr>
      </p:pic>
      <p:sp>
        <p:nvSpPr>
          <p:cNvPr id="178" name="Google Shape;178;p11"/>
          <p:cNvSpPr/>
          <p:nvPr/>
        </p:nvSpPr>
        <p:spPr>
          <a:xfrm>
            <a:off x="457196" y="5581406"/>
            <a:ext cx="5276215"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chemeClr val="dk1"/>
                </a:solidFill>
                <a:latin typeface="Calibri"/>
                <a:ea typeface="Calibri"/>
                <a:cs typeface="Calibri"/>
                <a:sym typeface="Calibri"/>
              </a:rPr>
              <a:t>OBS.:</a:t>
            </a:r>
            <a:r>
              <a:rPr lang="pt-BR" sz="1400">
                <a:solidFill>
                  <a:schemeClr val="dk1"/>
                </a:solidFill>
                <a:latin typeface="Calibri"/>
                <a:ea typeface="Calibri"/>
                <a:cs typeface="Calibri"/>
                <a:sym typeface="Calibri"/>
              </a:rPr>
              <a:t> Se o patrono da turma for docente deve usar a veste talar professoral, porém se não for docente deve utilizar traje formal adequado para a ocasião.</a:t>
            </a:r>
            <a:endParaRPr sz="1400">
              <a:solidFill>
                <a:schemeClr val="dk1"/>
              </a:solidFill>
              <a:latin typeface="Calibri"/>
              <a:ea typeface="Calibri"/>
              <a:cs typeface="Calibri"/>
              <a:sym typeface="Calibri"/>
            </a:endParaRPr>
          </a:p>
        </p:txBody>
      </p:sp>
      <p:sp>
        <p:nvSpPr>
          <p:cNvPr id="179" name="Google Shape;179;p11"/>
          <p:cNvSpPr/>
          <p:nvPr/>
        </p:nvSpPr>
        <p:spPr>
          <a:xfrm>
            <a:off x="457197" y="4254100"/>
            <a:ext cx="5276215"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400">
                <a:solidFill>
                  <a:schemeClr val="dk1"/>
                </a:solidFill>
                <a:latin typeface="Calibri"/>
                <a:ea typeface="Calibri"/>
                <a:cs typeface="Calibri"/>
                <a:sym typeface="Calibri"/>
              </a:rPr>
              <a:t>A indumentária é conhecida como veste talar, pois deriva do latim </a:t>
            </a:r>
            <a:r>
              <a:rPr i="1" lang="pt-BR" sz="1400">
                <a:solidFill>
                  <a:schemeClr val="dk1"/>
                </a:solidFill>
                <a:latin typeface="Calibri"/>
                <a:ea typeface="Calibri"/>
                <a:cs typeface="Calibri"/>
                <a:sym typeface="Calibri"/>
              </a:rPr>
              <a:t>talus</a:t>
            </a:r>
            <a:r>
              <a:rPr lang="pt-BR" sz="1400">
                <a:solidFill>
                  <a:schemeClr val="dk1"/>
                </a:solidFill>
                <a:latin typeface="Calibri"/>
                <a:ea typeface="Calibri"/>
                <a:cs typeface="Calibri"/>
                <a:sym typeface="Calibri"/>
              </a:rPr>
              <a:t>, que significa calcanhar, referindo-se ao comprimento da roupa.</a:t>
            </a:r>
            <a:endParaRPr sz="1400">
              <a:solidFill>
                <a:schemeClr val="dk1"/>
              </a:solidFill>
              <a:latin typeface="Calibri"/>
              <a:ea typeface="Calibri"/>
              <a:cs typeface="Calibri"/>
              <a:sym typeface="Calibri"/>
            </a:endParaRPr>
          </a:p>
        </p:txBody>
      </p:sp>
      <p:sp>
        <p:nvSpPr>
          <p:cNvPr id="180" name="Google Shape;180;p11"/>
          <p:cNvSpPr/>
          <p:nvPr/>
        </p:nvSpPr>
        <p:spPr>
          <a:xfrm>
            <a:off x="1899816" y="1392270"/>
            <a:ext cx="21854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4499"/>
                </a:solidFill>
                <a:latin typeface="Calibri"/>
                <a:ea typeface="Calibri"/>
                <a:cs typeface="Calibri"/>
                <a:sym typeface="Calibri"/>
              </a:rPr>
              <a:t>Portaria Nº 1028 / 2022 - R</a:t>
            </a:r>
            <a:endParaRPr sz="1400">
              <a:solidFill>
                <a:srgbClr val="00449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ESALQ realiza Sessão Simples de Colação de Grau | Escola Superior de  Agricultura &quot;Luiz de Queiroz&quot;" id="185" name="Google Shape;185;p12"/>
          <p:cNvPicPr preferRelativeResize="0"/>
          <p:nvPr/>
        </p:nvPicPr>
        <p:blipFill rotWithShape="1">
          <a:blip r:embed="rId3">
            <a:alphaModFix/>
          </a:blip>
          <a:srcRect b="0" l="0" r="0" t="0"/>
          <a:stretch/>
        </p:blipFill>
        <p:spPr>
          <a:xfrm>
            <a:off x="4489831" y="1133856"/>
            <a:ext cx="3876929" cy="2584619"/>
          </a:xfrm>
          <a:prstGeom prst="rect">
            <a:avLst/>
          </a:prstGeom>
          <a:noFill/>
          <a:ln>
            <a:noFill/>
          </a:ln>
        </p:spPr>
      </p:pic>
      <p:sp>
        <p:nvSpPr>
          <p:cNvPr id="186" name="Google Shape;186;p12"/>
          <p:cNvSpPr/>
          <p:nvPr/>
        </p:nvSpPr>
        <p:spPr>
          <a:xfrm>
            <a:off x="804440" y="4363077"/>
            <a:ext cx="7690336"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1600">
                <a:solidFill>
                  <a:srgbClr val="000000"/>
                </a:solidFill>
                <a:latin typeface="Calibri"/>
                <a:ea typeface="Calibri"/>
                <a:cs typeface="Calibri"/>
                <a:sym typeface="Calibri"/>
              </a:rPr>
              <a:t>Os canudos utilizados na colação de grau são da UFRN e foram adquiridos por licitação, portanto assim como as becas precisarão ser devolvidos ao final da cerimônia.</a:t>
            </a:r>
            <a:endParaRPr b="0" i="0" sz="16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600">
              <a:solidFill>
                <a:srgbClr val="000000"/>
              </a:solidFill>
              <a:latin typeface="Calibri"/>
              <a:ea typeface="Calibri"/>
              <a:cs typeface="Calibri"/>
              <a:sym typeface="Calibri"/>
            </a:endParaRPr>
          </a:p>
          <a:p>
            <a:pPr indent="0" lvl="0" marL="0" marR="0" rtl="0" algn="just">
              <a:spcBef>
                <a:spcPts val="0"/>
              </a:spcBef>
              <a:spcAft>
                <a:spcPts val="0"/>
              </a:spcAft>
              <a:buNone/>
            </a:pPr>
            <a:r>
              <a:rPr lang="pt-BR" sz="1600">
                <a:solidFill>
                  <a:srgbClr val="000000"/>
                </a:solidFill>
                <a:latin typeface="Calibri"/>
                <a:ea typeface="Calibri"/>
                <a:cs typeface="Calibri"/>
                <a:sym typeface="Calibri"/>
              </a:rPr>
              <a:t>Caso a turma tenha confeccionado canudos, devem pegá-los com as empresas contratadas em momento oportuno ou ao final da cerimônia, não sendo permitido ao concludente portá-los durante a cerimônia.</a:t>
            </a:r>
            <a:endParaRPr sz="1600">
              <a:solidFill>
                <a:srgbClr val="000000"/>
              </a:solidFill>
              <a:latin typeface="Calibri"/>
              <a:ea typeface="Calibri"/>
              <a:cs typeface="Calibri"/>
              <a:sym typeface="Calibri"/>
            </a:endParaRPr>
          </a:p>
        </p:txBody>
      </p:sp>
      <p:sp>
        <p:nvSpPr>
          <p:cNvPr id="187" name="Google Shape;187;p12"/>
          <p:cNvSpPr txBox="1"/>
          <p:nvPr/>
        </p:nvSpPr>
        <p:spPr>
          <a:xfrm>
            <a:off x="804440" y="2231367"/>
            <a:ext cx="30007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ATENÇÃO!!!</a:t>
            </a:r>
            <a:endParaRPr sz="3600">
              <a:solidFill>
                <a:srgbClr val="004499"/>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88" name="Google Shape;188;p12"/>
          <p:cNvPicPr preferRelativeResize="0"/>
          <p:nvPr/>
        </p:nvPicPr>
        <p:blipFill rotWithShape="1">
          <a:blip r:embed="rId4">
            <a:alphaModFix/>
          </a:blip>
          <a:srcRect b="17315" l="0" r="0" t="18745"/>
          <a:stretch/>
        </p:blipFill>
        <p:spPr>
          <a:xfrm>
            <a:off x="7195517" y="6053328"/>
            <a:ext cx="1416048" cy="3772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p:nvPr/>
        </p:nvSpPr>
        <p:spPr>
          <a:xfrm>
            <a:off x="5193792" y="3308103"/>
            <a:ext cx="3526459"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chemeClr val="dk1"/>
                </a:solidFill>
                <a:latin typeface="Calibri"/>
                <a:ea typeface="Calibri"/>
                <a:cs typeface="Calibri"/>
                <a:sym typeface="Calibri"/>
              </a:rPr>
              <a:t>VIII - Juramento;</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IX - Outorga de grau;</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X - Chamada dos graduados para receberem os cumprimentos;</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XI - Discurso do Professor Orador da Solenidade;</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XII - Pronunciamento do Presidente da mesa; e</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XIII - Saída dos graduados.</a:t>
            </a:r>
            <a:endParaRPr sz="16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94" name="Google Shape;194;p13"/>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195" name="Google Shape;195;p13"/>
          <p:cNvSpPr/>
          <p:nvPr/>
        </p:nvSpPr>
        <p:spPr>
          <a:xfrm>
            <a:off x="685800" y="1657957"/>
            <a:ext cx="4572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600">
                <a:solidFill>
                  <a:schemeClr val="dk1"/>
                </a:solidFill>
                <a:latin typeface="Calibri"/>
                <a:ea typeface="Calibri"/>
                <a:cs typeface="Calibri"/>
                <a:sym typeface="Calibri"/>
              </a:rPr>
              <a:t>Art. 18 </a:t>
            </a:r>
            <a:r>
              <a:rPr lang="pt-BR" sz="1600">
                <a:solidFill>
                  <a:schemeClr val="dk1"/>
                </a:solidFill>
                <a:latin typeface="Calibri"/>
                <a:ea typeface="Calibri"/>
                <a:cs typeface="Calibri"/>
                <a:sym typeface="Calibri"/>
              </a:rPr>
              <a:t>São atos protocolares obrigatórios da Assembleia Universitária de Colação de Grau:</a:t>
            </a:r>
            <a:endParaRPr sz="1600">
              <a:solidFill>
                <a:schemeClr val="dk1"/>
              </a:solidFill>
              <a:latin typeface="Calibri"/>
              <a:ea typeface="Calibri"/>
              <a:cs typeface="Calibri"/>
              <a:sym typeface="Calibri"/>
            </a:endParaRPr>
          </a:p>
        </p:txBody>
      </p:sp>
      <p:sp>
        <p:nvSpPr>
          <p:cNvPr id="196" name="Google Shape;196;p13"/>
          <p:cNvSpPr/>
          <p:nvPr/>
        </p:nvSpPr>
        <p:spPr>
          <a:xfrm>
            <a:off x="685800" y="2323218"/>
            <a:ext cx="3782491" cy="329320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chemeClr val="dk1"/>
                </a:solidFill>
                <a:latin typeface="Calibri"/>
                <a:ea typeface="Calibri"/>
                <a:cs typeface="Calibri"/>
                <a:sym typeface="Calibri"/>
              </a:rPr>
              <a:t>I - Apresentação inicial da solenidade pelo mestre de cerimônias;</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II - Entrada das autoridades e composição da mesa/dispositivo de honra;</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III - Abertura oficial da sessão solene pelo Presidente da sessão;</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IV - Entrada de formandos;</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V - Execução do Hino Nacional;</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VI - Discurso do estudante orador;</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VII - Apresentação dos formandos pelo Diretor do Centro, ou da Unidade Acadêmica Especializada ou pelo Coordenador do Curso;</a:t>
            </a:r>
            <a:endParaRPr sz="1600">
              <a:solidFill>
                <a:schemeClr val="dk1"/>
              </a:solidFill>
              <a:latin typeface="Calibri"/>
              <a:ea typeface="Calibri"/>
              <a:cs typeface="Calibri"/>
              <a:sym typeface="Calibri"/>
            </a:endParaRPr>
          </a:p>
        </p:txBody>
      </p:sp>
      <p:pic>
        <p:nvPicPr>
          <p:cNvPr descr="https://lh4.googleusercontent.com/rcTAkn3b5zO4ow7YC7-20jz1X2VWwB4LbVB8OMWhKN-HG-hsoypcATXdJwCC3PWO3igp5Wx2Kn3QFpxqRP0eYcPd07M3v0a1tx3dtd0jQfYDFN92OO_sdmmyzcx_rtFNw16itn87Wr1xrKcbTuqRXiFKLQ" id="197" name="Google Shape;197;p13"/>
          <p:cNvPicPr preferRelativeResize="0"/>
          <p:nvPr/>
        </p:nvPicPr>
        <p:blipFill rotWithShape="1">
          <a:blip r:embed="rId4">
            <a:alphaModFix/>
          </a:blip>
          <a:srcRect b="0" l="0" r="6253" t="0"/>
          <a:stretch/>
        </p:blipFill>
        <p:spPr>
          <a:xfrm>
            <a:off x="6499022" y="439553"/>
            <a:ext cx="2633404" cy="1755649"/>
          </a:xfrm>
          <a:prstGeom prst="rect">
            <a:avLst/>
          </a:prstGeom>
          <a:noFill/>
          <a:ln>
            <a:noFill/>
          </a:ln>
        </p:spPr>
      </p:pic>
      <p:sp>
        <p:nvSpPr>
          <p:cNvPr id="198" name="Google Shape;198;p13"/>
          <p:cNvSpPr/>
          <p:nvPr/>
        </p:nvSpPr>
        <p:spPr>
          <a:xfrm>
            <a:off x="457198" y="524693"/>
            <a:ext cx="5667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SEQUÊNCIA DA CERIMÔNIA</a:t>
            </a:r>
            <a:endParaRPr sz="2800">
              <a:solidFill>
                <a:srgbClr val="004499"/>
              </a:solidFill>
              <a:latin typeface="Calibri"/>
              <a:ea typeface="Calibri"/>
              <a:cs typeface="Calibri"/>
              <a:sym typeface="Calibri"/>
            </a:endParaRPr>
          </a:p>
        </p:txBody>
      </p:sp>
      <p:sp>
        <p:nvSpPr>
          <p:cNvPr id="199" name="Google Shape;199;p13"/>
          <p:cNvSpPr/>
          <p:nvPr/>
        </p:nvSpPr>
        <p:spPr>
          <a:xfrm>
            <a:off x="2198221" y="970968"/>
            <a:ext cx="21854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4499"/>
                </a:solidFill>
                <a:latin typeface="Calibri"/>
                <a:ea typeface="Calibri"/>
                <a:cs typeface="Calibri"/>
                <a:sym typeface="Calibri"/>
              </a:rPr>
              <a:t>Portaria Nº 1028 / 2022 - R</a:t>
            </a:r>
            <a:endParaRPr sz="1400">
              <a:solidFill>
                <a:srgbClr val="00449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https://lh5.googleusercontent.com/g8egz9Bcde5daIZgLYh-Vd5dTEHMZWyZX848WKuDotckIdZfHUOxFoef134-SJajETPosovrPN96kZ4kYtodNKcAS-K_7ICPnHB8oGomZtnJ_ThYYxs6K7GpPNm2KI2nTzu0nQPmHJlBn5cWhTXjRHm6Ug" id="204" name="Google Shape;204;p14"/>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205" name="Google Shape;205;p14"/>
          <p:cNvSpPr/>
          <p:nvPr/>
        </p:nvSpPr>
        <p:spPr>
          <a:xfrm>
            <a:off x="457197" y="524693"/>
            <a:ext cx="815436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MEDALHA DE MÉRITO ESTUDANTIL</a:t>
            </a:r>
            <a:endParaRPr sz="2800">
              <a:solidFill>
                <a:srgbClr val="004499"/>
              </a:solidFill>
              <a:latin typeface="Calibri"/>
              <a:ea typeface="Calibri"/>
              <a:cs typeface="Calibri"/>
              <a:sym typeface="Calibri"/>
            </a:endParaRPr>
          </a:p>
        </p:txBody>
      </p:sp>
      <p:sp>
        <p:nvSpPr>
          <p:cNvPr id="206" name="Google Shape;206;p14"/>
          <p:cNvSpPr/>
          <p:nvPr/>
        </p:nvSpPr>
        <p:spPr>
          <a:xfrm>
            <a:off x="2908187" y="1047913"/>
            <a:ext cx="333367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4499"/>
                </a:solidFill>
                <a:latin typeface="Calibri"/>
                <a:ea typeface="Calibri"/>
                <a:cs typeface="Calibri"/>
                <a:sym typeface="Calibri"/>
              </a:rPr>
              <a:t>Anexo da Resolução nº 171/2013-CONSEPE</a:t>
            </a:r>
            <a:endParaRPr sz="1400">
              <a:solidFill>
                <a:srgbClr val="004499"/>
              </a:solidFill>
              <a:latin typeface="Calibri"/>
              <a:ea typeface="Calibri"/>
              <a:cs typeface="Calibri"/>
              <a:sym typeface="Calibri"/>
            </a:endParaRPr>
          </a:p>
        </p:txBody>
      </p:sp>
      <p:sp>
        <p:nvSpPr>
          <p:cNvPr id="207" name="Google Shape;207;p14"/>
          <p:cNvSpPr/>
          <p:nvPr/>
        </p:nvSpPr>
        <p:spPr>
          <a:xfrm>
            <a:off x="538480" y="1593037"/>
            <a:ext cx="8073083" cy="18148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260. </a:t>
            </a:r>
            <a:r>
              <a:rPr lang="pt-BR" sz="1400">
                <a:solidFill>
                  <a:schemeClr val="dk1"/>
                </a:solidFill>
                <a:latin typeface="Calibri"/>
                <a:ea typeface="Calibri"/>
                <a:cs typeface="Calibri"/>
                <a:sym typeface="Calibri"/>
              </a:rPr>
              <a:t>Ao estudante de cada curso que obtiver o </a:t>
            </a:r>
            <a:r>
              <a:rPr b="1" lang="pt-BR" sz="1400">
                <a:solidFill>
                  <a:schemeClr val="dk1"/>
                </a:solidFill>
                <a:latin typeface="Calibri"/>
                <a:ea typeface="Calibri"/>
                <a:cs typeface="Calibri"/>
                <a:sym typeface="Calibri"/>
              </a:rPr>
              <a:t>maior IEAN</a:t>
            </a:r>
            <a:r>
              <a:rPr lang="pt-BR" sz="1400">
                <a:solidFill>
                  <a:schemeClr val="dk1"/>
                </a:solidFill>
                <a:latin typeface="Calibri"/>
                <a:ea typeface="Calibri"/>
                <a:cs typeface="Calibri"/>
                <a:sym typeface="Calibri"/>
              </a:rPr>
              <a:t>, dentre os aptos a colação de grau em um determinado período letivo regular, a UFRN entrega a medalha de mérito acadêmico.</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 3º Estudante de período letivo anterior ou posterior não pode concorrer ou receber a medalha de mérito acadêmico, mesmo que participe da sessão coletiva de colação de grau ou que não haja outro estudante em condições.</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 4º Em caso de estudantes com o mesmo IEAN, considerando-se o valor inteiro arredondado, a UFRN entrega uma medalha de mérito acadêmico a cada um.</a:t>
            </a:r>
            <a:endParaRPr sz="1400">
              <a:solidFill>
                <a:schemeClr val="dk1"/>
              </a:solidFill>
              <a:latin typeface="Calibri"/>
              <a:ea typeface="Calibri"/>
              <a:cs typeface="Calibri"/>
              <a:sym typeface="Calibri"/>
            </a:endParaRPr>
          </a:p>
        </p:txBody>
      </p:sp>
      <p:sp>
        <p:nvSpPr>
          <p:cNvPr id="208" name="Google Shape;208;p14"/>
          <p:cNvSpPr/>
          <p:nvPr/>
        </p:nvSpPr>
        <p:spPr>
          <a:xfrm>
            <a:off x="538480" y="3873587"/>
            <a:ext cx="5387975" cy="224676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400"/>
              <a:buFont typeface="Noto Sans Symbols"/>
              <a:buChar char="✔"/>
            </a:pPr>
            <a:r>
              <a:rPr lang="pt-BR" sz="1400">
                <a:solidFill>
                  <a:schemeClr val="dk1"/>
                </a:solidFill>
                <a:latin typeface="Calibri"/>
                <a:ea typeface="Calibri"/>
                <a:cs typeface="Calibri"/>
                <a:sym typeface="Calibri"/>
              </a:rPr>
              <a:t>O nome do aluno laureado constará na Certidão de Mérito Acadêmico emitida pela DIRED;</a:t>
            </a:r>
            <a:endParaRPr sz="1400">
              <a:solidFill>
                <a:schemeClr val="dk1"/>
              </a:solidFill>
              <a:latin typeface="Calibri"/>
              <a:ea typeface="Calibri"/>
              <a:cs typeface="Calibri"/>
              <a:sym typeface="Calibri"/>
            </a:endParaRPr>
          </a:p>
          <a:p>
            <a:pPr indent="-196850" lvl="0" marL="285750" marR="0" rtl="0" algn="just">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Noto Sans Symbols"/>
              <a:buChar char="✔"/>
            </a:pPr>
            <a:r>
              <a:rPr lang="pt-BR" sz="1400">
                <a:solidFill>
                  <a:schemeClr val="dk1"/>
                </a:solidFill>
                <a:latin typeface="Calibri"/>
                <a:ea typeface="Calibri"/>
                <a:cs typeface="Calibri"/>
                <a:sym typeface="Calibri"/>
              </a:rPr>
              <a:t>O coordenador de cada curso será chamado para fazer a entrega da comenda de mérito estudantil, caso haja;</a:t>
            </a:r>
            <a:endParaRPr sz="1400">
              <a:solidFill>
                <a:schemeClr val="dk1"/>
              </a:solidFill>
              <a:latin typeface="Calibri"/>
              <a:ea typeface="Calibri"/>
              <a:cs typeface="Calibri"/>
              <a:sym typeface="Calibri"/>
            </a:endParaRPr>
          </a:p>
          <a:p>
            <a:pPr indent="-196850" lvl="0" marL="285750" marR="0" rtl="0" algn="just">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Noto Sans Symbols"/>
              <a:buChar char="✔"/>
            </a:pPr>
            <a:r>
              <a:rPr lang="pt-BR" sz="1400">
                <a:solidFill>
                  <a:schemeClr val="dk1"/>
                </a:solidFill>
                <a:latin typeface="Calibri"/>
                <a:ea typeface="Calibri"/>
                <a:cs typeface="Calibri"/>
                <a:sym typeface="Calibri"/>
              </a:rPr>
              <a:t>Ao realizar a entrega haverá uma foto protocolar, portanto aguarde a foto para poder voltar ao seu lugar;</a:t>
            </a:r>
            <a:endParaRPr sz="1400">
              <a:solidFill>
                <a:schemeClr val="dk1"/>
              </a:solidFill>
              <a:latin typeface="Calibri"/>
              <a:ea typeface="Calibri"/>
              <a:cs typeface="Calibri"/>
              <a:sym typeface="Calibri"/>
            </a:endParaRPr>
          </a:p>
          <a:p>
            <a:pPr indent="-196850" lvl="0" marL="285750" marR="0" rtl="0" algn="just">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196850" lvl="0" marL="285750" marR="0" rtl="0" algn="just">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p:txBody>
      </p:sp>
      <p:pic>
        <p:nvPicPr>
          <p:cNvPr descr="Ourobranquense que sempre estudou em escola pública, é laureado em curso de  Educação Física da UFRN – Chico Gregorio" id="209" name="Google Shape;209;p14"/>
          <p:cNvPicPr preferRelativeResize="0"/>
          <p:nvPr/>
        </p:nvPicPr>
        <p:blipFill rotWithShape="1">
          <a:blip r:embed="rId4">
            <a:alphaModFix/>
          </a:blip>
          <a:srcRect b="0" l="0" r="0" t="0"/>
          <a:stretch/>
        </p:blipFill>
        <p:spPr>
          <a:xfrm>
            <a:off x="6565391" y="3646266"/>
            <a:ext cx="1963875" cy="196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txBox="1"/>
          <p:nvPr/>
        </p:nvSpPr>
        <p:spPr>
          <a:xfrm>
            <a:off x="428264" y="567159"/>
            <a:ext cx="80453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CERIMÔNIA DE COLAÇÃO DE GRAU</a:t>
            </a:r>
            <a:endParaRPr sz="3600">
              <a:solidFill>
                <a:srgbClr val="004499"/>
              </a:solidFill>
              <a:latin typeface="Calibri"/>
              <a:ea typeface="Calibri"/>
              <a:cs typeface="Calibri"/>
              <a:sym typeface="Calibri"/>
            </a:endParaRPr>
          </a:p>
        </p:txBody>
      </p:sp>
      <p:sp>
        <p:nvSpPr>
          <p:cNvPr id="215" name="Google Shape;215;p15"/>
          <p:cNvSpPr/>
          <p:nvPr/>
        </p:nvSpPr>
        <p:spPr>
          <a:xfrm>
            <a:off x="1823158" y="4844702"/>
            <a:ext cx="546652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1"/>
                </a:solidFill>
                <a:latin typeface="Calibri"/>
                <a:ea typeface="Calibri"/>
                <a:cs typeface="Calibri"/>
                <a:sym typeface="Calibri"/>
              </a:rPr>
              <a:t>16 de agosto de 2023</a:t>
            </a:r>
            <a:endParaRPr sz="1800">
              <a:solidFill>
                <a:schemeClr val="dk1"/>
              </a:solidFill>
              <a:latin typeface="Calibri"/>
              <a:ea typeface="Calibri"/>
              <a:cs typeface="Calibri"/>
              <a:sym typeface="Calibri"/>
            </a:endParaRPr>
          </a:p>
        </p:txBody>
      </p:sp>
      <p:sp>
        <p:nvSpPr>
          <p:cNvPr id="216" name="Google Shape;216;p15"/>
          <p:cNvSpPr/>
          <p:nvPr/>
        </p:nvSpPr>
        <p:spPr>
          <a:xfrm>
            <a:off x="3294546" y="5475026"/>
            <a:ext cx="252374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1"/>
                </a:solidFill>
                <a:latin typeface="Calibri"/>
                <a:ea typeface="Calibri"/>
                <a:cs typeface="Calibri"/>
                <a:sym typeface="Calibri"/>
              </a:rPr>
              <a:t>19 horas</a:t>
            </a:r>
            <a:endParaRPr sz="1800">
              <a:solidFill>
                <a:schemeClr val="dk1"/>
              </a:solidFill>
              <a:latin typeface="Calibri"/>
              <a:ea typeface="Calibri"/>
              <a:cs typeface="Calibri"/>
              <a:sym typeface="Calibri"/>
            </a:endParaRPr>
          </a:p>
        </p:txBody>
      </p:sp>
      <p:sp>
        <p:nvSpPr>
          <p:cNvPr id="217" name="Google Shape;217;p15"/>
          <p:cNvSpPr/>
          <p:nvPr/>
        </p:nvSpPr>
        <p:spPr>
          <a:xfrm>
            <a:off x="1147167" y="4088782"/>
            <a:ext cx="68185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600">
                <a:solidFill>
                  <a:srgbClr val="202124"/>
                </a:solidFill>
                <a:latin typeface="Arial"/>
                <a:ea typeface="Arial"/>
                <a:cs typeface="Arial"/>
                <a:sym typeface="Arial"/>
              </a:rPr>
              <a:t>Ginásio Poliesportivo I - UFRN</a:t>
            </a:r>
            <a:endParaRPr b="1" sz="1600">
              <a:solidFill>
                <a:srgbClr val="202124"/>
              </a:solidFill>
              <a:latin typeface="Arial"/>
              <a:ea typeface="Arial"/>
              <a:cs typeface="Arial"/>
              <a:sym typeface="Arial"/>
            </a:endParaRPr>
          </a:p>
          <a:p>
            <a:pPr indent="0" lvl="0" marL="0" marR="0" rtl="0" algn="ctr">
              <a:spcBef>
                <a:spcPts val="0"/>
              </a:spcBef>
              <a:spcAft>
                <a:spcPts val="0"/>
              </a:spcAft>
              <a:buNone/>
            </a:pPr>
            <a:r>
              <a:rPr lang="pt-BR" sz="1400">
                <a:solidFill>
                  <a:srgbClr val="202124"/>
                </a:solidFill>
                <a:latin typeface="Arial"/>
                <a:ea typeface="Arial"/>
                <a:cs typeface="Arial"/>
                <a:sym typeface="Arial"/>
              </a:rPr>
              <a:t>Av. Sen. Salgado Filho, S/N - Lagoa Nova, Natal - RN, 59078-900</a:t>
            </a:r>
            <a:endParaRPr sz="14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218" name="Google Shape;218;p15"/>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219" name="Google Shape;219;p15"/>
          <p:cNvSpPr/>
          <p:nvPr/>
        </p:nvSpPr>
        <p:spPr>
          <a:xfrm>
            <a:off x="607671" y="5980341"/>
            <a:ext cx="65878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400">
                <a:solidFill>
                  <a:schemeClr val="dk1"/>
                </a:solidFill>
                <a:latin typeface="Calibri"/>
                <a:ea typeface="Calibri"/>
                <a:cs typeface="Calibri"/>
                <a:sym typeface="Calibri"/>
              </a:rPr>
              <a:t>Obs.: </a:t>
            </a:r>
            <a:r>
              <a:rPr lang="pt-BR" sz="1400">
                <a:solidFill>
                  <a:schemeClr val="dk1"/>
                </a:solidFill>
                <a:latin typeface="Calibri"/>
                <a:ea typeface="Calibri"/>
                <a:cs typeface="Calibri"/>
                <a:sym typeface="Calibri"/>
              </a:rPr>
              <a:t>Os convidados devem chegar preferencialmente até as 18h30, para conseguirem acompanhar a cerimônia na íntegra, pois às 19h dar-se-á início à sessão.</a:t>
            </a:r>
            <a:endParaRPr sz="1400">
              <a:solidFill>
                <a:schemeClr val="dk1"/>
              </a:solidFill>
              <a:latin typeface="Calibri"/>
              <a:ea typeface="Calibri"/>
              <a:cs typeface="Calibri"/>
              <a:sym typeface="Calibri"/>
            </a:endParaRPr>
          </a:p>
        </p:txBody>
      </p:sp>
      <p:pic>
        <p:nvPicPr>
          <p:cNvPr descr="Portal da UFRN" id="220" name="Google Shape;220;p15"/>
          <p:cNvPicPr preferRelativeResize="0"/>
          <p:nvPr/>
        </p:nvPicPr>
        <p:blipFill rotWithShape="1">
          <a:blip r:embed="rId4">
            <a:alphaModFix/>
          </a:blip>
          <a:srcRect b="0" l="0" r="0" t="0"/>
          <a:stretch/>
        </p:blipFill>
        <p:spPr>
          <a:xfrm>
            <a:off x="1233761" y="1926078"/>
            <a:ext cx="1178793" cy="1326142"/>
          </a:xfrm>
          <a:prstGeom prst="rect">
            <a:avLst/>
          </a:prstGeom>
          <a:noFill/>
          <a:ln>
            <a:noFill/>
          </a:ln>
        </p:spPr>
      </p:pic>
      <p:pic>
        <p:nvPicPr>
          <p:cNvPr descr="Ginásio poliesportivo Natal ※TOP 10※" id="221" name="Google Shape;221;p15"/>
          <p:cNvPicPr preferRelativeResize="0"/>
          <p:nvPr/>
        </p:nvPicPr>
        <p:blipFill rotWithShape="1">
          <a:blip r:embed="rId5">
            <a:alphaModFix/>
          </a:blip>
          <a:srcRect b="0" l="0" r="0" t="0"/>
          <a:stretch/>
        </p:blipFill>
        <p:spPr>
          <a:xfrm>
            <a:off x="2672665" y="1238321"/>
            <a:ext cx="3767506" cy="28256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txBox="1"/>
          <p:nvPr/>
        </p:nvSpPr>
        <p:spPr>
          <a:xfrm>
            <a:off x="428264" y="567159"/>
            <a:ext cx="8045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CERIMÔNIA DE COLAÇÃO DE GRAU</a:t>
            </a:r>
            <a:br>
              <a:rPr lang="pt-BR" sz="3600">
                <a:solidFill>
                  <a:srgbClr val="004499"/>
                </a:solidFill>
                <a:latin typeface="Calibri"/>
                <a:ea typeface="Calibri"/>
                <a:cs typeface="Calibri"/>
                <a:sym typeface="Calibri"/>
              </a:rPr>
            </a:br>
            <a:r>
              <a:rPr lang="pt-BR" sz="2400">
                <a:solidFill>
                  <a:srgbClr val="004499"/>
                </a:solidFill>
                <a:latin typeface="Calibri"/>
                <a:ea typeface="Calibri"/>
                <a:cs typeface="Calibri"/>
                <a:sym typeface="Calibri"/>
              </a:rPr>
              <a:t>CURSOS DE GRADUAÇÃO DO CCHLA</a:t>
            </a:r>
            <a:endParaRPr sz="2400">
              <a:solidFill>
                <a:srgbClr val="004499"/>
              </a:solidFill>
              <a:latin typeface="Calibri"/>
              <a:ea typeface="Calibri"/>
              <a:cs typeface="Calibri"/>
              <a:sym typeface="Calibri"/>
            </a:endParaRPr>
          </a:p>
        </p:txBody>
      </p:sp>
      <p:sp>
        <p:nvSpPr>
          <p:cNvPr id="227" name="Google Shape;227;p16"/>
          <p:cNvSpPr/>
          <p:nvPr/>
        </p:nvSpPr>
        <p:spPr>
          <a:xfrm>
            <a:off x="4962725" y="2540335"/>
            <a:ext cx="343431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chemeClr val="dk1"/>
                </a:solidFill>
                <a:latin typeface="Calibri"/>
                <a:ea typeface="Calibri"/>
                <a:cs typeface="Calibri"/>
                <a:sym typeface="Calibri"/>
              </a:rPr>
              <a:t>LETRAS LÍNGUA PORTUGUESA E LIBRAS</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LETRAS LÍNGUA PORTUGUESA </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LETRAS FRANCÊS</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LETRAS INGLÊS</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LETRAS LÍNGUA ESPANHOLA E LITERATURAS</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PSICOLOGIA</a:t>
            </a:r>
            <a:endParaRPr sz="14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228" name="Google Shape;228;p16"/>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229" name="Google Shape;229;p16"/>
          <p:cNvSpPr/>
          <p:nvPr/>
        </p:nvSpPr>
        <p:spPr>
          <a:xfrm>
            <a:off x="749808" y="5980341"/>
            <a:ext cx="61828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400">
                <a:solidFill>
                  <a:schemeClr val="dk1"/>
                </a:solidFill>
                <a:latin typeface="Calibri"/>
                <a:ea typeface="Calibri"/>
                <a:cs typeface="Calibri"/>
                <a:sym typeface="Calibri"/>
              </a:rPr>
              <a:t>Obs.: </a:t>
            </a:r>
            <a:r>
              <a:rPr lang="pt-BR" sz="1400">
                <a:solidFill>
                  <a:schemeClr val="dk1"/>
                </a:solidFill>
                <a:latin typeface="Calibri"/>
                <a:ea typeface="Calibri"/>
                <a:cs typeface="Calibri"/>
                <a:sym typeface="Calibri"/>
              </a:rPr>
              <a:t>Todos os cursos participarão da mesma cerimônia de colação de grau.</a:t>
            </a:r>
            <a:endParaRPr sz="1400">
              <a:solidFill>
                <a:schemeClr val="dk1"/>
              </a:solidFill>
              <a:latin typeface="Calibri"/>
              <a:ea typeface="Calibri"/>
              <a:cs typeface="Calibri"/>
              <a:sym typeface="Calibri"/>
            </a:endParaRPr>
          </a:p>
        </p:txBody>
      </p:sp>
      <p:sp>
        <p:nvSpPr>
          <p:cNvPr id="230" name="Google Shape;230;p16"/>
          <p:cNvSpPr/>
          <p:nvPr/>
        </p:nvSpPr>
        <p:spPr>
          <a:xfrm>
            <a:off x="810221" y="2114032"/>
            <a:ext cx="3640694"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chemeClr val="dk1"/>
                </a:solidFill>
                <a:latin typeface="Calibri"/>
                <a:ea typeface="Calibri"/>
                <a:cs typeface="Calibri"/>
                <a:sym typeface="Calibri"/>
              </a:rPr>
              <a:t>ARTES VISUAIS</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DANÇA</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DESIGN</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TEATRO</a:t>
            </a:r>
            <a:br>
              <a:rPr lang="pt-BR" sz="1400">
                <a:solidFill>
                  <a:schemeClr val="dk1"/>
                </a:solidFill>
                <a:latin typeface="Calibri"/>
                <a:ea typeface="Calibri"/>
                <a:cs typeface="Calibri"/>
                <a:sym typeface="Calibri"/>
              </a:rPr>
            </a:br>
            <a:r>
              <a:rPr lang="pt-BR" sz="1400">
                <a:solidFill>
                  <a:schemeClr val="dk1"/>
                </a:solidFill>
                <a:latin typeface="Calibri"/>
                <a:ea typeface="Calibri"/>
                <a:cs typeface="Calibri"/>
                <a:sym typeface="Calibri"/>
              </a:rPr>
              <a:t>CIÊNCIAS SOCIAIS (BL)</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AUDIOVISUAL</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COMUNICAÇÃO  SOCIAL</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JORNALISMO</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PUBLICIDADE E PROPAGANDA</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FILOSOFIA (BL)</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GEOGRAFIA (BL)</a:t>
            </a:r>
            <a:endParaRPr sz="1400">
              <a:solidFill>
                <a:schemeClr val="dk1"/>
              </a:solidFill>
              <a:latin typeface="Calibri"/>
              <a:ea typeface="Calibri"/>
              <a:cs typeface="Calibri"/>
              <a:sym typeface="Calibri"/>
            </a:endParaRPr>
          </a:p>
          <a:p>
            <a:pPr indent="0" lvl="0" marL="0" marR="0" rtl="0" algn="ctr">
              <a:spcBef>
                <a:spcPts val="0"/>
              </a:spcBef>
              <a:spcAft>
                <a:spcPts val="0"/>
              </a:spcAft>
              <a:buNone/>
            </a:pPr>
            <a:r>
              <a:rPr lang="pt-BR" sz="1400">
                <a:solidFill>
                  <a:schemeClr val="dk1"/>
                </a:solidFill>
                <a:latin typeface="Calibri"/>
                <a:ea typeface="Calibri"/>
                <a:cs typeface="Calibri"/>
                <a:sym typeface="Calibri"/>
              </a:rPr>
              <a:t>HISTÓRIA (BL)</a:t>
            </a:r>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aphicFrame>
        <p:nvGraphicFramePr>
          <p:cNvPr id="235" name="Google Shape;235;p17"/>
          <p:cNvGraphicFramePr/>
          <p:nvPr/>
        </p:nvGraphicFramePr>
        <p:xfrm>
          <a:off x="624791" y="2276014"/>
          <a:ext cx="3000000" cy="3000000"/>
        </p:xfrm>
        <a:graphic>
          <a:graphicData uri="http://schemas.openxmlformats.org/drawingml/2006/table">
            <a:tbl>
              <a:tblPr>
                <a:noFill/>
                <a:tableStyleId>{ED1C1CFC-58A9-4129-95CB-50934BD47AF3}</a:tableStyleId>
              </a:tblPr>
              <a:tblGrid>
                <a:gridCol w="1129000"/>
                <a:gridCol w="6896425"/>
              </a:tblGrid>
              <a:tr h="934300">
                <a:tc>
                  <a:txBody>
                    <a:bodyPr/>
                    <a:lstStyle/>
                    <a:p>
                      <a:pPr indent="0" lvl="0" marL="0" marR="0" rtl="0" algn="ctr">
                        <a:spcBef>
                          <a:spcPts val="0"/>
                        </a:spcBef>
                        <a:spcAft>
                          <a:spcPts val="0"/>
                        </a:spcAft>
                        <a:buNone/>
                      </a:pPr>
                      <a:r>
                        <a:rPr b="1" lang="pt-BR" sz="1800" u="none" cap="none" strike="noStrike"/>
                        <a:t>16:</a:t>
                      </a:r>
                      <a:r>
                        <a:rPr b="1" lang="pt-BR" sz="1800"/>
                        <a:t>00</a:t>
                      </a:r>
                      <a:endParaRPr b="1" i="0" sz="1800" u="none" cap="none" strike="noStrike">
                        <a:solidFill>
                          <a:srgbClr val="000000"/>
                        </a:solidFill>
                        <a:latin typeface="Calibri"/>
                        <a:ea typeface="Calibri"/>
                        <a:cs typeface="Calibri"/>
                        <a:sym typeface="Calibri"/>
                      </a:endParaRPr>
                    </a:p>
                  </a:txBody>
                  <a:tcPr marT="6950" marB="0" marR="6950" marL="6950" anchor="ctr">
                    <a:lnL cap="flat" cmpd="sng" w="9525">
                      <a:solidFill>
                        <a:srgbClr val="000000">
                          <a:alpha val="0"/>
                        </a:srgbClr>
                      </a:solidFill>
                      <a:prstDash val="solid"/>
                      <a:round/>
                      <a:headEnd len="sm" w="sm" type="none"/>
                      <a:tailEnd len="sm" w="sm" type="none"/>
                    </a:lnL>
                    <a:lnR cap="flat" cmpd="sng" w="12700">
                      <a:solidFill>
                        <a:srgbClr val="D0CEC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0CECE"/>
                      </a:solidFill>
                      <a:prstDash val="solid"/>
                      <a:round/>
                      <a:headEnd len="sm" w="sm" type="none"/>
                      <a:tailEnd len="sm" w="sm" type="none"/>
                    </a:lnB>
                  </a:tcPr>
                </a:tc>
                <a:tc>
                  <a:txBody>
                    <a:bodyPr/>
                    <a:lstStyle/>
                    <a:p>
                      <a:pPr indent="0" lvl="0" marL="182880" marR="0" rtl="0" algn="l">
                        <a:spcBef>
                          <a:spcPts val="0"/>
                        </a:spcBef>
                        <a:spcAft>
                          <a:spcPts val="0"/>
                        </a:spcAft>
                        <a:buNone/>
                      </a:pPr>
                      <a:r>
                        <a:rPr b="1" lang="pt-BR" sz="1400" u="none" cap="none" strike="noStrike">
                          <a:solidFill>
                            <a:srgbClr val="EB2B21"/>
                          </a:solidFill>
                        </a:rPr>
                        <a:t>CHEGADA OS CONCLUDENTES</a:t>
                      </a:r>
                      <a:endParaRPr b="1" i="0" sz="1400" u="none" cap="none" strike="noStrike">
                        <a:solidFill>
                          <a:srgbClr val="EB2B21"/>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VESTEM AS SUAS BECAS</a:t>
                      </a:r>
                      <a:endParaRPr b="0" i="0" sz="1050" u="none" cap="none" strike="noStrike">
                        <a:solidFill>
                          <a:srgbClr val="000000"/>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ASSINAM A ATA DA COLAÇÃO DE GRAU </a:t>
                      </a:r>
                      <a:endParaRPr b="0" i="0" sz="1050" u="none" cap="none" strike="noStrike">
                        <a:solidFill>
                          <a:srgbClr val="000000"/>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TIRAM SUAS FOTOS NO ESTÚDIO CONTRATADO </a:t>
                      </a:r>
                      <a:r>
                        <a:rPr b="1" i="1" lang="pt-BR" sz="1050" u="none" cap="none" strike="noStrike"/>
                        <a:t>(ATÉ 18H30)</a:t>
                      </a:r>
                      <a:endParaRPr b="1" i="1" sz="1050" u="none" cap="none" strike="noStrike">
                        <a:solidFill>
                          <a:srgbClr val="000000"/>
                        </a:solidFill>
                        <a:latin typeface="Calibri"/>
                        <a:ea typeface="Calibri"/>
                        <a:cs typeface="Calibri"/>
                        <a:sym typeface="Calibri"/>
                      </a:endParaRPr>
                    </a:p>
                  </a:txBody>
                  <a:tcPr marT="6950" marB="0" marR="6950" marL="6950" anchor="ctr">
                    <a:lnL cap="flat" cmpd="sng" w="12700">
                      <a:solidFill>
                        <a:srgbClr val="D0CEC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0CECE"/>
                      </a:solidFill>
                      <a:prstDash val="solid"/>
                      <a:round/>
                      <a:headEnd len="sm" w="sm" type="none"/>
                      <a:tailEnd len="sm" w="sm" type="none"/>
                    </a:lnB>
                  </a:tcPr>
                </a:tc>
              </a:tr>
              <a:tr h="515050">
                <a:tc>
                  <a:txBody>
                    <a:bodyPr/>
                    <a:lstStyle/>
                    <a:p>
                      <a:pPr indent="0" lvl="0" marL="0" marR="0" rtl="0" algn="ctr">
                        <a:spcBef>
                          <a:spcPts val="0"/>
                        </a:spcBef>
                        <a:spcAft>
                          <a:spcPts val="0"/>
                        </a:spcAft>
                        <a:buNone/>
                      </a:pPr>
                      <a:r>
                        <a:rPr b="1" lang="pt-BR" sz="1800" u="none" cap="none" strike="noStrike"/>
                        <a:t>16:</a:t>
                      </a:r>
                      <a:r>
                        <a:rPr b="1" lang="pt-BR" sz="1800"/>
                        <a:t>00</a:t>
                      </a:r>
                      <a:endParaRPr b="1" i="0" sz="1800" u="none" cap="none" strike="noStrike">
                        <a:solidFill>
                          <a:srgbClr val="000000"/>
                        </a:solidFill>
                        <a:latin typeface="Calibri"/>
                        <a:ea typeface="Calibri"/>
                        <a:cs typeface="Calibri"/>
                        <a:sym typeface="Calibri"/>
                      </a:endParaRPr>
                    </a:p>
                  </a:txBody>
                  <a:tcPr marT="6950" marB="0" marR="6950" marL="6950" anchor="ctr">
                    <a:lnL cap="flat" cmpd="sng" w="9525">
                      <a:solidFill>
                        <a:srgbClr val="000000">
                          <a:alpha val="0"/>
                        </a:srgbClr>
                      </a:solidFill>
                      <a:prstDash val="solid"/>
                      <a:round/>
                      <a:headEnd len="sm" w="sm" type="none"/>
                      <a:tailEnd len="sm" w="sm" type="none"/>
                    </a:lnL>
                    <a:lnR cap="flat" cmpd="sng" w="12700">
                      <a:solidFill>
                        <a:srgbClr val="D0CECE"/>
                      </a:solidFill>
                      <a:prstDash val="solid"/>
                      <a:round/>
                      <a:headEnd len="sm" w="sm" type="none"/>
                      <a:tailEnd len="sm" w="sm" type="none"/>
                    </a:lnR>
                    <a:lnT cap="flat" cmpd="sng" w="12700">
                      <a:solidFill>
                        <a:srgbClr val="D0CECE"/>
                      </a:solidFill>
                      <a:prstDash val="solid"/>
                      <a:round/>
                      <a:headEnd len="sm" w="sm" type="none"/>
                      <a:tailEnd len="sm" w="sm" type="none"/>
                    </a:lnT>
                    <a:lnB cap="flat" cmpd="sng" w="12700">
                      <a:solidFill>
                        <a:srgbClr val="D0CECE"/>
                      </a:solidFill>
                      <a:prstDash val="solid"/>
                      <a:round/>
                      <a:headEnd len="sm" w="sm" type="none"/>
                      <a:tailEnd len="sm" w="sm" type="none"/>
                    </a:lnB>
                  </a:tcPr>
                </a:tc>
                <a:tc>
                  <a:txBody>
                    <a:bodyPr/>
                    <a:lstStyle/>
                    <a:p>
                      <a:pPr indent="0" lvl="0" marL="182880" marR="0" rtl="0" algn="l">
                        <a:spcBef>
                          <a:spcPts val="0"/>
                        </a:spcBef>
                        <a:spcAft>
                          <a:spcPts val="0"/>
                        </a:spcAft>
                        <a:buNone/>
                      </a:pPr>
                      <a:r>
                        <a:rPr b="1" lang="pt-BR" sz="1400" u="none" cap="none" strike="noStrike">
                          <a:solidFill>
                            <a:srgbClr val="EB2B21"/>
                          </a:solidFill>
                        </a:rPr>
                        <a:t>CHEGADA DOS COORDENADORES</a:t>
                      </a:r>
                      <a:endParaRPr b="1" i="0" sz="1400" u="none" cap="none" strike="noStrike">
                        <a:solidFill>
                          <a:srgbClr val="EB2B21"/>
                        </a:solidFill>
                        <a:latin typeface="Calibri"/>
                        <a:ea typeface="Calibri"/>
                        <a:cs typeface="Calibri"/>
                        <a:sym typeface="Calibri"/>
                      </a:endParaRPr>
                    </a:p>
                    <a:p>
                      <a:pPr indent="-171450" lvl="0" marL="447675" marR="0" rtl="0" algn="l">
                        <a:lnSpc>
                          <a:spcPct val="150000"/>
                        </a:lnSpc>
                        <a:spcBef>
                          <a:spcPts val="0"/>
                        </a:spcBef>
                        <a:spcAft>
                          <a:spcPts val="0"/>
                        </a:spcAft>
                        <a:buClr>
                          <a:schemeClr val="dk1"/>
                        </a:buClr>
                        <a:buSzPts val="1050"/>
                        <a:buFont typeface="Noto Sans Symbols"/>
                        <a:buChar char="✔"/>
                      </a:pPr>
                      <a:r>
                        <a:rPr lang="pt-BR" sz="1050" u="none" cap="none" strike="noStrike"/>
                        <a:t>RECOLHER AS ASSINATURAS DOS CONCLUDENTES </a:t>
                      </a:r>
                      <a:r>
                        <a:rPr b="1" i="1" lang="pt-BR" sz="1050" u="none" cap="none" strike="noStrike"/>
                        <a:t>(ATÉ 18H30)</a:t>
                      </a:r>
                      <a:endParaRPr b="1" i="1" sz="1050" u="none" cap="none" strike="noStrike">
                        <a:solidFill>
                          <a:srgbClr val="000000"/>
                        </a:solidFill>
                        <a:latin typeface="Calibri"/>
                        <a:ea typeface="Calibri"/>
                        <a:cs typeface="Calibri"/>
                        <a:sym typeface="Calibri"/>
                      </a:endParaRPr>
                    </a:p>
                  </a:txBody>
                  <a:tcPr marT="6950" marB="0" marR="6950" marL="6950" anchor="ctr">
                    <a:lnL cap="flat" cmpd="sng" w="12700">
                      <a:solidFill>
                        <a:srgbClr val="D0CEC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0CECE"/>
                      </a:solidFill>
                      <a:prstDash val="solid"/>
                      <a:round/>
                      <a:headEnd len="sm" w="sm" type="none"/>
                      <a:tailEnd len="sm" w="sm" type="none"/>
                    </a:lnT>
                    <a:lnB cap="flat" cmpd="sng" w="12700">
                      <a:solidFill>
                        <a:srgbClr val="D0CECE"/>
                      </a:solidFill>
                      <a:prstDash val="solid"/>
                      <a:round/>
                      <a:headEnd len="sm" w="sm" type="none"/>
                      <a:tailEnd len="sm" w="sm" type="none"/>
                    </a:lnB>
                  </a:tcPr>
                </a:tc>
              </a:tr>
              <a:tr h="481550">
                <a:tc>
                  <a:txBody>
                    <a:bodyPr/>
                    <a:lstStyle/>
                    <a:p>
                      <a:pPr indent="0" lvl="0" marL="0" marR="0" rtl="0" algn="ctr">
                        <a:spcBef>
                          <a:spcPts val="0"/>
                        </a:spcBef>
                        <a:spcAft>
                          <a:spcPts val="0"/>
                        </a:spcAft>
                        <a:buNone/>
                      </a:pPr>
                      <a:r>
                        <a:rPr b="1" lang="pt-BR" sz="1800" u="none" cap="none" strike="noStrike"/>
                        <a:t>17:30</a:t>
                      </a:r>
                      <a:endParaRPr b="1" i="0" sz="1800" u="none" cap="none" strike="noStrike">
                        <a:solidFill>
                          <a:srgbClr val="000000"/>
                        </a:solidFill>
                        <a:latin typeface="Calibri"/>
                        <a:ea typeface="Calibri"/>
                        <a:cs typeface="Calibri"/>
                        <a:sym typeface="Calibri"/>
                      </a:endParaRPr>
                    </a:p>
                  </a:txBody>
                  <a:tcPr marT="6950" marB="0" marR="6950" marL="6950" anchor="ctr">
                    <a:lnL cap="flat" cmpd="sng" w="9525">
                      <a:solidFill>
                        <a:srgbClr val="000000">
                          <a:alpha val="0"/>
                        </a:srgbClr>
                      </a:solidFill>
                      <a:prstDash val="solid"/>
                      <a:round/>
                      <a:headEnd len="sm" w="sm" type="none"/>
                      <a:tailEnd len="sm" w="sm" type="none"/>
                    </a:lnL>
                    <a:lnR cap="flat" cmpd="sng" w="12700">
                      <a:solidFill>
                        <a:srgbClr val="D0CECE"/>
                      </a:solidFill>
                      <a:prstDash val="solid"/>
                      <a:round/>
                      <a:headEnd len="sm" w="sm" type="none"/>
                      <a:tailEnd len="sm" w="sm" type="none"/>
                    </a:lnR>
                    <a:lnT cap="flat" cmpd="sng" w="12700">
                      <a:solidFill>
                        <a:srgbClr val="D0CECE"/>
                      </a:solidFill>
                      <a:prstDash val="solid"/>
                      <a:round/>
                      <a:headEnd len="sm" w="sm" type="none"/>
                      <a:tailEnd len="sm" w="sm" type="none"/>
                    </a:lnT>
                    <a:lnB cap="flat" cmpd="sng" w="12700">
                      <a:solidFill>
                        <a:srgbClr val="D0CECE"/>
                      </a:solidFill>
                      <a:prstDash val="solid"/>
                      <a:round/>
                      <a:headEnd len="sm" w="sm" type="none"/>
                      <a:tailEnd len="sm" w="sm" type="none"/>
                    </a:lnB>
                  </a:tcPr>
                </a:tc>
                <a:tc>
                  <a:txBody>
                    <a:bodyPr/>
                    <a:lstStyle/>
                    <a:p>
                      <a:pPr indent="0" lvl="0" marL="182880" marR="0" rtl="0" algn="l">
                        <a:spcBef>
                          <a:spcPts val="0"/>
                        </a:spcBef>
                        <a:spcAft>
                          <a:spcPts val="0"/>
                        </a:spcAft>
                        <a:buNone/>
                      </a:pPr>
                      <a:r>
                        <a:rPr b="1" lang="pt-BR" sz="1400" u="none" cap="none" strike="noStrike">
                          <a:solidFill>
                            <a:srgbClr val="EB2B21"/>
                          </a:solidFill>
                        </a:rPr>
                        <a:t>CHEGADA OS DEMAIS PROFESSORES</a:t>
                      </a:r>
                      <a:endParaRPr b="1" i="0" sz="1400" u="none" cap="none" strike="noStrike">
                        <a:solidFill>
                          <a:srgbClr val="EB2B21"/>
                        </a:solidFill>
                        <a:latin typeface="Calibri"/>
                        <a:ea typeface="Calibri"/>
                        <a:cs typeface="Calibri"/>
                        <a:sym typeface="Calibri"/>
                      </a:endParaRPr>
                    </a:p>
                    <a:p>
                      <a:pPr indent="-171450" lvl="0" marL="447675" marR="0" rtl="0" algn="l">
                        <a:lnSpc>
                          <a:spcPct val="150000"/>
                        </a:lnSpc>
                        <a:spcBef>
                          <a:spcPts val="0"/>
                        </a:spcBef>
                        <a:spcAft>
                          <a:spcPts val="0"/>
                        </a:spcAft>
                        <a:buClr>
                          <a:schemeClr val="dk1"/>
                        </a:buClr>
                        <a:buSzPts val="1050"/>
                        <a:buFont typeface="Noto Sans Symbols"/>
                        <a:buChar char="✔"/>
                      </a:pPr>
                      <a:r>
                        <a:rPr lang="pt-BR" sz="1050" u="none" cap="none" strike="noStrike"/>
                        <a:t> VESTEM SUAS VESTES TALARES E AGUARDAM O MOMENTO DE ENTRADA</a:t>
                      </a:r>
                      <a:endParaRPr b="0" i="0" sz="1050" u="none" cap="none" strike="noStrike">
                        <a:solidFill>
                          <a:srgbClr val="000000"/>
                        </a:solidFill>
                        <a:latin typeface="Calibri"/>
                        <a:ea typeface="Calibri"/>
                        <a:cs typeface="Calibri"/>
                        <a:sym typeface="Calibri"/>
                      </a:endParaRPr>
                    </a:p>
                  </a:txBody>
                  <a:tcPr marT="6950" marB="0" marR="6950" marL="6950" anchor="ctr">
                    <a:lnL cap="flat" cmpd="sng" w="12700">
                      <a:solidFill>
                        <a:srgbClr val="D0CEC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0CECE"/>
                      </a:solidFill>
                      <a:prstDash val="solid"/>
                      <a:round/>
                      <a:headEnd len="sm" w="sm" type="none"/>
                      <a:tailEnd len="sm" w="sm" type="none"/>
                    </a:lnT>
                    <a:lnB cap="flat" cmpd="sng" w="12700">
                      <a:solidFill>
                        <a:srgbClr val="D0CECE"/>
                      </a:solidFill>
                      <a:prstDash val="solid"/>
                      <a:round/>
                      <a:headEnd len="sm" w="sm" type="none"/>
                      <a:tailEnd len="sm" w="sm" type="none"/>
                    </a:lnB>
                  </a:tcPr>
                </a:tc>
              </a:tr>
              <a:tr h="1707500">
                <a:tc>
                  <a:txBody>
                    <a:bodyPr/>
                    <a:lstStyle/>
                    <a:p>
                      <a:pPr indent="0" lvl="0" marL="0" marR="0" rtl="0" algn="ctr">
                        <a:spcBef>
                          <a:spcPts val="0"/>
                        </a:spcBef>
                        <a:spcAft>
                          <a:spcPts val="0"/>
                        </a:spcAft>
                        <a:buNone/>
                      </a:pPr>
                      <a:r>
                        <a:rPr b="1" lang="pt-BR" sz="1800" u="none" cap="none" strike="noStrike"/>
                        <a:t>18:15</a:t>
                      </a:r>
                      <a:endParaRPr b="1" i="0" sz="1800" u="none" cap="none" strike="noStrike">
                        <a:solidFill>
                          <a:srgbClr val="000000"/>
                        </a:solidFill>
                        <a:latin typeface="Calibri"/>
                        <a:ea typeface="Calibri"/>
                        <a:cs typeface="Calibri"/>
                        <a:sym typeface="Calibri"/>
                      </a:endParaRPr>
                    </a:p>
                  </a:txBody>
                  <a:tcPr marT="6950" marB="0" marR="6950" marL="6950" anchor="ctr">
                    <a:lnL cap="flat" cmpd="sng" w="9525">
                      <a:solidFill>
                        <a:srgbClr val="000000">
                          <a:alpha val="0"/>
                        </a:srgbClr>
                      </a:solidFill>
                      <a:prstDash val="solid"/>
                      <a:round/>
                      <a:headEnd len="sm" w="sm" type="none"/>
                      <a:tailEnd len="sm" w="sm" type="none"/>
                    </a:lnL>
                    <a:lnR cap="flat" cmpd="sng" w="12700">
                      <a:solidFill>
                        <a:srgbClr val="D0CECE"/>
                      </a:solidFill>
                      <a:prstDash val="solid"/>
                      <a:round/>
                      <a:headEnd len="sm" w="sm" type="none"/>
                      <a:tailEnd len="sm" w="sm" type="none"/>
                    </a:lnR>
                    <a:lnT cap="flat" cmpd="sng" w="12700">
                      <a:solidFill>
                        <a:srgbClr val="D0CECE"/>
                      </a:solidFill>
                      <a:prstDash val="solid"/>
                      <a:round/>
                      <a:headEnd len="sm" w="sm" type="none"/>
                      <a:tailEnd len="sm" w="sm" type="none"/>
                    </a:lnT>
                    <a:lnB cap="flat" cmpd="sng" w="12700">
                      <a:solidFill>
                        <a:srgbClr val="D0CECE"/>
                      </a:solidFill>
                      <a:prstDash val="solid"/>
                      <a:round/>
                      <a:headEnd len="sm" w="sm" type="none"/>
                      <a:tailEnd len="sm" w="sm" type="none"/>
                    </a:lnB>
                  </a:tcPr>
                </a:tc>
                <a:tc>
                  <a:txBody>
                    <a:bodyPr/>
                    <a:lstStyle/>
                    <a:p>
                      <a:pPr indent="0" lvl="0" marL="182880" marR="0" rtl="0" algn="l">
                        <a:spcBef>
                          <a:spcPts val="0"/>
                        </a:spcBef>
                        <a:spcAft>
                          <a:spcPts val="0"/>
                        </a:spcAft>
                        <a:buNone/>
                      </a:pPr>
                      <a:r>
                        <a:rPr b="1" lang="pt-BR" sz="1400" u="none" cap="none" strike="noStrike">
                          <a:solidFill>
                            <a:srgbClr val="EB2B21"/>
                          </a:solidFill>
                        </a:rPr>
                        <a:t>FORMAÇÃO DAS FILAS PARA ENTRADA</a:t>
                      </a:r>
                      <a:endParaRPr b="1" i="0" sz="1400" u="none" cap="none" strike="noStrike">
                        <a:solidFill>
                          <a:srgbClr val="EB2B21"/>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OS CONCLUDENTES DEVEM ESTAR COM SEUS PADRINHOS (1 PARA CADA).</a:t>
                      </a:r>
                      <a:endParaRPr b="0" i="0" sz="1050" u="none" cap="none" strike="noStrike">
                        <a:solidFill>
                          <a:srgbClr val="000000"/>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COORDENADORES, PARANINFOS E PATRONOS ENCABEÇAM AS FILAS DOS SEUS RESPECTIVOS CURSOS.</a:t>
                      </a:r>
                      <a:endParaRPr b="0" i="0" sz="1050" u="none" cap="none" strike="noStrike">
                        <a:solidFill>
                          <a:srgbClr val="000000"/>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FORMA-SE UMA OUTRA FILA PARA AS AUTORIDADES QUE IRÃO COMPOR A “MESA”.</a:t>
                      </a:r>
                      <a:endParaRPr b="0" i="0" sz="1050" u="none" cap="none" strike="noStrike">
                        <a:solidFill>
                          <a:srgbClr val="000000"/>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FORMA-SE UMA OUTRA FILA PARA OS PROFESSORES HOMENAGEADOS.</a:t>
                      </a:r>
                      <a:endParaRPr b="0" i="0" sz="1050" u="none" cap="none" strike="noStrike">
                        <a:solidFill>
                          <a:srgbClr val="000000"/>
                        </a:solidFill>
                        <a:latin typeface="Calibri"/>
                        <a:ea typeface="Calibri"/>
                        <a:cs typeface="Calibri"/>
                        <a:sym typeface="Calibri"/>
                      </a:endParaRPr>
                    </a:p>
                    <a:p>
                      <a:pPr indent="-171450" lvl="0" marL="447675" marR="0" rtl="0" algn="just">
                        <a:lnSpc>
                          <a:spcPct val="150000"/>
                        </a:lnSpc>
                        <a:spcBef>
                          <a:spcPts val="0"/>
                        </a:spcBef>
                        <a:spcAft>
                          <a:spcPts val="0"/>
                        </a:spcAft>
                        <a:buClr>
                          <a:schemeClr val="dk1"/>
                        </a:buClr>
                        <a:buSzPts val="1050"/>
                        <a:buFont typeface="Noto Sans Symbols"/>
                        <a:buChar char="✔"/>
                      </a:pPr>
                      <a:r>
                        <a:rPr lang="pt-BR" sz="1050" u="none" cap="none" strike="noStrike"/>
                        <a:t>FORMA-SE UMA FILA PARA OS AMIGOS DA TURMA (OS QUE COLARAM GRAU ANTES DA TURMA), CASO HAJA, ACOMPANHADOS DE SEUS PADRINHOS (1 PARA CADA).</a:t>
                      </a:r>
                      <a:endParaRPr b="0" i="0" sz="1050" u="none" cap="none" strike="noStrike">
                        <a:solidFill>
                          <a:srgbClr val="000000"/>
                        </a:solidFill>
                        <a:latin typeface="Calibri"/>
                        <a:ea typeface="Calibri"/>
                        <a:cs typeface="Calibri"/>
                        <a:sym typeface="Calibri"/>
                      </a:endParaRPr>
                    </a:p>
                  </a:txBody>
                  <a:tcPr marT="6950" marB="0" marR="6950" marL="6950" anchor="ctr">
                    <a:lnL cap="flat" cmpd="sng" w="12700">
                      <a:solidFill>
                        <a:srgbClr val="D0CEC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0CECE"/>
                      </a:solidFill>
                      <a:prstDash val="solid"/>
                      <a:round/>
                      <a:headEnd len="sm" w="sm" type="none"/>
                      <a:tailEnd len="sm" w="sm" type="none"/>
                    </a:lnT>
                    <a:lnB cap="flat" cmpd="sng" w="12700">
                      <a:solidFill>
                        <a:srgbClr val="D0CECE"/>
                      </a:solidFill>
                      <a:prstDash val="solid"/>
                      <a:round/>
                      <a:headEnd len="sm" w="sm" type="none"/>
                      <a:tailEnd len="sm" w="sm" type="none"/>
                    </a:lnB>
                  </a:tcPr>
                </a:tc>
              </a:tr>
              <a:tr h="516150">
                <a:tc>
                  <a:txBody>
                    <a:bodyPr/>
                    <a:lstStyle/>
                    <a:p>
                      <a:pPr indent="0" lvl="0" marL="0" marR="0" rtl="0" algn="ctr">
                        <a:spcBef>
                          <a:spcPts val="0"/>
                        </a:spcBef>
                        <a:spcAft>
                          <a:spcPts val="0"/>
                        </a:spcAft>
                        <a:buNone/>
                      </a:pPr>
                      <a:r>
                        <a:rPr b="1" lang="pt-BR" sz="1800" u="none" cap="none" strike="noStrike"/>
                        <a:t>19:00</a:t>
                      </a:r>
                      <a:endParaRPr b="1" i="0" sz="1800" u="none" cap="none" strike="noStrike">
                        <a:solidFill>
                          <a:srgbClr val="000000"/>
                        </a:solidFill>
                        <a:latin typeface="Calibri"/>
                        <a:ea typeface="Calibri"/>
                        <a:cs typeface="Calibri"/>
                        <a:sym typeface="Calibri"/>
                      </a:endParaRPr>
                    </a:p>
                  </a:txBody>
                  <a:tcPr marT="6950" marB="0" marR="6950" marL="6950" anchor="ctr">
                    <a:lnL cap="flat" cmpd="sng" w="9525">
                      <a:solidFill>
                        <a:srgbClr val="000000">
                          <a:alpha val="0"/>
                        </a:srgbClr>
                      </a:solidFill>
                      <a:prstDash val="solid"/>
                      <a:round/>
                      <a:headEnd len="sm" w="sm" type="none"/>
                      <a:tailEnd len="sm" w="sm" type="none"/>
                    </a:lnL>
                    <a:lnR cap="flat" cmpd="sng" w="12700">
                      <a:solidFill>
                        <a:srgbClr val="D0CECE"/>
                      </a:solidFill>
                      <a:prstDash val="solid"/>
                      <a:round/>
                      <a:headEnd len="sm" w="sm" type="none"/>
                      <a:tailEnd len="sm" w="sm" type="none"/>
                    </a:lnR>
                    <a:lnT cap="flat" cmpd="sng" w="12700">
                      <a:solidFill>
                        <a:srgbClr val="D0CEC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182880" marR="0" rtl="0" algn="l">
                        <a:spcBef>
                          <a:spcPts val="0"/>
                        </a:spcBef>
                        <a:spcAft>
                          <a:spcPts val="0"/>
                        </a:spcAft>
                        <a:buNone/>
                      </a:pPr>
                      <a:r>
                        <a:rPr b="1" lang="pt-BR" sz="1400" u="none" cap="none" strike="noStrike">
                          <a:solidFill>
                            <a:srgbClr val="EB2B21"/>
                          </a:solidFill>
                        </a:rPr>
                        <a:t>INÍCIO DA CERIMÔNIA</a:t>
                      </a:r>
                      <a:endParaRPr b="1" sz="1400" u="none" cap="none" strike="noStrike">
                        <a:solidFill>
                          <a:srgbClr val="EB2B21"/>
                        </a:solidFill>
                      </a:endParaRPr>
                    </a:p>
                    <a:p>
                      <a:pPr indent="0" lvl="0" marL="0" marR="0" rtl="0" algn="l">
                        <a:spcBef>
                          <a:spcPts val="0"/>
                        </a:spcBef>
                        <a:spcAft>
                          <a:spcPts val="0"/>
                        </a:spcAft>
                        <a:buNone/>
                      </a:pPr>
                      <a:r>
                        <a:t/>
                      </a:r>
                      <a:endParaRPr b="1" i="0" sz="200" u="none" cap="none" strike="noStrike">
                        <a:solidFill>
                          <a:srgbClr val="000000"/>
                        </a:solidFill>
                        <a:latin typeface="Calibri"/>
                        <a:ea typeface="Calibri"/>
                        <a:cs typeface="Calibri"/>
                        <a:sym typeface="Calibri"/>
                      </a:endParaRPr>
                    </a:p>
                  </a:txBody>
                  <a:tcPr marT="6950" marB="0" marR="6950" marL="6950" anchor="ctr">
                    <a:lnL cap="flat" cmpd="sng" w="12700">
                      <a:solidFill>
                        <a:srgbClr val="D0CEC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0CEC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36" name="Google Shape;236;p17"/>
          <p:cNvSpPr txBox="1"/>
          <p:nvPr/>
        </p:nvSpPr>
        <p:spPr>
          <a:xfrm>
            <a:off x="560923" y="369482"/>
            <a:ext cx="80453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HORÁRIOS PARA A CERIMÔNIA</a:t>
            </a:r>
            <a:endParaRPr sz="3600">
              <a:solidFill>
                <a:srgbClr val="004499"/>
              </a:solidFill>
              <a:latin typeface="Calibri"/>
              <a:ea typeface="Calibri"/>
              <a:cs typeface="Calibri"/>
              <a:sym typeface="Calibri"/>
            </a:endParaRPr>
          </a:p>
        </p:txBody>
      </p:sp>
      <p:sp>
        <p:nvSpPr>
          <p:cNvPr id="237" name="Google Shape;237;p17"/>
          <p:cNvSpPr/>
          <p:nvPr/>
        </p:nvSpPr>
        <p:spPr>
          <a:xfrm>
            <a:off x="640080" y="1352634"/>
            <a:ext cx="7973568"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rgbClr val="000000"/>
                </a:solidFill>
                <a:latin typeface="Calibri"/>
                <a:ea typeface="Calibri"/>
                <a:cs typeface="Calibri"/>
                <a:sym typeface="Calibri"/>
              </a:rPr>
              <a:t>Art. 12 </a:t>
            </a:r>
            <a:r>
              <a:rPr lang="pt-BR" sz="1400">
                <a:solidFill>
                  <a:srgbClr val="000000"/>
                </a:solidFill>
                <a:latin typeface="Calibri"/>
                <a:ea typeface="Calibri"/>
                <a:cs typeface="Calibri"/>
                <a:sym typeface="Calibri"/>
              </a:rPr>
              <a:t>Os formandos deverão chegar ao local da solenidade, com </a:t>
            </a:r>
            <a:r>
              <a:rPr b="1" lang="pt-BR" sz="1400">
                <a:solidFill>
                  <a:srgbClr val="000000"/>
                </a:solidFill>
                <a:latin typeface="Calibri"/>
                <a:ea typeface="Calibri"/>
                <a:cs typeface="Calibri"/>
                <a:sym typeface="Calibri"/>
              </a:rPr>
              <a:t>antecedência mínima de uma hora e meia</a:t>
            </a:r>
            <a:r>
              <a:rPr lang="pt-BR" sz="1400">
                <a:solidFill>
                  <a:srgbClr val="000000"/>
                </a:solidFill>
                <a:latin typeface="Calibri"/>
                <a:ea typeface="Calibri"/>
                <a:cs typeface="Calibri"/>
                <a:sym typeface="Calibri"/>
              </a:rPr>
              <a:t> do início da sessão solene, para receberem as orientações dos procedimentos protocolares e para assinatura da lista de aptos a colar grau disponibilizada pelo sistema oficial de gestão acadêmica. </a:t>
            </a:r>
            <a:endParaRPr sz="1400">
              <a:solidFill>
                <a:schemeClr val="dk1"/>
              </a:solidFill>
              <a:latin typeface="Calibri"/>
              <a:ea typeface="Calibri"/>
              <a:cs typeface="Calibri"/>
              <a:sym typeface="Calibri"/>
            </a:endParaRPr>
          </a:p>
        </p:txBody>
      </p:sp>
      <p:pic>
        <p:nvPicPr>
          <p:cNvPr descr="Vetores de Relógio Despertador Azul O Despertar Isolado No Fundo Branco Em  Estilo Simples e mais imagens de Acordar - iStock" id="238" name="Google Shape;238;p17"/>
          <p:cNvPicPr preferRelativeResize="0"/>
          <p:nvPr/>
        </p:nvPicPr>
        <p:blipFill rotWithShape="1">
          <a:blip r:embed="rId3">
            <a:alphaModFix/>
          </a:blip>
          <a:srcRect b="20078" l="12033" r="13104" t="23835"/>
          <a:stretch/>
        </p:blipFill>
        <p:spPr>
          <a:xfrm>
            <a:off x="6876288" y="2523050"/>
            <a:ext cx="1773936" cy="1881198"/>
          </a:xfrm>
          <a:prstGeom prst="rect">
            <a:avLst/>
          </a:prstGeom>
          <a:noFill/>
          <a:ln>
            <a:noFill/>
          </a:ln>
        </p:spPr>
      </p:pic>
      <p:pic>
        <p:nvPicPr>
          <p:cNvPr descr="https://lh5.googleusercontent.com/g8egz9Bcde5daIZgLYh-Vd5dTEHMZWyZX848WKuDotckIdZfHUOxFoef134-SJajETPosovrPN96kZ4kYtodNKcAS-K_7ICPnHB8oGomZtnJ_ThYYxs6K7GpPNm2KI2nTzu0nQPmHJlBn5cWhTXjRHm6Ug" id="239" name="Google Shape;239;p17"/>
          <p:cNvPicPr preferRelativeResize="0"/>
          <p:nvPr/>
        </p:nvPicPr>
        <p:blipFill rotWithShape="1">
          <a:blip r:embed="rId4">
            <a:alphaModFix/>
          </a:blip>
          <a:srcRect b="17315" l="0" r="0" t="18745"/>
          <a:stretch/>
        </p:blipFill>
        <p:spPr>
          <a:xfrm>
            <a:off x="7195517" y="6053328"/>
            <a:ext cx="1416048" cy="377247"/>
          </a:xfrm>
          <a:prstGeom prst="rect">
            <a:avLst/>
          </a:prstGeom>
          <a:noFill/>
          <a:ln>
            <a:noFill/>
          </a:ln>
        </p:spPr>
      </p:pic>
      <p:sp>
        <p:nvSpPr>
          <p:cNvPr id="240" name="Google Shape;240;p17"/>
          <p:cNvSpPr/>
          <p:nvPr/>
        </p:nvSpPr>
        <p:spPr>
          <a:xfrm>
            <a:off x="3490871" y="952499"/>
            <a:ext cx="21854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4499"/>
                </a:solidFill>
                <a:latin typeface="Calibri"/>
                <a:ea typeface="Calibri"/>
                <a:cs typeface="Calibri"/>
                <a:sym typeface="Calibri"/>
              </a:rPr>
              <a:t>Portaria Nº 1028 / 2022 - R</a:t>
            </a:r>
            <a:endParaRPr sz="1400">
              <a:solidFill>
                <a:srgbClr val="00449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8"/>
          <p:cNvSpPr txBox="1"/>
          <p:nvPr/>
        </p:nvSpPr>
        <p:spPr>
          <a:xfrm>
            <a:off x="428264" y="567159"/>
            <a:ext cx="80453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CERIMÔNIA DE COLAÇÃO DE GRAU</a:t>
            </a:r>
            <a:endParaRPr sz="3600">
              <a:solidFill>
                <a:srgbClr val="004499"/>
              </a:solidFill>
              <a:latin typeface="Calibri"/>
              <a:ea typeface="Calibri"/>
              <a:cs typeface="Calibri"/>
              <a:sym typeface="Calibri"/>
            </a:endParaRPr>
          </a:p>
        </p:txBody>
      </p:sp>
      <p:sp>
        <p:nvSpPr>
          <p:cNvPr id="246" name="Google Shape;246;p18"/>
          <p:cNvSpPr/>
          <p:nvPr/>
        </p:nvSpPr>
        <p:spPr>
          <a:xfrm>
            <a:off x="428264" y="1417417"/>
            <a:ext cx="7973568" cy="17235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000">
                <a:solidFill>
                  <a:schemeClr val="dk1"/>
                </a:solidFill>
                <a:latin typeface="Calibri"/>
                <a:ea typeface="Calibri"/>
                <a:cs typeface="Calibri"/>
                <a:sym typeface="Calibri"/>
              </a:rPr>
              <a:t>QUANTIDADE DE CONVIDADOS POR CONCLUDENTE</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1400">
              <a:solidFill>
                <a:srgbClr val="000000"/>
              </a:solidFill>
              <a:latin typeface="Calibri"/>
              <a:ea typeface="Calibri"/>
              <a:cs typeface="Calibri"/>
              <a:sym typeface="Calibri"/>
            </a:endParaRPr>
          </a:p>
          <a:p>
            <a:pPr indent="0" lvl="0" marL="0" marR="0" rtl="0" algn="ctr">
              <a:spcBef>
                <a:spcPts val="0"/>
              </a:spcBef>
              <a:spcAft>
                <a:spcPts val="0"/>
              </a:spcAft>
              <a:buNone/>
            </a:pPr>
            <a:r>
              <a:rPr b="1" lang="pt-BR" sz="2000">
                <a:solidFill>
                  <a:srgbClr val="004499"/>
                </a:solidFill>
                <a:latin typeface="Calibri"/>
                <a:ea typeface="Calibri"/>
                <a:cs typeface="Calibri"/>
                <a:sym typeface="Calibri"/>
              </a:rPr>
              <a:t>Concludente + 11 convidados</a:t>
            </a:r>
            <a:endParaRPr b="1" sz="2000">
              <a:solidFill>
                <a:srgbClr val="004499"/>
              </a:solidFill>
              <a:latin typeface="Calibri"/>
              <a:ea typeface="Calibri"/>
              <a:cs typeface="Calibri"/>
              <a:sym typeface="Calibri"/>
            </a:endParaRPr>
          </a:p>
          <a:p>
            <a:pPr indent="0" lvl="0" marL="0" marR="0" rtl="0" algn="ctr">
              <a:spcBef>
                <a:spcPts val="0"/>
              </a:spcBef>
              <a:spcAft>
                <a:spcPts val="0"/>
              </a:spcAft>
              <a:buNone/>
            </a:pPr>
            <a:r>
              <a:t/>
            </a:r>
            <a:endParaRPr b="1" sz="14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sz="14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sz="12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sz="1200">
              <a:solidFill>
                <a:srgbClr val="000000"/>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247" name="Google Shape;247;p18"/>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248" name="Google Shape;248;p18"/>
          <p:cNvSpPr/>
          <p:nvPr/>
        </p:nvSpPr>
        <p:spPr>
          <a:xfrm>
            <a:off x="580664" y="3633408"/>
            <a:ext cx="8030901" cy="20612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1600"/>
              <a:buFont typeface="Noto Sans Symbols"/>
              <a:buChar char="✔"/>
            </a:pPr>
            <a:r>
              <a:rPr lang="pt-BR" sz="1600">
                <a:solidFill>
                  <a:srgbClr val="000000"/>
                </a:solidFill>
                <a:latin typeface="Calibri"/>
                <a:ea typeface="Calibri"/>
                <a:cs typeface="Calibri"/>
                <a:sym typeface="Calibri"/>
              </a:rPr>
              <a:t> O padrinho ou madrinha acompanhará o concludente durante a formação da fila e no cortejo de entrada, permanecendo em pé pelo menos por 30 minutos antes do início da cerimônia;</a:t>
            </a:r>
            <a:endParaRPr sz="16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600"/>
              <a:buFont typeface="Noto Sans Symbols"/>
              <a:buChar char="✔"/>
            </a:pPr>
            <a:r>
              <a:rPr lang="pt-BR" sz="1600">
                <a:solidFill>
                  <a:srgbClr val="000000"/>
                </a:solidFill>
                <a:latin typeface="Calibri"/>
                <a:ea typeface="Calibri"/>
                <a:cs typeface="Calibri"/>
                <a:sym typeface="Calibri"/>
              </a:rPr>
              <a:t> O padrinho ou madrinha terá assento no bloco de cadeiras atrás do bloco de cadeiras dos concludentes, portanto acompanhará a cerimônia em local separado dos demais convidados;</a:t>
            </a:r>
            <a:endParaRPr sz="16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600"/>
              <a:buFont typeface="Noto Sans Symbols"/>
              <a:buChar char="✔"/>
            </a:pPr>
            <a:r>
              <a:rPr lang="pt-BR" sz="1600">
                <a:solidFill>
                  <a:srgbClr val="000000"/>
                </a:solidFill>
                <a:latin typeface="Calibri"/>
                <a:ea typeface="Calibri"/>
                <a:cs typeface="Calibri"/>
                <a:sym typeface="Calibri"/>
              </a:rPr>
              <a:t>Ao escolher seu padrinho ou madrinha tenham em mente as orientações anteriores.</a:t>
            </a:r>
            <a:endParaRPr sz="1600">
              <a:solidFill>
                <a:srgbClr val="000000"/>
              </a:solidFill>
              <a:latin typeface="Calibri"/>
              <a:ea typeface="Calibri"/>
              <a:cs typeface="Calibri"/>
              <a:sym typeface="Calibri"/>
            </a:endParaRPr>
          </a:p>
          <a:p>
            <a:pPr indent="-184150" lvl="0" marL="285750" marR="0" rtl="0" algn="just">
              <a:spcBef>
                <a:spcPts val="0"/>
              </a:spcBef>
              <a:spcAft>
                <a:spcPts val="0"/>
              </a:spcAft>
              <a:buClr>
                <a:schemeClr val="dk1"/>
              </a:buClr>
              <a:buSzPts val="1600"/>
              <a:buFont typeface="Noto Sans Symbols"/>
              <a:buNone/>
            </a:pPr>
            <a:r>
              <a:t/>
            </a:r>
            <a:endParaRPr sz="1600">
              <a:solidFill>
                <a:srgbClr val="000000"/>
              </a:solidFill>
              <a:latin typeface="Calibri"/>
              <a:ea typeface="Calibri"/>
              <a:cs typeface="Calibri"/>
              <a:sym typeface="Calibri"/>
            </a:endParaRPr>
          </a:p>
        </p:txBody>
      </p:sp>
      <p:sp>
        <p:nvSpPr>
          <p:cNvPr id="249" name="Google Shape;249;p18"/>
          <p:cNvSpPr/>
          <p:nvPr/>
        </p:nvSpPr>
        <p:spPr>
          <a:xfrm>
            <a:off x="580664" y="5781179"/>
            <a:ext cx="6435523" cy="3067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p:txBody>
      </p:sp>
      <p:graphicFrame>
        <p:nvGraphicFramePr>
          <p:cNvPr id="250" name="Google Shape;250;p18"/>
          <p:cNvGraphicFramePr/>
          <p:nvPr/>
        </p:nvGraphicFramePr>
        <p:xfrm>
          <a:off x="1444752" y="2665745"/>
          <a:ext cx="3000000" cy="3000000"/>
        </p:xfrm>
        <a:graphic>
          <a:graphicData uri="http://schemas.openxmlformats.org/drawingml/2006/table">
            <a:tbl>
              <a:tblPr bandRow="1" firstRow="1">
                <a:noFill/>
                <a:tableStyleId>{DC2CA4A1-0E04-4AAC-8292-BD5158FEB3E9}</a:tableStyleId>
              </a:tblPr>
              <a:tblGrid>
                <a:gridCol w="1611225"/>
                <a:gridCol w="2842350"/>
                <a:gridCol w="1718625"/>
              </a:tblGrid>
              <a:tr h="370850">
                <a:tc>
                  <a:txBody>
                    <a:bodyPr/>
                    <a:lstStyle/>
                    <a:p>
                      <a:pPr indent="0" lvl="0" marL="0" marR="0" rtl="0" algn="ctr">
                        <a:spcBef>
                          <a:spcPts val="0"/>
                        </a:spcBef>
                        <a:spcAft>
                          <a:spcPts val="0"/>
                        </a:spcAft>
                        <a:buNone/>
                      </a:pPr>
                      <a:r>
                        <a:rPr b="1" lang="pt-BR" sz="1400" u="none" cap="none" strike="noStrike">
                          <a:solidFill>
                            <a:srgbClr val="000000"/>
                          </a:solidFill>
                        </a:rPr>
                        <a:t>CONCLUDENTE </a:t>
                      </a:r>
                      <a:endParaRPr sz="1400" u="none" cap="none" strike="noStrike"/>
                    </a:p>
                  </a:txBody>
                  <a:tcPr marT="45725" marB="45725" marR="91450" marL="91450">
                    <a:lnR cap="flat" cmpd="sng" w="12700">
                      <a:solidFill>
                        <a:srgbClr val="D0CECE"/>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b="1" lang="pt-BR" sz="1400" u="none" cap="none" strike="noStrike">
                          <a:solidFill>
                            <a:srgbClr val="000000"/>
                          </a:solidFill>
                        </a:rPr>
                        <a:t>+ PADRINHO OU MADRINHA </a:t>
                      </a:r>
                      <a:endParaRPr b="1"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Calibri"/>
                        <a:buNone/>
                      </a:pPr>
                      <a:r>
                        <a:rPr b="1" lang="pt-BR" sz="1400" u="none" cap="none" strike="noStrike">
                          <a:solidFill>
                            <a:srgbClr val="000000"/>
                          </a:solidFill>
                        </a:rPr>
                        <a:t>(somente 1)</a:t>
                      </a:r>
                      <a:endParaRPr b="1" sz="1400" u="none" cap="none" strike="noStrike">
                        <a:solidFill>
                          <a:srgbClr val="000000"/>
                        </a:solidFill>
                      </a:endParaRPr>
                    </a:p>
                  </a:txBody>
                  <a:tcPr marT="45725" marB="45725" marR="91450" marL="91450">
                    <a:lnL cap="flat" cmpd="sng" w="12700">
                      <a:solidFill>
                        <a:srgbClr val="D0CECE"/>
                      </a:solidFill>
                      <a:prstDash val="solid"/>
                      <a:round/>
                      <a:headEnd len="sm" w="sm" type="none"/>
                      <a:tailEnd len="sm" w="sm" type="none"/>
                    </a:lnL>
                    <a:lnR cap="flat" cmpd="sng" w="12700">
                      <a:solidFill>
                        <a:srgbClr val="D0CECE"/>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b="1" lang="pt-BR" sz="1400" u="none" cap="none" strike="noStrike">
                          <a:solidFill>
                            <a:srgbClr val="000000"/>
                          </a:solidFill>
                        </a:rPr>
                        <a:t>+ 10 CONVIDADOS</a:t>
                      </a:r>
                      <a:endParaRPr sz="1400" u="none" cap="none" strike="noStrike"/>
                    </a:p>
                  </a:txBody>
                  <a:tcPr marT="45725" marB="45725" marR="91450" marL="91450">
                    <a:lnL cap="flat" cmpd="sng" w="12700">
                      <a:solidFill>
                        <a:srgbClr val="D0CECE"/>
                      </a:solidFill>
                      <a:prstDash val="solid"/>
                      <a:round/>
                      <a:headEnd len="sm" w="sm" type="none"/>
                      <a:tailEnd len="sm" w="sm" type="none"/>
                    </a:lnL>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p:nvPr/>
        </p:nvSpPr>
        <p:spPr>
          <a:xfrm>
            <a:off x="539496" y="1360026"/>
            <a:ext cx="5769864"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400">
                <a:solidFill>
                  <a:schemeClr val="dk1"/>
                </a:solidFill>
                <a:latin typeface="Calibri"/>
                <a:ea typeface="Calibri"/>
                <a:cs typeface="Calibri"/>
                <a:sym typeface="Calibri"/>
              </a:rPr>
              <a:t>Art. 25 </a:t>
            </a:r>
            <a:r>
              <a:rPr lang="pt-BR" sz="1400">
                <a:solidFill>
                  <a:schemeClr val="dk1"/>
                </a:solidFill>
                <a:latin typeface="Calibri"/>
                <a:ea typeface="Calibri"/>
                <a:cs typeface="Calibri"/>
                <a:sym typeface="Calibri"/>
              </a:rPr>
              <a:t>Os discursos são restritos:</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pt-BR" sz="1400">
                <a:solidFill>
                  <a:schemeClr val="dk1"/>
                </a:solidFill>
                <a:latin typeface="Calibri"/>
                <a:ea typeface="Calibri"/>
                <a:cs typeface="Calibri"/>
                <a:sym typeface="Calibri"/>
              </a:rPr>
              <a:t>I - a um estudante orador, escolhido entre e pelos formandos;</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pt-BR" sz="1400">
                <a:solidFill>
                  <a:schemeClr val="dk1"/>
                </a:solidFill>
                <a:latin typeface="Calibri"/>
                <a:ea typeface="Calibri"/>
                <a:cs typeface="Calibri"/>
                <a:sym typeface="Calibri"/>
              </a:rPr>
              <a:t>II - a um professor orador, escolhido pelos formandos entre os paraninfos das turmas; 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pt-BR" sz="1400">
                <a:solidFill>
                  <a:schemeClr val="dk1"/>
                </a:solidFill>
                <a:latin typeface="Calibri"/>
                <a:ea typeface="Calibri"/>
                <a:cs typeface="Calibri"/>
                <a:sym typeface="Calibri"/>
              </a:rPr>
              <a:t>III - ao presidente da mesa.</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pt-BR" sz="1400">
                <a:solidFill>
                  <a:schemeClr val="dk1"/>
                </a:solidFill>
                <a:latin typeface="Calibri"/>
                <a:ea typeface="Calibri"/>
                <a:cs typeface="Calibri"/>
                <a:sym typeface="Calibri"/>
              </a:rPr>
              <a:t>§2o Cada discurso não poderá ultrapassar o tempo de </a:t>
            </a:r>
            <a:r>
              <a:rPr b="1" lang="pt-BR" sz="1400">
                <a:solidFill>
                  <a:schemeClr val="dk1"/>
                </a:solidFill>
                <a:latin typeface="Calibri"/>
                <a:ea typeface="Calibri"/>
                <a:cs typeface="Calibri"/>
                <a:sym typeface="Calibri"/>
              </a:rPr>
              <a:t>10 (dez) minutos</a:t>
            </a:r>
            <a:r>
              <a:rPr lang="pt-BR"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sp>
        <p:nvSpPr>
          <p:cNvPr id="256" name="Google Shape;256;p19"/>
          <p:cNvSpPr/>
          <p:nvPr/>
        </p:nvSpPr>
        <p:spPr>
          <a:xfrm>
            <a:off x="535426" y="5495990"/>
            <a:ext cx="770331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400">
                <a:solidFill>
                  <a:schemeClr val="dk1"/>
                </a:solidFill>
                <a:latin typeface="Calibri"/>
                <a:ea typeface="Calibri"/>
                <a:cs typeface="Calibri"/>
                <a:sym typeface="Calibri"/>
              </a:rPr>
              <a:t>Art. 26 </a:t>
            </a:r>
            <a:r>
              <a:rPr lang="pt-BR" sz="1400">
                <a:solidFill>
                  <a:schemeClr val="dk1"/>
                </a:solidFill>
                <a:latin typeface="Calibri"/>
                <a:ea typeface="Calibri"/>
                <a:cs typeface="Calibri"/>
                <a:sym typeface="Calibri"/>
              </a:rPr>
              <a:t>Na sessão solene coletiva e na sessão solene por curso poderá ser utilizado o texto-padrão do juramento (Anexo II) ou o texto de juramento específico de cada curso.</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pt-BR" sz="1400">
                <a:solidFill>
                  <a:schemeClr val="dk1"/>
                </a:solidFill>
                <a:latin typeface="Calibri"/>
                <a:ea typeface="Calibri"/>
                <a:cs typeface="Calibri"/>
                <a:sym typeface="Calibri"/>
              </a:rPr>
              <a:t>*O curso de Psicologia possui juramento específico, por isso teremos dois juramentistas.</a:t>
            </a:r>
            <a:endParaRPr sz="14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257" name="Google Shape;257;p19"/>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258" name="Google Shape;258;p19"/>
          <p:cNvSpPr txBox="1"/>
          <p:nvPr/>
        </p:nvSpPr>
        <p:spPr>
          <a:xfrm>
            <a:off x="497258" y="352622"/>
            <a:ext cx="57622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FALAS PROTOCOLARES</a:t>
            </a:r>
            <a:endParaRPr sz="3600">
              <a:solidFill>
                <a:srgbClr val="004499"/>
              </a:solidFill>
              <a:latin typeface="Calibri"/>
              <a:ea typeface="Calibri"/>
              <a:cs typeface="Calibri"/>
              <a:sym typeface="Calibri"/>
            </a:endParaRPr>
          </a:p>
        </p:txBody>
      </p:sp>
      <p:pic>
        <p:nvPicPr>
          <p:cNvPr descr="https://lh4.googleusercontent.com/rcTAkn3b5zO4ow7YC7-20jz1X2VWwB4LbVB8OMWhKN-HG-hsoypcATXdJwCC3PWO3igp5Wx2Kn3QFpxqRP0eYcPd07M3v0a1tx3dtd0jQfYDFN92OO_sdmmyzcx_rtFNw16itn87Wr1xrKcbTuqRXiFKLQ" id="259" name="Google Shape;259;p19"/>
          <p:cNvPicPr preferRelativeResize="0"/>
          <p:nvPr/>
        </p:nvPicPr>
        <p:blipFill rotWithShape="1">
          <a:blip r:embed="rId4">
            <a:alphaModFix/>
          </a:blip>
          <a:srcRect b="0" l="0" r="5428" t="0"/>
          <a:stretch/>
        </p:blipFill>
        <p:spPr>
          <a:xfrm>
            <a:off x="6499022" y="439553"/>
            <a:ext cx="2656554" cy="1755649"/>
          </a:xfrm>
          <a:prstGeom prst="rect">
            <a:avLst/>
          </a:prstGeom>
          <a:noFill/>
          <a:ln>
            <a:noFill/>
          </a:ln>
        </p:spPr>
      </p:pic>
      <p:sp>
        <p:nvSpPr>
          <p:cNvPr id="260" name="Google Shape;260;p19"/>
          <p:cNvSpPr/>
          <p:nvPr/>
        </p:nvSpPr>
        <p:spPr>
          <a:xfrm>
            <a:off x="2331725" y="845064"/>
            <a:ext cx="21854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4499"/>
                </a:solidFill>
                <a:latin typeface="Calibri"/>
                <a:ea typeface="Calibri"/>
                <a:cs typeface="Calibri"/>
                <a:sym typeface="Calibri"/>
              </a:rPr>
              <a:t>Portaria Nº 1028 / 2022 - R</a:t>
            </a:r>
            <a:endParaRPr sz="1400">
              <a:solidFill>
                <a:srgbClr val="004499"/>
              </a:solidFill>
              <a:latin typeface="Calibri"/>
              <a:ea typeface="Calibri"/>
              <a:cs typeface="Calibri"/>
              <a:sym typeface="Calibri"/>
            </a:endParaRPr>
          </a:p>
        </p:txBody>
      </p:sp>
      <p:graphicFrame>
        <p:nvGraphicFramePr>
          <p:cNvPr id="261" name="Google Shape;261;p19"/>
          <p:cNvGraphicFramePr/>
          <p:nvPr/>
        </p:nvGraphicFramePr>
        <p:xfrm>
          <a:off x="1508760" y="3103916"/>
          <a:ext cx="3000000" cy="3000000"/>
        </p:xfrm>
        <a:graphic>
          <a:graphicData uri="http://schemas.openxmlformats.org/drawingml/2006/table">
            <a:tbl>
              <a:tblPr bandRow="1" firstRow="1">
                <a:noFill/>
                <a:tableStyleId>{36796D05-8476-4825-ABB8-11362899C032}</a:tableStyleId>
              </a:tblPr>
              <a:tblGrid>
                <a:gridCol w="1883675"/>
                <a:gridCol w="3273550"/>
              </a:tblGrid>
              <a:tr h="531625">
                <a:tc gridSpan="2">
                  <a:txBody>
                    <a:bodyPr/>
                    <a:lstStyle/>
                    <a:p>
                      <a:pPr indent="0" lvl="0" marL="0" marR="0" rtl="0" algn="ctr">
                        <a:spcBef>
                          <a:spcPts val="0"/>
                        </a:spcBef>
                        <a:spcAft>
                          <a:spcPts val="0"/>
                        </a:spcAft>
                        <a:buNone/>
                      </a:pPr>
                      <a:r>
                        <a:rPr lang="pt-BR" sz="1800" u="none" cap="none" strike="noStrike"/>
                        <a:t>16/08/2023</a:t>
                      </a:r>
                      <a:endParaRPr sz="1800" u="none" cap="none" strike="noStrike"/>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solidFill>
                      <a:srgbClr val="ADD0ED"/>
                    </a:solidFill>
                  </a:tcPr>
                </a:tc>
                <a:tc hMerge="1"/>
              </a:tr>
              <a:tr h="531625">
                <a:tc>
                  <a:txBody>
                    <a:bodyPr/>
                    <a:lstStyle/>
                    <a:p>
                      <a:pPr indent="0" lvl="0" marL="0" marR="0" rtl="0" algn="l">
                        <a:spcBef>
                          <a:spcPts val="0"/>
                        </a:spcBef>
                        <a:spcAft>
                          <a:spcPts val="0"/>
                        </a:spcAft>
                        <a:buNone/>
                      </a:pPr>
                      <a:r>
                        <a:rPr lang="pt-BR" sz="1600" u="none" cap="none" strike="noStrike"/>
                        <a:t>Orador</a:t>
                      </a:r>
                      <a:endParaRPr sz="16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l">
                        <a:spcBef>
                          <a:spcPts val="0"/>
                        </a:spcBef>
                        <a:spcAft>
                          <a:spcPts val="0"/>
                        </a:spcAft>
                        <a:buNone/>
                      </a:pPr>
                      <a:r>
                        <a:rPr b="1" lang="pt-BR"/>
                        <a:t>Titular:</a:t>
                      </a:r>
                      <a:r>
                        <a:rPr lang="pt-BR"/>
                        <a:t> Publicidade e Propaganda;</a:t>
                      </a:r>
                      <a:br>
                        <a:rPr lang="pt-BR"/>
                      </a:br>
                      <a:r>
                        <a:rPr b="1" lang="pt-BR"/>
                        <a:t>Suplente</a:t>
                      </a:r>
                      <a:r>
                        <a:rPr b="1" lang="pt-BR"/>
                        <a:t>:</a:t>
                      </a:r>
                      <a:r>
                        <a:rPr lang="pt-BR"/>
                        <a:t> Ciências Sociais.</a:t>
                      </a:r>
                      <a:endParaRPr sz="14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531625">
                <a:tc>
                  <a:txBody>
                    <a:bodyPr/>
                    <a:lstStyle/>
                    <a:p>
                      <a:pPr indent="0" lvl="0" marL="0" marR="0" rtl="0" algn="l">
                        <a:spcBef>
                          <a:spcPts val="0"/>
                        </a:spcBef>
                        <a:spcAft>
                          <a:spcPts val="0"/>
                        </a:spcAft>
                        <a:buNone/>
                      </a:pPr>
                      <a:r>
                        <a:rPr lang="pt-BR" sz="1600"/>
                        <a:t>Juramentista</a:t>
                      </a:r>
                      <a:endParaRPr sz="16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rPr b="1" lang="pt-BR" sz="1400"/>
                        <a:t>1- T</a:t>
                      </a:r>
                      <a:r>
                        <a:rPr b="1" lang="pt-BR"/>
                        <a:t>itular:</a:t>
                      </a:r>
                      <a:r>
                        <a:rPr lang="pt-BR"/>
                        <a:t> Letras Língua Portuguesa; </a:t>
                      </a:r>
                      <a:r>
                        <a:rPr b="1" lang="pt-BR"/>
                        <a:t>Suplente:</a:t>
                      </a:r>
                      <a:r>
                        <a:rPr lang="pt-BR"/>
                        <a:t> Dança;</a:t>
                      </a:r>
                      <a:br>
                        <a:rPr lang="pt-BR" sz="1400"/>
                      </a:br>
                      <a:r>
                        <a:rPr lang="pt-BR" sz="1400"/>
                        <a:t>2- Psicologia*</a:t>
                      </a:r>
                      <a:endParaRPr sz="14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531625">
                <a:tc>
                  <a:txBody>
                    <a:bodyPr/>
                    <a:lstStyle/>
                    <a:p>
                      <a:pPr indent="0" lvl="0" marL="0" marR="0" rtl="0" algn="l">
                        <a:spcBef>
                          <a:spcPts val="0"/>
                        </a:spcBef>
                        <a:spcAft>
                          <a:spcPts val="0"/>
                        </a:spcAft>
                        <a:buNone/>
                      </a:pPr>
                      <a:r>
                        <a:rPr lang="pt-BR" sz="1600"/>
                        <a:t>Paraninfo</a:t>
                      </a:r>
                      <a:endParaRPr sz="16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l">
                        <a:spcBef>
                          <a:spcPts val="0"/>
                        </a:spcBef>
                        <a:spcAft>
                          <a:spcPts val="0"/>
                        </a:spcAft>
                        <a:buNone/>
                      </a:pPr>
                      <a:r>
                        <a:rPr b="1" lang="pt-BR"/>
                        <a:t>Titular:</a:t>
                      </a:r>
                      <a:r>
                        <a:rPr lang="pt-BR"/>
                        <a:t> Design;</a:t>
                      </a:r>
                      <a:br>
                        <a:rPr lang="pt-BR"/>
                      </a:br>
                      <a:r>
                        <a:rPr b="1" lang="pt-BR"/>
                        <a:t>Suplente: </a:t>
                      </a:r>
                      <a:r>
                        <a:rPr lang="pt-BR"/>
                        <a:t>Filosofia.</a:t>
                      </a:r>
                      <a:endParaRPr sz="14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https://lh5.googleusercontent.com/g8egz9Bcde5daIZgLYh-Vd5dTEHMZWyZX848WKuDotckIdZfHUOxFoef134-SJajETPosovrPN96kZ4kYtodNKcAS-K_7ICPnHB8oGomZtnJ_ThYYxs6K7GpPNm2KI2nTzu0nQPmHJlBn5cWhTXjRHm6Ug" id="91" name="Google Shape;91;p2"/>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92" name="Google Shape;92;p2"/>
          <p:cNvSpPr txBox="1"/>
          <p:nvPr/>
        </p:nvSpPr>
        <p:spPr>
          <a:xfrm>
            <a:off x="1840376" y="763929"/>
            <a:ext cx="385437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NORMATIVOS</a:t>
            </a:r>
            <a:endParaRPr sz="3600">
              <a:solidFill>
                <a:srgbClr val="004499"/>
              </a:solidFill>
              <a:latin typeface="Calibri"/>
              <a:ea typeface="Calibri"/>
              <a:cs typeface="Calibri"/>
              <a:sym typeface="Calibri"/>
            </a:endParaRPr>
          </a:p>
        </p:txBody>
      </p:sp>
      <p:sp>
        <p:nvSpPr>
          <p:cNvPr id="93" name="Google Shape;93;p2"/>
          <p:cNvSpPr txBox="1"/>
          <p:nvPr/>
        </p:nvSpPr>
        <p:spPr>
          <a:xfrm>
            <a:off x="428264" y="2176272"/>
            <a:ext cx="8183301" cy="34778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4499"/>
              </a:buClr>
              <a:buSzPts val="2000"/>
              <a:buFont typeface="Arial"/>
              <a:buChar char="•"/>
            </a:pPr>
            <a:r>
              <a:rPr b="1" lang="pt-BR" sz="2000">
                <a:solidFill>
                  <a:srgbClr val="004499"/>
                </a:solidFill>
                <a:latin typeface="Calibri"/>
                <a:ea typeface="Calibri"/>
                <a:cs typeface="Calibri"/>
                <a:sym typeface="Calibri"/>
              </a:rPr>
              <a:t>Portaria Nº 1028 / 2022 - R, de 06 de julho de 2022 </a:t>
            </a:r>
            <a:r>
              <a:rPr lang="pt-BR" sz="2000">
                <a:solidFill>
                  <a:srgbClr val="004499"/>
                </a:solidFill>
                <a:latin typeface="Calibri"/>
                <a:ea typeface="Calibri"/>
                <a:cs typeface="Calibri"/>
                <a:sym typeface="Calibri"/>
              </a:rPr>
              <a:t>(Estabelece os procedimentos para as Cerimônias de Colação de Grau dos cursos de graduação oferecidos pela UFRN)</a:t>
            </a:r>
            <a:endParaRPr sz="2000">
              <a:solidFill>
                <a:srgbClr val="004499"/>
              </a:solidFill>
              <a:latin typeface="Calibri"/>
              <a:ea typeface="Calibri"/>
              <a:cs typeface="Calibri"/>
              <a:sym typeface="Calibri"/>
            </a:endParaRPr>
          </a:p>
          <a:p>
            <a:pPr indent="-215900" lvl="0" marL="342900" marR="0" rtl="0" algn="l">
              <a:spcBef>
                <a:spcPts val="0"/>
              </a:spcBef>
              <a:spcAft>
                <a:spcPts val="0"/>
              </a:spcAft>
              <a:buClr>
                <a:schemeClr val="dk1"/>
              </a:buClr>
              <a:buSzPts val="2000"/>
              <a:buFont typeface="Arial"/>
              <a:buNone/>
            </a:pPr>
            <a:r>
              <a:t/>
            </a:r>
            <a:endParaRPr sz="2000">
              <a:solidFill>
                <a:srgbClr val="004499"/>
              </a:solidFill>
              <a:latin typeface="Calibri"/>
              <a:ea typeface="Calibri"/>
              <a:cs typeface="Calibri"/>
              <a:sym typeface="Calibri"/>
            </a:endParaRPr>
          </a:p>
          <a:p>
            <a:pPr indent="-342900" lvl="0" marL="342900" marR="0" rtl="0" algn="l">
              <a:spcBef>
                <a:spcPts val="0"/>
              </a:spcBef>
              <a:spcAft>
                <a:spcPts val="0"/>
              </a:spcAft>
              <a:buClr>
                <a:srgbClr val="004499"/>
              </a:buClr>
              <a:buSzPts val="2000"/>
              <a:buFont typeface="Arial"/>
              <a:buChar char="•"/>
            </a:pPr>
            <a:r>
              <a:rPr b="1" lang="pt-BR" sz="2000">
                <a:solidFill>
                  <a:srgbClr val="004499"/>
                </a:solidFill>
                <a:latin typeface="Calibri"/>
                <a:ea typeface="Calibri"/>
                <a:cs typeface="Calibri"/>
                <a:sym typeface="Calibri"/>
              </a:rPr>
              <a:t>Resolução 001/2018-CONSEC/CCHLA, de 20 de setembro de 2018 </a:t>
            </a:r>
            <a:r>
              <a:rPr lang="pt-BR" sz="2000">
                <a:solidFill>
                  <a:srgbClr val="004499"/>
                </a:solidFill>
                <a:latin typeface="Calibri"/>
                <a:ea typeface="Calibri"/>
                <a:cs typeface="Calibri"/>
                <a:sym typeface="Calibri"/>
              </a:rPr>
              <a:t>(Fixa normas para Colação de Grau conjunta dos Cursos de Graduação do CCHLA)</a:t>
            </a:r>
            <a:endParaRPr sz="2000">
              <a:solidFill>
                <a:srgbClr val="004499"/>
              </a:solidFill>
              <a:latin typeface="Calibri"/>
              <a:ea typeface="Calibri"/>
              <a:cs typeface="Calibri"/>
              <a:sym typeface="Calibri"/>
            </a:endParaRPr>
          </a:p>
          <a:p>
            <a:pPr indent="0" lvl="0" marL="0" marR="0" rtl="0" algn="l">
              <a:spcBef>
                <a:spcPts val="0"/>
              </a:spcBef>
              <a:spcAft>
                <a:spcPts val="0"/>
              </a:spcAft>
              <a:buNone/>
            </a:pPr>
            <a:r>
              <a:t/>
            </a:r>
            <a:endParaRPr sz="2000">
              <a:solidFill>
                <a:srgbClr val="004499"/>
              </a:solidFill>
              <a:latin typeface="Calibri"/>
              <a:ea typeface="Calibri"/>
              <a:cs typeface="Calibri"/>
              <a:sym typeface="Calibri"/>
            </a:endParaRPr>
          </a:p>
          <a:p>
            <a:pPr indent="-342900" lvl="0" marL="342900" marR="0" rtl="0" algn="l">
              <a:spcBef>
                <a:spcPts val="0"/>
              </a:spcBef>
              <a:spcAft>
                <a:spcPts val="0"/>
              </a:spcAft>
              <a:buClr>
                <a:srgbClr val="004499"/>
              </a:buClr>
              <a:buSzPts val="2000"/>
              <a:buFont typeface="Arial"/>
              <a:buChar char="•"/>
            </a:pPr>
            <a:r>
              <a:rPr b="1" lang="pt-BR" sz="2000">
                <a:solidFill>
                  <a:srgbClr val="004499"/>
                </a:solidFill>
                <a:latin typeface="Calibri"/>
                <a:ea typeface="Calibri"/>
                <a:cs typeface="Calibri"/>
                <a:sym typeface="Calibri"/>
              </a:rPr>
              <a:t>Resolução no 171/2013-CONSEPE, de 5 de novembro de 2013 </a:t>
            </a:r>
            <a:r>
              <a:rPr lang="pt-BR" sz="2000">
                <a:solidFill>
                  <a:srgbClr val="004499"/>
                </a:solidFill>
                <a:latin typeface="Calibri"/>
                <a:ea typeface="Calibri"/>
                <a:cs typeface="Calibri"/>
                <a:sym typeface="Calibri"/>
              </a:rPr>
              <a:t>(Aprova o Regulamento dos Cursos Regulares de Graduação da Universidade Federal do Rio Grande do Norte)</a:t>
            </a:r>
            <a:endParaRPr sz="2000">
              <a:solidFill>
                <a:srgbClr val="004499"/>
              </a:solidFill>
              <a:latin typeface="Calibri"/>
              <a:ea typeface="Calibri"/>
              <a:cs typeface="Calibri"/>
              <a:sym typeface="Calibri"/>
            </a:endParaRPr>
          </a:p>
        </p:txBody>
      </p:sp>
      <p:pic>
        <p:nvPicPr>
          <p:cNvPr descr="https://lh4.googleusercontent.com/rcTAkn3b5zO4ow7YC7-20jz1X2VWwB4LbVB8OMWhKN-HG-hsoypcATXdJwCC3PWO3igp5Wx2Kn3QFpxqRP0eYcPd07M3v0a1tx3dtd0jQfYDFN92OO_sdmmyzcx_rtFNw16itn87Wr1xrKcbTuqRXiFKLQ" id="94" name="Google Shape;94;p2"/>
          <p:cNvPicPr preferRelativeResize="0"/>
          <p:nvPr/>
        </p:nvPicPr>
        <p:blipFill rotWithShape="1">
          <a:blip r:embed="rId4">
            <a:alphaModFix/>
          </a:blip>
          <a:srcRect b="0" l="0" r="6253" t="0"/>
          <a:stretch/>
        </p:blipFill>
        <p:spPr>
          <a:xfrm>
            <a:off x="6499022" y="439553"/>
            <a:ext cx="2633404" cy="17556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https://lh5.googleusercontent.com/g8egz9Bcde5daIZgLYh-Vd5dTEHMZWyZX848WKuDotckIdZfHUOxFoef134-SJajETPosovrPN96kZ4kYtodNKcAS-K_7ICPnHB8oGomZtnJ_ThYYxs6K7GpPNm2KI2nTzu0nQPmHJlBn5cWhTXjRHm6Ug" id="266" name="Google Shape;266;p20"/>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267" name="Google Shape;267;p20"/>
          <p:cNvSpPr txBox="1"/>
          <p:nvPr/>
        </p:nvSpPr>
        <p:spPr>
          <a:xfrm>
            <a:off x="914400" y="494007"/>
            <a:ext cx="726263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SORTEIO DAS FALAS PROTOCOLARES</a:t>
            </a:r>
            <a:endParaRPr sz="3600">
              <a:solidFill>
                <a:srgbClr val="004499"/>
              </a:solidFill>
              <a:latin typeface="Calibri"/>
              <a:ea typeface="Calibri"/>
              <a:cs typeface="Calibri"/>
              <a:sym typeface="Calibri"/>
            </a:endParaRPr>
          </a:p>
        </p:txBody>
      </p:sp>
      <p:sp>
        <p:nvSpPr>
          <p:cNvPr id="268" name="Google Shape;268;p20"/>
          <p:cNvSpPr/>
          <p:nvPr/>
        </p:nvSpPr>
        <p:spPr>
          <a:xfrm>
            <a:off x="585215" y="1414828"/>
            <a:ext cx="7790689" cy="15995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2º. </a:t>
            </a:r>
            <a:r>
              <a:rPr lang="pt-BR" sz="1400">
                <a:solidFill>
                  <a:schemeClr val="dk1"/>
                </a:solidFill>
                <a:latin typeface="Calibri"/>
                <a:ea typeface="Calibri"/>
                <a:cs typeface="Calibri"/>
                <a:sym typeface="Calibri"/>
              </a:rPr>
              <a:t>As turmas concluintes escolherão um único paraninfo para proferir a saudação aos concluintes e compor a mesa diretora, um único patrono para compor a mesa diretora da colação de grau, um único orador para falar em nome de todos os concluintes, e um único juramentista para prestar o juramento protocolar em nome de todos os concluintes.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§4º Os cursos sorteados em um semestre, ficam excluídos dos sorteios seguintes, até que todos os cursos</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tenham participado da composição da mesa e das falas protocolares.</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p:txBody>
      </p:sp>
      <p:sp>
        <p:nvSpPr>
          <p:cNvPr id="269" name="Google Shape;269;p20"/>
          <p:cNvSpPr/>
          <p:nvPr/>
        </p:nvSpPr>
        <p:spPr>
          <a:xfrm>
            <a:off x="2937763" y="1024755"/>
            <a:ext cx="3285258"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400">
                <a:solidFill>
                  <a:srgbClr val="004499"/>
                </a:solidFill>
                <a:latin typeface="Calibri"/>
                <a:ea typeface="Calibri"/>
                <a:cs typeface="Calibri"/>
                <a:sym typeface="Calibri"/>
              </a:rPr>
              <a:t>Resolução nº 001/2018 – CONSEC/CCHLA </a:t>
            </a:r>
            <a:endParaRPr sz="1400">
              <a:solidFill>
                <a:srgbClr val="004499"/>
              </a:solidFill>
              <a:latin typeface="Calibri"/>
              <a:ea typeface="Calibri"/>
              <a:cs typeface="Calibri"/>
              <a:sym typeface="Calibri"/>
            </a:endParaRPr>
          </a:p>
        </p:txBody>
      </p:sp>
      <p:graphicFrame>
        <p:nvGraphicFramePr>
          <p:cNvPr id="270" name="Google Shape;270;p20"/>
          <p:cNvGraphicFramePr/>
          <p:nvPr/>
        </p:nvGraphicFramePr>
        <p:xfrm>
          <a:off x="2075688" y="2921036"/>
          <a:ext cx="3000000" cy="3000000"/>
        </p:xfrm>
        <a:graphic>
          <a:graphicData uri="http://schemas.openxmlformats.org/drawingml/2006/table">
            <a:tbl>
              <a:tblPr bandRow="1" firstRow="1">
                <a:noFill/>
                <a:tableStyleId>{36796D05-8476-4825-ABB8-11362899C032}</a:tableStyleId>
              </a:tblPr>
              <a:tblGrid>
                <a:gridCol w="2231975"/>
                <a:gridCol w="2440625"/>
              </a:tblGrid>
              <a:tr h="435075">
                <a:tc gridSpan="2">
                  <a:txBody>
                    <a:bodyPr/>
                    <a:lstStyle/>
                    <a:p>
                      <a:pPr indent="0" lvl="0" marL="0" marR="0" rtl="0" algn="ctr">
                        <a:spcBef>
                          <a:spcPts val="0"/>
                        </a:spcBef>
                        <a:spcAft>
                          <a:spcPts val="0"/>
                        </a:spcAft>
                        <a:buNone/>
                      </a:pPr>
                      <a:r>
                        <a:rPr lang="pt-BR" sz="1800"/>
                        <a:t>16/08/2023</a:t>
                      </a:r>
                      <a:endParaRPr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solidFill>
                      <a:srgbClr val="ADD0ED"/>
                    </a:solidFill>
                  </a:tcPr>
                </a:tc>
                <a:tc hMerge="1"/>
              </a:tr>
              <a:tr h="290050">
                <a:tc>
                  <a:txBody>
                    <a:bodyPr/>
                    <a:lstStyle/>
                    <a:p>
                      <a:pPr indent="0" lvl="0" marL="0" marR="0" rtl="0" algn="l">
                        <a:spcBef>
                          <a:spcPts val="0"/>
                        </a:spcBef>
                        <a:spcAft>
                          <a:spcPts val="0"/>
                        </a:spcAft>
                        <a:buNone/>
                      </a:pPr>
                      <a:r>
                        <a:rPr b="0" lang="pt-BR" sz="1200">
                          <a:latin typeface="Calibri"/>
                          <a:ea typeface="Calibri"/>
                          <a:cs typeface="Calibri"/>
                          <a:sym typeface="Calibri"/>
                        </a:rPr>
                        <a:t>ORADOR</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spcBef>
                          <a:spcPts val="0"/>
                        </a:spcBef>
                        <a:spcAft>
                          <a:spcPts val="0"/>
                        </a:spcAft>
                        <a:buNone/>
                      </a:pPr>
                      <a:r>
                        <a:rPr b="1" lang="pt-BR" sz="1200"/>
                        <a:t>Publicidade e Propaganda</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81925">
                <a:tc>
                  <a:txBody>
                    <a:bodyPr/>
                    <a:lstStyle/>
                    <a:p>
                      <a:pPr indent="0" lvl="0" marL="0" marR="0" rtl="0" algn="l">
                        <a:spcBef>
                          <a:spcPts val="0"/>
                        </a:spcBef>
                        <a:spcAft>
                          <a:spcPts val="0"/>
                        </a:spcAft>
                        <a:buNone/>
                      </a:pPr>
                      <a:r>
                        <a:rPr b="0" lang="pt-BR" sz="1200">
                          <a:latin typeface="Calibri"/>
                          <a:ea typeface="Calibri"/>
                          <a:cs typeface="Calibri"/>
                          <a:sym typeface="Calibri"/>
                        </a:rPr>
                        <a:t>PARANINFO</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spcBef>
                          <a:spcPts val="0"/>
                        </a:spcBef>
                        <a:spcAft>
                          <a:spcPts val="0"/>
                        </a:spcAft>
                        <a:buNone/>
                      </a:pPr>
                      <a:r>
                        <a:rPr b="1" lang="pt-BR" sz="1200"/>
                        <a:t>Design</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90050">
                <a:tc>
                  <a:txBody>
                    <a:bodyPr/>
                    <a:lstStyle/>
                    <a:p>
                      <a:pPr indent="0" lvl="0" marL="0" marR="0" rtl="0" algn="l">
                        <a:spcBef>
                          <a:spcPts val="0"/>
                        </a:spcBef>
                        <a:spcAft>
                          <a:spcPts val="0"/>
                        </a:spcAft>
                        <a:buNone/>
                      </a:pPr>
                      <a:r>
                        <a:rPr b="0" lang="pt-BR" sz="1200">
                          <a:latin typeface="Calibri"/>
                          <a:ea typeface="Calibri"/>
                          <a:cs typeface="Calibri"/>
                          <a:sym typeface="Calibri"/>
                        </a:rPr>
                        <a:t>JURAMENTSTA (1)</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spcBef>
                          <a:spcPts val="0"/>
                        </a:spcBef>
                        <a:spcAft>
                          <a:spcPts val="0"/>
                        </a:spcAft>
                        <a:buNone/>
                      </a:pPr>
                      <a:r>
                        <a:rPr b="1" lang="pt-BR" sz="1200"/>
                        <a:t>Letras Língua Portuguesa</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90050">
                <a:tc>
                  <a:txBody>
                    <a:bodyPr/>
                    <a:lstStyle/>
                    <a:p>
                      <a:pPr indent="0" lvl="0" marL="0" marR="0" rtl="0" algn="l">
                        <a:spcBef>
                          <a:spcPts val="0"/>
                        </a:spcBef>
                        <a:spcAft>
                          <a:spcPts val="0"/>
                        </a:spcAft>
                        <a:buNone/>
                      </a:pPr>
                      <a:r>
                        <a:rPr b="0" lang="pt-BR" sz="1200">
                          <a:latin typeface="Calibri"/>
                          <a:ea typeface="Calibri"/>
                          <a:cs typeface="Calibri"/>
                          <a:sym typeface="Calibri"/>
                        </a:rPr>
                        <a:t>JURAMENTSTA (2)</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spcBef>
                          <a:spcPts val="0"/>
                        </a:spcBef>
                        <a:spcAft>
                          <a:spcPts val="0"/>
                        </a:spcAft>
                        <a:buNone/>
                      </a:pPr>
                      <a:r>
                        <a:rPr b="1" lang="pt-BR" sz="1200"/>
                        <a:t>Psicologia</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90050">
                <a:tc>
                  <a:txBody>
                    <a:bodyPr/>
                    <a:lstStyle/>
                    <a:p>
                      <a:pPr indent="0" lvl="0" marL="0" marR="0" rtl="0" algn="l">
                        <a:spcBef>
                          <a:spcPts val="0"/>
                        </a:spcBef>
                        <a:spcAft>
                          <a:spcPts val="0"/>
                        </a:spcAft>
                        <a:buNone/>
                      </a:pPr>
                      <a:r>
                        <a:rPr b="0" lang="pt-BR" sz="1200">
                          <a:latin typeface="Calibri"/>
                          <a:ea typeface="Calibri"/>
                          <a:cs typeface="Calibri"/>
                          <a:sym typeface="Calibri"/>
                        </a:rPr>
                        <a:t>PATRONO</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pt-BR" sz="1200"/>
                        <a:t>Espanhol</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90050">
                <a:tc>
                  <a:txBody>
                    <a:bodyPr/>
                    <a:lstStyle/>
                    <a:p>
                      <a:pPr indent="0" lvl="0" marL="0" marR="0" rtl="0" algn="l">
                        <a:lnSpc>
                          <a:spcPct val="100000"/>
                        </a:lnSpc>
                        <a:spcBef>
                          <a:spcPts val="0"/>
                        </a:spcBef>
                        <a:spcAft>
                          <a:spcPts val="0"/>
                        </a:spcAft>
                        <a:buClr>
                          <a:schemeClr val="dk1"/>
                        </a:buClr>
                        <a:buSzPts val="1200"/>
                        <a:buFont typeface="Calibri"/>
                        <a:buNone/>
                      </a:pPr>
                      <a:r>
                        <a:rPr b="0" lang="pt-BR" sz="1200">
                          <a:latin typeface="Calibri"/>
                          <a:ea typeface="Calibri"/>
                          <a:cs typeface="Calibri"/>
                          <a:sym typeface="Calibri"/>
                        </a:rPr>
                        <a:t>COORDENADOR</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pt-BR" sz="1200"/>
                        <a:t>Psicologia</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90050">
                <a:tc>
                  <a:txBody>
                    <a:bodyPr/>
                    <a:lstStyle/>
                    <a:p>
                      <a:pPr indent="0" lvl="0" marL="0" marR="0" rtl="0" algn="l">
                        <a:spcBef>
                          <a:spcPts val="0"/>
                        </a:spcBef>
                        <a:spcAft>
                          <a:spcPts val="0"/>
                        </a:spcAft>
                        <a:buNone/>
                      </a:pPr>
                      <a:r>
                        <a:rPr b="0" lang="pt-BR" sz="1200">
                          <a:latin typeface="Calibri"/>
                          <a:ea typeface="Calibri"/>
                          <a:cs typeface="Calibri"/>
                          <a:sym typeface="Calibri"/>
                        </a:rPr>
                        <a:t>ORADOR SUPLENTE</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pt-BR" sz="1200"/>
                        <a:t>Ciências Sociais</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90050">
                <a:tc>
                  <a:txBody>
                    <a:bodyPr/>
                    <a:lstStyle/>
                    <a:p>
                      <a:pPr indent="0" lvl="0" marL="0" marR="0" rtl="0" algn="l">
                        <a:spcBef>
                          <a:spcPts val="0"/>
                        </a:spcBef>
                        <a:spcAft>
                          <a:spcPts val="0"/>
                        </a:spcAft>
                        <a:buNone/>
                      </a:pPr>
                      <a:r>
                        <a:rPr b="0" lang="pt-BR" sz="1200">
                          <a:latin typeface="Calibri"/>
                          <a:ea typeface="Calibri"/>
                          <a:cs typeface="Calibri"/>
                          <a:sym typeface="Calibri"/>
                        </a:rPr>
                        <a:t>PARANINFO SUPLENTE</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pt-BR" sz="1200"/>
                        <a:t>Filosofia</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r h="290050">
                <a:tc>
                  <a:txBody>
                    <a:bodyPr/>
                    <a:lstStyle/>
                    <a:p>
                      <a:pPr indent="0" lvl="0" marL="0" marR="0" rtl="0" algn="l">
                        <a:spcBef>
                          <a:spcPts val="0"/>
                        </a:spcBef>
                        <a:spcAft>
                          <a:spcPts val="0"/>
                        </a:spcAft>
                        <a:buNone/>
                      </a:pPr>
                      <a:r>
                        <a:rPr b="0" lang="pt-BR" sz="1200">
                          <a:latin typeface="Calibri"/>
                          <a:ea typeface="Calibri"/>
                          <a:cs typeface="Calibri"/>
                          <a:sym typeface="Calibri"/>
                        </a:rPr>
                        <a:t>JURAMENTISTA SUPLENTE</a:t>
                      </a:r>
                      <a:endParaRPr b="0" sz="1200">
                        <a:latin typeface="Calibri"/>
                        <a:ea typeface="Calibri"/>
                        <a:cs typeface="Calibri"/>
                        <a:sym typeface="Calibri"/>
                      </a:endParaRPr>
                    </a:p>
                  </a:txBody>
                  <a:tcPr marT="15250" marB="15250" marR="22850" marL="228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pt-BR" sz="1200"/>
                        <a:t>Dança</a:t>
                      </a:r>
                      <a:endParaRPr b="1" sz="1200"/>
                    </a:p>
                  </a:txBody>
                  <a:tcPr marT="45725" marB="45725" marR="91450" marL="91450" anchor="ctr">
                    <a:lnL cap="flat" cmpd="sng" w="12700">
                      <a:solidFill>
                        <a:srgbClr val="AEABAB"/>
                      </a:solidFill>
                      <a:prstDash val="solid"/>
                      <a:round/>
                      <a:headEnd len="sm" w="sm" type="none"/>
                      <a:tailEnd len="sm" w="sm" type="none"/>
                    </a:lnL>
                    <a:lnR cap="flat" cmpd="sng" w="12700">
                      <a:solidFill>
                        <a:srgbClr val="AEABAB"/>
                      </a:solidFill>
                      <a:prstDash val="solid"/>
                      <a:round/>
                      <a:headEnd len="sm" w="sm" type="none"/>
                      <a:tailEnd len="sm" w="sm" type="none"/>
                    </a:lnR>
                    <a:lnT cap="flat" cmpd="sng" w="12700">
                      <a:solidFill>
                        <a:srgbClr val="AEABAB"/>
                      </a:solidFill>
                      <a:prstDash val="solid"/>
                      <a:round/>
                      <a:headEnd len="sm" w="sm" type="none"/>
                      <a:tailEnd len="sm" w="sm" type="none"/>
                    </a:lnT>
                    <a:lnB cap="flat" cmpd="sng" w="12700">
                      <a:solidFill>
                        <a:srgbClr val="AEABAB"/>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1"/>
          <p:cNvSpPr/>
          <p:nvPr/>
        </p:nvSpPr>
        <p:spPr>
          <a:xfrm>
            <a:off x="711200" y="1363881"/>
            <a:ext cx="7657295" cy="3630930"/>
          </a:xfrm>
          <a:prstGeom prst="rect">
            <a:avLst/>
          </a:prstGeom>
          <a:solidFill>
            <a:schemeClr val="lt1"/>
          </a:solid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4499"/>
              </a:buClr>
              <a:buSzPts val="2000"/>
              <a:buFont typeface="Noto Sans Symbols"/>
              <a:buChar char="✔"/>
            </a:pPr>
            <a:r>
              <a:rPr b="1" lang="pt-BR" sz="2000">
                <a:solidFill>
                  <a:srgbClr val="004499"/>
                </a:solidFill>
                <a:latin typeface="Calibri"/>
                <a:ea typeface="Calibri"/>
                <a:cs typeface="Calibri"/>
                <a:sym typeface="Calibri"/>
              </a:rPr>
              <a:t>Verifique junto a sua coordenação se seu nome conta na relação de concludentes de 2023.1. Caso seu nome não conste na lista, você não está apto a colar grau este semestre.</a:t>
            </a:r>
            <a:endParaRPr b="1" sz="2000">
              <a:solidFill>
                <a:srgbClr val="004499"/>
              </a:solidFill>
              <a:latin typeface="Calibri"/>
              <a:ea typeface="Calibri"/>
              <a:cs typeface="Calibri"/>
              <a:sym typeface="Calibri"/>
            </a:endParaRPr>
          </a:p>
          <a:p>
            <a:pPr indent="-457200" lvl="0" marL="457200" marR="0" rtl="0" algn="just">
              <a:lnSpc>
                <a:spcPct val="150000"/>
              </a:lnSpc>
              <a:spcBef>
                <a:spcPts val="0"/>
              </a:spcBef>
              <a:spcAft>
                <a:spcPts val="0"/>
              </a:spcAft>
              <a:buClr>
                <a:schemeClr val="dk1"/>
              </a:buClr>
              <a:buSzPts val="2000"/>
              <a:buFont typeface="Noto Sans Symbols"/>
              <a:buChar char="✔"/>
            </a:pPr>
            <a:r>
              <a:rPr b="1" lang="pt-BR" sz="2000">
                <a:solidFill>
                  <a:schemeClr val="dk1"/>
                </a:solidFill>
                <a:latin typeface="Calibri"/>
                <a:ea typeface="Calibri"/>
                <a:cs typeface="Calibri"/>
                <a:sym typeface="Calibri"/>
              </a:rPr>
              <a:t>Chegue cedo! Assim você terá mais tempo para tirar fotos;</a:t>
            </a:r>
            <a:endParaRPr b="1" sz="2000">
              <a:solidFill>
                <a:schemeClr val="dk1"/>
              </a:solidFill>
              <a:latin typeface="Calibri"/>
              <a:ea typeface="Calibri"/>
              <a:cs typeface="Calibri"/>
              <a:sym typeface="Calibri"/>
            </a:endParaRPr>
          </a:p>
          <a:p>
            <a:pPr indent="-457200" lvl="0" marL="457200" marR="0" rtl="0" algn="just">
              <a:lnSpc>
                <a:spcPct val="150000"/>
              </a:lnSpc>
              <a:spcBef>
                <a:spcPts val="0"/>
              </a:spcBef>
              <a:spcAft>
                <a:spcPts val="0"/>
              </a:spcAft>
              <a:buClr>
                <a:schemeClr val="dk1"/>
              </a:buClr>
              <a:buSzPts val="2000"/>
              <a:buFont typeface="Noto Sans Symbols"/>
              <a:buChar char="✔"/>
            </a:pPr>
            <a:r>
              <a:rPr b="1" lang="pt-BR" sz="2000">
                <a:solidFill>
                  <a:schemeClr val="dk1"/>
                </a:solidFill>
                <a:latin typeface="Calibri"/>
                <a:ea typeface="Calibri"/>
                <a:cs typeface="Calibri"/>
                <a:sym typeface="Calibri"/>
              </a:rPr>
              <a:t>Vista sua beca e assine a ata (se sua assinatura não constar na ata seu nome não será chamado);</a:t>
            </a:r>
            <a:endParaRPr b="1" sz="2000">
              <a:solidFill>
                <a:schemeClr val="dk1"/>
              </a:solidFill>
              <a:latin typeface="Calibri"/>
              <a:ea typeface="Calibri"/>
              <a:cs typeface="Calibri"/>
              <a:sym typeface="Calibri"/>
            </a:endParaRPr>
          </a:p>
          <a:p>
            <a:pPr indent="-457200" lvl="0" marL="457200" marR="0" rtl="0" algn="just">
              <a:lnSpc>
                <a:spcPct val="150000"/>
              </a:lnSpc>
              <a:spcBef>
                <a:spcPts val="0"/>
              </a:spcBef>
              <a:spcAft>
                <a:spcPts val="0"/>
              </a:spcAft>
              <a:buClr>
                <a:schemeClr val="dk1"/>
              </a:buClr>
              <a:buSzPts val="2000"/>
              <a:buFont typeface="Noto Sans Symbols"/>
              <a:buChar char="✔"/>
            </a:pPr>
            <a:r>
              <a:rPr b="1" lang="pt-BR" sz="2000">
                <a:solidFill>
                  <a:schemeClr val="dk1"/>
                </a:solidFill>
                <a:latin typeface="Calibri"/>
                <a:ea typeface="Calibri"/>
                <a:cs typeface="Calibri"/>
                <a:sym typeface="Calibri"/>
              </a:rPr>
              <a:t>Durante a assinatura da ata você receberá um número. Ele é a sua ordem na fila, portanto guarde-o com cuidado.</a:t>
            </a:r>
            <a:endParaRPr b="1" sz="2000">
              <a:solidFill>
                <a:schemeClr val="dk1"/>
              </a:solidFill>
              <a:latin typeface="Calibri"/>
              <a:ea typeface="Calibri"/>
              <a:cs typeface="Calibri"/>
              <a:sym typeface="Calibri"/>
            </a:endParaRPr>
          </a:p>
          <a:p>
            <a:pPr indent="-215900" lvl="0" marL="342900" marR="0" rtl="0" algn="just">
              <a:spcBef>
                <a:spcPts val="0"/>
              </a:spcBef>
              <a:spcAft>
                <a:spcPts val="0"/>
              </a:spcAft>
              <a:buClr>
                <a:schemeClr val="dk1"/>
              </a:buClr>
              <a:buSzPts val="2000"/>
              <a:buFont typeface="Noto Sans Symbols"/>
              <a:buNone/>
            </a:pPr>
            <a:r>
              <a:t/>
            </a:r>
            <a:endParaRPr b="1" sz="2000">
              <a:solidFill>
                <a:srgbClr val="004499"/>
              </a:solidFill>
              <a:latin typeface="Calibri"/>
              <a:ea typeface="Calibri"/>
              <a:cs typeface="Calibri"/>
              <a:sym typeface="Calibri"/>
            </a:endParaRPr>
          </a:p>
        </p:txBody>
      </p:sp>
      <p:sp>
        <p:nvSpPr>
          <p:cNvPr id="276" name="Google Shape;276;p21"/>
          <p:cNvSpPr/>
          <p:nvPr/>
        </p:nvSpPr>
        <p:spPr>
          <a:xfrm>
            <a:off x="1382566" y="5408916"/>
            <a:ext cx="457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rgbClr val="004499"/>
                </a:solidFill>
                <a:latin typeface="Arial"/>
                <a:ea typeface="Arial"/>
                <a:cs typeface="Arial"/>
                <a:sym typeface="Arial"/>
              </a:rPr>
              <a:t>E o mais importante...</a:t>
            </a:r>
            <a:endParaRPr sz="2400">
              <a:solidFill>
                <a:srgbClr val="004499"/>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277" name="Google Shape;277;p21"/>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Fim de ano é tempo de formatura e colação de grau – Pixel3" id="282" name="Google Shape;282;p22"/>
          <p:cNvPicPr preferRelativeResize="0"/>
          <p:nvPr/>
        </p:nvPicPr>
        <p:blipFill rotWithShape="1">
          <a:blip r:embed="rId3">
            <a:alphaModFix/>
          </a:blip>
          <a:srcRect b="0" l="0" r="0" t="0"/>
          <a:stretch/>
        </p:blipFill>
        <p:spPr>
          <a:xfrm>
            <a:off x="1241155" y="2091762"/>
            <a:ext cx="6662386" cy="3747592"/>
          </a:xfrm>
          <a:prstGeom prst="rect">
            <a:avLst/>
          </a:prstGeom>
          <a:noFill/>
          <a:ln>
            <a:noFill/>
          </a:ln>
        </p:spPr>
      </p:pic>
      <p:pic>
        <p:nvPicPr>
          <p:cNvPr descr="https://lh5.googleusercontent.com/g8egz9Bcde5daIZgLYh-Vd5dTEHMZWyZX848WKuDotckIdZfHUOxFoef134-SJajETPosovrPN96kZ4kYtodNKcAS-K_7ICPnHB8oGomZtnJ_ThYYxs6K7GpPNm2KI2nTzu0nQPmHJlBn5cWhTXjRHm6Ug" id="283" name="Google Shape;283;p22"/>
          <p:cNvPicPr preferRelativeResize="0"/>
          <p:nvPr/>
        </p:nvPicPr>
        <p:blipFill rotWithShape="1">
          <a:blip r:embed="rId4">
            <a:alphaModFix/>
          </a:blip>
          <a:srcRect b="17315" l="0" r="0" t="18745"/>
          <a:stretch/>
        </p:blipFill>
        <p:spPr>
          <a:xfrm>
            <a:off x="7195517" y="6053328"/>
            <a:ext cx="1416048" cy="377247"/>
          </a:xfrm>
          <a:prstGeom prst="rect">
            <a:avLst/>
          </a:prstGeom>
          <a:noFill/>
          <a:ln>
            <a:noFill/>
          </a:ln>
        </p:spPr>
      </p:pic>
      <p:sp>
        <p:nvSpPr>
          <p:cNvPr id="284" name="Google Shape;284;p22"/>
          <p:cNvSpPr/>
          <p:nvPr/>
        </p:nvSpPr>
        <p:spPr>
          <a:xfrm>
            <a:off x="2394772" y="1155721"/>
            <a:ext cx="4572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4000">
                <a:solidFill>
                  <a:srgbClr val="004499"/>
                </a:solidFill>
                <a:latin typeface="Arial"/>
                <a:ea typeface="Arial"/>
                <a:cs typeface="Arial"/>
                <a:sym typeface="Arial"/>
              </a:rPr>
              <a:t>Aproveite a Cerimônia!!!</a:t>
            </a:r>
            <a:endParaRPr sz="4000">
              <a:solidFill>
                <a:srgbClr val="00449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3"/>
          <p:cNvSpPr/>
          <p:nvPr/>
        </p:nvSpPr>
        <p:spPr>
          <a:xfrm>
            <a:off x="1694306" y="2459478"/>
            <a:ext cx="5447538" cy="1938992"/>
          </a:xfrm>
          <a:prstGeom prst="rect">
            <a:avLst/>
          </a:prstGeom>
          <a:solidFill>
            <a:srgbClr val="0044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lang="pt-BR" sz="2000">
                <a:solidFill>
                  <a:schemeClr val="dk1"/>
                </a:solidFill>
                <a:latin typeface="Calibri"/>
                <a:ea typeface="Calibri"/>
                <a:cs typeface="Calibri"/>
                <a:sym typeface="Calibri"/>
              </a:rPr>
            </a:br>
            <a:r>
              <a:rPr b="1" lang="pt-BR" sz="2000">
                <a:solidFill>
                  <a:srgbClr val="EEEEEE"/>
                </a:solidFill>
                <a:latin typeface="Arial"/>
                <a:ea typeface="Arial"/>
                <a:cs typeface="Arial"/>
                <a:sym typeface="Arial"/>
              </a:rPr>
              <a:t>Para maiores informações entre em contato com o representante da sua turma ou com a equipe organizadora da Colação de Grau do CCHLA.</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290" name="Google Shape;290;p23"/>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pic>
        <p:nvPicPr>
          <p:cNvPr descr="https://lh4.googleusercontent.com/rcTAkn3b5zO4ow7YC7-20jz1X2VWwB4LbVB8OMWhKN-HG-hsoypcATXdJwCC3PWO3igp5Wx2Kn3QFpxqRP0eYcPd07M3v0a1tx3dtd0jQfYDFN92OO_sdmmyzcx_rtFNw16itn87Wr1xrKcbTuqRXiFKLQ" id="291" name="Google Shape;291;p23"/>
          <p:cNvPicPr preferRelativeResize="0"/>
          <p:nvPr/>
        </p:nvPicPr>
        <p:blipFill rotWithShape="1">
          <a:blip r:embed="rId4">
            <a:alphaModFix/>
          </a:blip>
          <a:srcRect b="0" l="0" r="0" t="0"/>
          <a:stretch/>
        </p:blipFill>
        <p:spPr>
          <a:xfrm>
            <a:off x="3013175" y="709990"/>
            <a:ext cx="2809039" cy="1755649"/>
          </a:xfrm>
          <a:prstGeom prst="rect">
            <a:avLst/>
          </a:prstGeom>
          <a:noFill/>
          <a:ln>
            <a:noFill/>
          </a:ln>
        </p:spPr>
      </p:pic>
      <p:sp>
        <p:nvSpPr>
          <p:cNvPr id="292" name="Google Shape;292;p23"/>
          <p:cNvSpPr txBox="1"/>
          <p:nvPr/>
        </p:nvSpPr>
        <p:spPr>
          <a:xfrm>
            <a:off x="893444" y="4484836"/>
            <a:ext cx="3852546" cy="181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rgbClr val="004499"/>
                </a:solidFill>
                <a:latin typeface="Calibri"/>
                <a:ea typeface="Calibri"/>
                <a:cs typeface="Calibri"/>
                <a:sym typeface="Calibri"/>
              </a:rPr>
              <a:t>Cíntia Cristina M. C. de Gois</a:t>
            </a:r>
            <a:endParaRPr sz="1600">
              <a:solidFill>
                <a:srgbClr val="004499"/>
              </a:solidFill>
              <a:latin typeface="Calibri"/>
              <a:ea typeface="Calibri"/>
              <a:cs typeface="Calibri"/>
              <a:sym typeface="Calibri"/>
            </a:endParaRPr>
          </a:p>
          <a:p>
            <a:pPr indent="0" lvl="0" marL="0" marR="0" rtl="0" algn="l">
              <a:spcBef>
                <a:spcPts val="0"/>
              </a:spcBef>
              <a:spcAft>
                <a:spcPts val="0"/>
              </a:spcAft>
              <a:buNone/>
            </a:pPr>
            <a:r>
              <a:rPr lang="pt-BR" sz="1600">
                <a:solidFill>
                  <a:srgbClr val="004499"/>
                </a:solidFill>
                <a:latin typeface="Calibri"/>
                <a:ea typeface="Calibri"/>
                <a:cs typeface="Calibri"/>
                <a:sym typeface="Calibri"/>
              </a:rPr>
              <a:t>Luan Brendo A. dos Santos</a:t>
            </a:r>
            <a:endParaRPr sz="1600">
              <a:solidFill>
                <a:srgbClr val="004499"/>
              </a:solidFill>
              <a:latin typeface="Calibri"/>
              <a:ea typeface="Calibri"/>
              <a:cs typeface="Calibri"/>
              <a:sym typeface="Calibri"/>
            </a:endParaRPr>
          </a:p>
          <a:p>
            <a:pPr indent="0" lvl="0" marL="0" marR="0" rtl="0" algn="l">
              <a:spcBef>
                <a:spcPts val="0"/>
              </a:spcBef>
              <a:spcAft>
                <a:spcPts val="0"/>
              </a:spcAft>
              <a:buNone/>
            </a:pPr>
            <a:r>
              <a:rPr lang="pt-BR" sz="1600">
                <a:solidFill>
                  <a:srgbClr val="004499"/>
                </a:solidFill>
                <a:latin typeface="Calibri"/>
                <a:ea typeface="Calibri"/>
                <a:cs typeface="Calibri"/>
                <a:sym typeface="Calibri"/>
              </a:rPr>
              <a:t>Nilka Kelly A. M. dos Santos</a:t>
            </a:r>
            <a:endParaRPr sz="1600">
              <a:solidFill>
                <a:srgbClr val="004499"/>
              </a:solidFill>
              <a:latin typeface="Calibri"/>
              <a:ea typeface="Calibri"/>
              <a:cs typeface="Calibri"/>
              <a:sym typeface="Calibri"/>
            </a:endParaRPr>
          </a:p>
          <a:p>
            <a:pPr indent="0" lvl="0" marL="0" marR="0" rtl="0" algn="l">
              <a:spcBef>
                <a:spcPts val="0"/>
              </a:spcBef>
              <a:spcAft>
                <a:spcPts val="0"/>
              </a:spcAft>
              <a:buNone/>
            </a:pPr>
            <a:r>
              <a:rPr lang="pt-BR" sz="1600">
                <a:solidFill>
                  <a:srgbClr val="004499"/>
                </a:solidFill>
                <a:latin typeface="Calibri"/>
                <a:ea typeface="Calibri"/>
                <a:cs typeface="Calibri"/>
                <a:sym typeface="Calibri"/>
              </a:rPr>
              <a:t>SEC ADM CCHLA /ASS ADM CCHLA</a:t>
            </a:r>
            <a:endParaRPr sz="1600">
              <a:solidFill>
                <a:srgbClr val="004499"/>
              </a:solidFill>
              <a:latin typeface="Calibri"/>
              <a:ea typeface="Calibri"/>
              <a:cs typeface="Calibri"/>
              <a:sym typeface="Calibri"/>
            </a:endParaRPr>
          </a:p>
          <a:p>
            <a:pPr indent="0" lvl="0" marL="0" marR="0" rtl="0" algn="l">
              <a:spcBef>
                <a:spcPts val="0"/>
              </a:spcBef>
              <a:spcAft>
                <a:spcPts val="0"/>
              </a:spcAft>
              <a:buNone/>
            </a:pPr>
            <a:r>
              <a:rPr lang="pt-BR" sz="1600">
                <a:solidFill>
                  <a:srgbClr val="004499"/>
                </a:solidFill>
                <a:latin typeface="Calibri"/>
                <a:ea typeface="Calibri"/>
                <a:cs typeface="Calibri"/>
                <a:sym typeface="Calibri"/>
              </a:rPr>
              <a:t>(84) 3342-2243 (ramal 103)</a:t>
            </a:r>
            <a:endParaRPr sz="1600">
              <a:solidFill>
                <a:srgbClr val="004499"/>
              </a:solidFill>
              <a:latin typeface="Calibri"/>
              <a:ea typeface="Calibri"/>
              <a:cs typeface="Calibri"/>
              <a:sym typeface="Calibri"/>
            </a:endParaRPr>
          </a:p>
          <a:p>
            <a:pPr indent="0" lvl="0" marL="0" marR="0" rtl="0" algn="l">
              <a:spcBef>
                <a:spcPts val="0"/>
              </a:spcBef>
              <a:spcAft>
                <a:spcPts val="0"/>
              </a:spcAft>
              <a:buNone/>
            </a:pPr>
            <a:r>
              <a:rPr lang="pt-BR" sz="1600">
                <a:solidFill>
                  <a:srgbClr val="004499"/>
                </a:solidFill>
                <a:latin typeface="Calibri"/>
                <a:ea typeface="Calibri"/>
                <a:cs typeface="Calibri"/>
                <a:sym typeface="Calibri"/>
              </a:rPr>
              <a:t>(84) 99193-6154 - 99193-6133</a:t>
            </a:r>
            <a:endParaRPr sz="1600">
              <a:solidFill>
                <a:srgbClr val="004499"/>
              </a:solidFill>
              <a:latin typeface="Calibri"/>
              <a:ea typeface="Calibri"/>
              <a:cs typeface="Calibri"/>
              <a:sym typeface="Calibri"/>
            </a:endParaRPr>
          </a:p>
          <a:p>
            <a:pPr indent="0" lvl="0" marL="0" marR="0" rtl="0" algn="l">
              <a:spcBef>
                <a:spcPts val="0"/>
              </a:spcBef>
              <a:spcAft>
                <a:spcPts val="0"/>
              </a:spcAft>
              <a:buNone/>
            </a:pPr>
            <a:r>
              <a:rPr lang="pt-BR" sz="1600">
                <a:solidFill>
                  <a:srgbClr val="004499"/>
                </a:solidFill>
                <a:latin typeface="Calibri"/>
                <a:ea typeface="Calibri"/>
                <a:cs typeface="Calibri"/>
                <a:sym typeface="Calibri"/>
              </a:rPr>
              <a:t>colacoesdegraucchla@gmail.com</a:t>
            </a:r>
            <a:endParaRPr sz="1600">
              <a:solidFill>
                <a:srgbClr val="00449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p:nvPr/>
        </p:nvSpPr>
        <p:spPr>
          <a:xfrm>
            <a:off x="422475" y="362636"/>
            <a:ext cx="83191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rgbClr val="004499"/>
                </a:solidFill>
                <a:latin typeface="Calibri"/>
                <a:ea typeface="Calibri"/>
                <a:cs typeface="Calibri"/>
                <a:sym typeface="Calibri"/>
              </a:rPr>
              <a:t>Portaria Nº 1028 / 2022 - R</a:t>
            </a:r>
            <a:endParaRPr b="1" sz="2400">
              <a:solidFill>
                <a:srgbClr val="004499"/>
              </a:solidFill>
              <a:latin typeface="Calibri"/>
              <a:ea typeface="Calibri"/>
              <a:cs typeface="Calibri"/>
              <a:sym typeface="Calibri"/>
            </a:endParaRPr>
          </a:p>
        </p:txBody>
      </p:sp>
      <p:sp>
        <p:nvSpPr>
          <p:cNvPr id="100" name="Google Shape;100;p3"/>
          <p:cNvSpPr/>
          <p:nvPr/>
        </p:nvSpPr>
        <p:spPr>
          <a:xfrm>
            <a:off x="422475" y="1111467"/>
            <a:ext cx="8188049" cy="50463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1 º </a:t>
            </a:r>
            <a:r>
              <a:rPr lang="pt-BR" sz="1400">
                <a:solidFill>
                  <a:schemeClr val="dk1"/>
                </a:solidFill>
                <a:latin typeface="Calibri"/>
                <a:ea typeface="Calibri"/>
                <a:cs typeface="Calibri"/>
                <a:sym typeface="Calibri"/>
              </a:rPr>
              <a:t>A colação de grau é o ato formal pelo qual é outorgado o grau correspondente ao curso concluído pelo estudante, podendo ser de um dos seguintes tipos:</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pt-BR" sz="1400">
                <a:solidFill>
                  <a:schemeClr val="dk1"/>
                </a:solidFill>
                <a:latin typeface="Calibri"/>
                <a:ea typeface="Calibri"/>
                <a:cs typeface="Calibri"/>
                <a:sym typeface="Calibri"/>
              </a:rPr>
              <a:t>I - sessão solene coletiva;</a:t>
            </a:r>
            <a:endParaRPr b="1"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II - sessão solene por curso; e</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III - sessão simples.</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§2º Na impossibilidade de realização de uma única sessão solene coletiva de colação de grau, o Centro ou Unidade Acadêmica Especializada poderá realizar mais de uma sessão.</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2º </a:t>
            </a:r>
            <a:r>
              <a:rPr lang="pt-BR" sz="1400">
                <a:solidFill>
                  <a:schemeClr val="dk1"/>
                </a:solidFill>
                <a:latin typeface="Calibri"/>
                <a:ea typeface="Calibri"/>
                <a:cs typeface="Calibri"/>
                <a:sym typeface="Calibri"/>
              </a:rPr>
              <a:t>O estudante que recebeu a outorga do grau em qualquer um dos tipos de sessão de colação de grau não poderá recebê-la novamente, sendo somente permitida a sua participação como convidado em outra sessão.</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5º</a:t>
            </a:r>
            <a:endParaRPr b="1"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§1o Os concluintes de cada curso escolherão os respectivos paraninfo, patrono e demais homenageados, devendo o paraninfo ter sido professor da turma durante o curso.</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28 - </a:t>
            </a:r>
            <a:r>
              <a:rPr lang="pt-BR" sz="1400">
                <a:solidFill>
                  <a:schemeClr val="dk1"/>
                </a:solidFill>
                <a:latin typeface="Calibri"/>
                <a:ea typeface="Calibri"/>
                <a:cs typeface="Calibri"/>
                <a:sym typeface="Calibri"/>
              </a:rPr>
              <a:t>Não será permitido, aos formandos, familiares ou convidados portar faixas, cartazes ou similares, bem como utilizar apitos, cornetas ou outro objeto sonoro durante a solenidade.</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§1º O descumprimento do estabelecido no caput deste artigo poderá incorrer no encerramento da sessão pelo presidente da mesa.</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§2º Cabe aos formandos informar aos seus familiares e convidados sobre a existência das normas, enfatizando a penalidade proveniente do descumprimento delas.</a:t>
            </a:r>
            <a:endParaRPr sz="14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01" name="Google Shape;101;p3"/>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https://lh5.googleusercontent.com/g8egz9Bcde5daIZgLYh-Vd5dTEHMZWyZX848WKuDotckIdZfHUOxFoef134-SJajETPosovrPN96kZ4kYtodNKcAS-K_7ICPnHB8oGomZtnJ_ThYYxs6K7GpPNm2KI2nTzu0nQPmHJlBn5cWhTXjRHm6Ug" id="106" name="Google Shape;106;p4"/>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107" name="Google Shape;107;p4"/>
          <p:cNvSpPr/>
          <p:nvPr/>
        </p:nvSpPr>
        <p:spPr>
          <a:xfrm>
            <a:off x="859536" y="3936172"/>
            <a:ext cx="7872984" cy="181588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400"/>
              <a:buFont typeface="Noto Sans Symbols"/>
              <a:buChar char="✔"/>
            </a:pPr>
            <a:r>
              <a:rPr b="1" lang="pt-BR" sz="1400">
                <a:solidFill>
                  <a:schemeClr val="dk1"/>
                </a:solidFill>
                <a:latin typeface="Calibri"/>
                <a:ea typeface="Calibri"/>
                <a:cs typeface="Calibri"/>
                <a:sym typeface="Calibri"/>
              </a:rPr>
              <a:t>CONCLUDENTE 2023.1</a:t>
            </a:r>
            <a:endParaRPr b="1" sz="1400">
              <a:solidFill>
                <a:schemeClr val="dk1"/>
              </a:solidFill>
              <a:latin typeface="Calibri"/>
              <a:ea typeface="Calibri"/>
              <a:cs typeface="Calibri"/>
              <a:sym typeface="Calibri"/>
            </a:endParaRPr>
          </a:p>
          <a:p>
            <a:pPr indent="0" lvl="0" marL="265430" marR="0" rtl="0" algn="just">
              <a:spcBef>
                <a:spcPts val="0"/>
              </a:spcBef>
              <a:spcAft>
                <a:spcPts val="0"/>
              </a:spcAft>
              <a:buNone/>
            </a:pPr>
            <a:r>
              <a:rPr lang="pt-BR" sz="1400">
                <a:solidFill>
                  <a:schemeClr val="dk1"/>
                </a:solidFill>
                <a:latin typeface="Calibri"/>
                <a:ea typeface="Calibri"/>
                <a:cs typeface="Calibri"/>
                <a:sym typeface="Calibri"/>
              </a:rPr>
              <a:t>Alunos que apresentam status FORMADO para o semestre 2023.1 (consultar a lista na coordenação do respectivo curso)</a:t>
            </a:r>
            <a:endParaRPr sz="1400">
              <a:solidFill>
                <a:schemeClr val="dk1"/>
              </a:solidFill>
              <a:latin typeface="Calibri"/>
              <a:ea typeface="Calibri"/>
              <a:cs typeface="Calibri"/>
              <a:sym typeface="Calibri"/>
            </a:endParaRPr>
          </a:p>
          <a:p>
            <a:pPr indent="-196850" lvl="0" marL="285750" marR="0" rtl="0" algn="just">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Noto Sans Symbols"/>
              <a:buChar char="✔"/>
            </a:pPr>
            <a:r>
              <a:rPr b="1" lang="pt-BR" sz="1400">
                <a:solidFill>
                  <a:schemeClr val="dk1"/>
                </a:solidFill>
                <a:latin typeface="Calibri"/>
                <a:ea typeface="Calibri"/>
                <a:cs typeface="Calibri"/>
                <a:sym typeface="Calibri"/>
              </a:rPr>
              <a:t>AMIGOS DA TURMA</a:t>
            </a:r>
            <a:endParaRPr b="1" sz="1400">
              <a:solidFill>
                <a:schemeClr val="dk1"/>
              </a:solidFill>
              <a:latin typeface="Calibri"/>
              <a:ea typeface="Calibri"/>
              <a:cs typeface="Calibri"/>
              <a:sym typeface="Calibri"/>
            </a:endParaRPr>
          </a:p>
          <a:p>
            <a:pPr indent="0" lvl="0" marL="265430" marR="0" rtl="0" algn="just">
              <a:spcBef>
                <a:spcPts val="0"/>
              </a:spcBef>
              <a:spcAft>
                <a:spcPts val="0"/>
              </a:spcAft>
              <a:buNone/>
            </a:pPr>
            <a:r>
              <a:rPr lang="pt-BR" sz="1400">
                <a:solidFill>
                  <a:schemeClr val="dk1"/>
                </a:solidFill>
                <a:latin typeface="Calibri"/>
                <a:ea typeface="Calibri"/>
                <a:cs typeface="Calibri"/>
                <a:sym typeface="Calibri"/>
              </a:rPr>
              <a:t>Podem participar como convidados das turmas concluintes, apenas:</a:t>
            </a:r>
            <a:endParaRPr sz="1400">
              <a:solidFill>
                <a:schemeClr val="dk1"/>
              </a:solidFill>
              <a:latin typeface="Calibri"/>
              <a:ea typeface="Calibri"/>
              <a:cs typeface="Calibri"/>
              <a:sym typeface="Calibri"/>
            </a:endParaRPr>
          </a:p>
          <a:p>
            <a:pPr indent="-285750" lvl="1" marL="630555" marR="0" rtl="0" algn="just">
              <a:spcBef>
                <a:spcPts val="0"/>
              </a:spcBef>
              <a:spcAft>
                <a:spcPts val="0"/>
              </a:spcAft>
              <a:buClr>
                <a:schemeClr val="dk1"/>
              </a:buClr>
              <a:buSzPts val="1400"/>
              <a:buFont typeface="Arial"/>
              <a:buChar char="•"/>
            </a:pPr>
            <a:r>
              <a:rPr b="0" i="0" lang="pt-BR" sz="1400" u="none" cap="none" strike="noStrike">
                <a:solidFill>
                  <a:schemeClr val="dk1"/>
                </a:solidFill>
                <a:latin typeface="Calibri"/>
                <a:ea typeface="Calibri"/>
                <a:cs typeface="Calibri"/>
                <a:sym typeface="Calibri"/>
              </a:rPr>
              <a:t>os alunos da turma 2023.1 que colaram grau individual antes da colação de grau coletiva; e</a:t>
            </a:r>
            <a:endParaRPr b="0" i="0" sz="1400" u="none" cap="none" strike="noStrike">
              <a:solidFill>
                <a:schemeClr val="dk1"/>
              </a:solidFill>
              <a:latin typeface="Calibri"/>
              <a:ea typeface="Calibri"/>
              <a:cs typeface="Calibri"/>
              <a:sym typeface="Calibri"/>
            </a:endParaRPr>
          </a:p>
          <a:p>
            <a:pPr indent="-285750" lvl="1" marL="630555" marR="0" rtl="0" algn="just">
              <a:spcBef>
                <a:spcPts val="0"/>
              </a:spcBef>
              <a:spcAft>
                <a:spcPts val="0"/>
              </a:spcAft>
              <a:buClr>
                <a:schemeClr val="dk1"/>
              </a:buClr>
              <a:buSzPts val="1400"/>
              <a:buFont typeface="Arial"/>
              <a:buChar char="•"/>
            </a:pPr>
            <a:r>
              <a:rPr b="0" i="0" lang="pt-BR" sz="1400" u="none" cap="none" strike="noStrike">
                <a:solidFill>
                  <a:schemeClr val="dk1"/>
                </a:solidFill>
                <a:latin typeface="Calibri"/>
                <a:ea typeface="Calibri"/>
                <a:cs typeface="Calibri"/>
                <a:sym typeface="Calibri"/>
              </a:rPr>
              <a:t>os alunos do semestre 2023.2 que colaram grau individual antes da colação de grau coletiva.</a:t>
            </a:r>
            <a:endParaRPr b="0" i="0" sz="1400" u="none" cap="none" strike="noStrike">
              <a:solidFill>
                <a:schemeClr val="dk1"/>
              </a:solidFill>
              <a:latin typeface="Calibri"/>
              <a:ea typeface="Calibri"/>
              <a:cs typeface="Calibri"/>
              <a:sym typeface="Calibri"/>
            </a:endParaRPr>
          </a:p>
        </p:txBody>
      </p:sp>
      <p:sp>
        <p:nvSpPr>
          <p:cNvPr id="108" name="Google Shape;108;p4"/>
          <p:cNvSpPr/>
          <p:nvPr/>
        </p:nvSpPr>
        <p:spPr>
          <a:xfrm>
            <a:off x="420624" y="582099"/>
            <a:ext cx="8311896" cy="313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000">
                <a:solidFill>
                  <a:srgbClr val="004499"/>
                </a:solidFill>
                <a:latin typeface="Calibri"/>
                <a:ea typeface="Calibri"/>
                <a:cs typeface="Calibri"/>
                <a:sym typeface="Calibri"/>
              </a:rPr>
              <a:t>REGULAMENTO DOS CURSOS REGULARES DE GRADUAÇÃO DA UFRN</a:t>
            </a:r>
            <a:endParaRPr b="1" sz="2000">
              <a:solidFill>
                <a:srgbClr val="004499"/>
              </a:solidFill>
              <a:latin typeface="Calibri"/>
              <a:ea typeface="Calibri"/>
              <a:cs typeface="Calibri"/>
              <a:sym typeface="Calibri"/>
            </a:endParaRPr>
          </a:p>
          <a:p>
            <a:pPr indent="0" lvl="0" marL="0" marR="0" rtl="0" algn="ctr">
              <a:spcBef>
                <a:spcPts val="0"/>
              </a:spcBef>
              <a:spcAft>
                <a:spcPts val="0"/>
              </a:spcAft>
              <a:buNone/>
            </a:pPr>
            <a:r>
              <a:rPr lang="pt-BR" sz="1800">
                <a:solidFill>
                  <a:srgbClr val="004499"/>
                </a:solidFill>
                <a:latin typeface="Calibri"/>
                <a:ea typeface="Calibri"/>
                <a:cs typeface="Calibri"/>
                <a:sym typeface="Calibri"/>
              </a:rPr>
              <a:t>(Anexo da Resolução nº 171/2013-CONSEPE, de 5 de novembro de 2013)</a:t>
            </a:r>
            <a:endParaRPr sz="1800">
              <a:solidFill>
                <a:srgbClr val="004499"/>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rPr b="1" lang="pt-BR" sz="1600">
                <a:solidFill>
                  <a:schemeClr val="dk1"/>
                </a:solidFill>
                <a:latin typeface="Calibri"/>
                <a:ea typeface="Calibri"/>
                <a:cs typeface="Calibri"/>
                <a:sym typeface="Calibri"/>
              </a:rPr>
              <a:t>Art. 252. </a:t>
            </a:r>
            <a:r>
              <a:rPr lang="pt-BR" sz="1600">
                <a:solidFill>
                  <a:schemeClr val="dk1"/>
                </a:solidFill>
                <a:latin typeface="Calibri"/>
                <a:ea typeface="Calibri"/>
                <a:cs typeface="Calibri"/>
                <a:sym typeface="Calibri"/>
              </a:rPr>
              <a:t>O estudante que recebeu a outorga do grau em solenidade individual não pode recebê-la novamente em sessão coletiva, embora possa participar da solenidade da turma </a:t>
            </a:r>
            <a:r>
              <a:rPr b="1" lang="pt-BR" sz="1600">
                <a:solidFill>
                  <a:schemeClr val="dk1"/>
                </a:solidFill>
                <a:latin typeface="Calibri"/>
                <a:ea typeface="Calibri"/>
                <a:cs typeface="Calibri"/>
                <a:sym typeface="Calibri"/>
              </a:rPr>
              <a:t>do seu período letivo</a:t>
            </a:r>
            <a:r>
              <a:rPr lang="pt-BR" sz="1600">
                <a:solidFill>
                  <a:schemeClr val="dk1"/>
                </a:solidFill>
                <a:latin typeface="Calibri"/>
                <a:ea typeface="Calibri"/>
                <a:cs typeface="Calibri"/>
                <a:sym typeface="Calibri"/>
              </a:rPr>
              <a:t> como convidado, caso comunique este desejo em tempo hábil.</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600">
                <a:solidFill>
                  <a:schemeClr val="dk1"/>
                </a:solidFill>
                <a:latin typeface="Calibri"/>
                <a:ea typeface="Calibri"/>
                <a:cs typeface="Calibri"/>
                <a:sym typeface="Calibri"/>
              </a:rPr>
              <a:t>Parágrafo único. O estudante de turma de </a:t>
            </a:r>
            <a:r>
              <a:rPr b="1" lang="pt-BR" sz="1600">
                <a:solidFill>
                  <a:schemeClr val="dk1"/>
                </a:solidFill>
                <a:latin typeface="Calibri"/>
                <a:ea typeface="Calibri"/>
                <a:cs typeface="Calibri"/>
                <a:sym typeface="Calibri"/>
              </a:rPr>
              <a:t>período letivo seguinte </a:t>
            </a:r>
            <a:r>
              <a:rPr lang="pt-BR" sz="1600">
                <a:solidFill>
                  <a:schemeClr val="dk1"/>
                </a:solidFill>
                <a:latin typeface="Calibri"/>
                <a:ea typeface="Calibri"/>
                <a:cs typeface="Calibri"/>
                <a:sym typeface="Calibri"/>
              </a:rPr>
              <a:t>que recebeu a outorga do grau em solenidade individual antes da realização da sessão coletiva da turma do período letivo anterior pode participar da solenidade como convidado, caso comunique este desejo em tempo hábil.</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p:nvPr/>
        </p:nvSpPr>
        <p:spPr>
          <a:xfrm>
            <a:off x="1005841" y="1597193"/>
            <a:ext cx="72325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1600">
                <a:solidFill>
                  <a:srgbClr val="000000"/>
                </a:solidFill>
                <a:latin typeface="Helvetica Neue"/>
                <a:ea typeface="Helvetica Neue"/>
                <a:cs typeface="Helvetica Neue"/>
                <a:sym typeface="Helvetica Neue"/>
              </a:rPr>
              <a:t>Dimensões máximas: 45cm (largura) x 30 cm (altura) x 5 cm (profundidade)</a:t>
            </a:r>
            <a:endParaRPr sz="1600">
              <a:solidFill>
                <a:schemeClr val="dk1"/>
              </a:solidFill>
              <a:latin typeface="Calibri"/>
              <a:ea typeface="Calibri"/>
              <a:cs typeface="Calibri"/>
              <a:sym typeface="Calibri"/>
            </a:endParaRPr>
          </a:p>
        </p:txBody>
      </p:sp>
      <p:sp>
        <p:nvSpPr>
          <p:cNvPr id="114" name="Google Shape;114;p5"/>
          <p:cNvSpPr/>
          <p:nvPr/>
        </p:nvSpPr>
        <p:spPr>
          <a:xfrm>
            <a:off x="804099" y="5406997"/>
            <a:ext cx="7434304"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1600">
                <a:solidFill>
                  <a:srgbClr val="000000"/>
                </a:solidFill>
                <a:latin typeface="Helvetica Neue"/>
                <a:ea typeface="Helvetica Neue"/>
                <a:cs typeface="Helvetica Neue"/>
                <a:sym typeface="Helvetica Neue"/>
              </a:rPr>
              <a:t>O local de afixação da placa terá que ser autorizado pelo chefe de Departamento do respectivo curso.</a:t>
            </a:r>
            <a:endParaRPr sz="16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15" name="Google Shape;115;p5"/>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116" name="Google Shape;116;p5"/>
          <p:cNvSpPr txBox="1"/>
          <p:nvPr/>
        </p:nvSpPr>
        <p:spPr>
          <a:xfrm>
            <a:off x="1640139" y="633740"/>
            <a:ext cx="57622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3600">
                <a:solidFill>
                  <a:srgbClr val="004499"/>
                </a:solidFill>
                <a:latin typeface="Calibri"/>
                <a:ea typeface="Calibri"/>
                <a:cs typeface="Calibri"/>
                <a:sym typeface="Calibri"/>
              </a:rPr>
              <a:t>PLACA DE FORMATURA</a:t>
            </a:r>
            <a:endParaRPr sz="3600">
              <a:solidFill>
                <a:srgbClr val="004499"/>
              </a:solidFill>
              <a:latin typeface="Calibri"/>
              <a:ea typeface="Calibri"/>
              <a:cs typeface="Calibri"/>
              <a:sym typeface="Calibri"/>
            </a:endParaRPr>
          </a:p>
        </p:txBody>
      </p:sp>
      <p:pic>
        <p:nvPicPr>
          <p:cNvPr descr="Dprints Comunicação Visual - Placas de Formatura" id="117" name="Google Shape;117;p5"/>
          <p:cNvPicPr preferRelativeResize="0"/>
          <p:nvPr/>
        </p:nvPicPr>
        <p:blipFill rotWithShape="1">
          <a:blip r:embed="rId4">
            <a:alphaModFix/>
          </a:blip>
          <a:srcRect b="0" l="0" r="0" t="0"/>
          <a:stretch/>
        </p:blipFill>
        <p:spPr>
          <a:xfrm>
            <a:off x="1359465" y="2498920"/>
            <a:ext cx="2407863" cy="2388854"/>
          </a:xfrm>
          <a:prstGeom prst="rect">
            <a:avLst/>
          </a:prstGeom>
          <a:noFill/>
          <a:ln>
            <a:noFill/>
          </a:ln>
        </p:spPr>
      </p:pic>
      <p:pic>
        <p:nvPicPr>
          <p:cNvPr descr="Pólo de Marcelino Vieira - Universidade Aberta do Brasil (UFRN / CEFET):  Geografia - fomandos 2012.2" id="118" name="Google Shape;118;p5"/>
          <p:cNvPicPr preferRelativeResize="0"/>
          <p:nvPr/>
        </p:nvPicPr>
        <p:blipFill rotWithShape="1">
          <a:blip r:embed="rId5">
            <a:alphaModFix/>
          </a:blip>
          <a:srcRect b="0" l="0" r="0" t="0"/>
          <a:stretch/>
        </p:blipFill>
        <p:spPr>
          <a:xfrm>
            <a:off x="4521251" y="2552334"/>
            <a:ext cx="3068270" cy="2282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6"/>
          <p:cNvGrpSpPr/>
          <p:nvPr/>
        </p:nvGrpSpPr>
        <p:grpSpPr>
          <a:xfrm>
            <a:off x="689628" y="1271021"/>
            <a:ext cx="7907892" cy="3600000"/>
            <a:chOff x="759078" y="1555644"/>
            <a:chExt cx="7907892" cy="3600000"/>
          </a:xfrm>
        </p:grpSpPr>
        <p:pic>
          <p:nvPicPr>
            <p:cNvPr descr="Becas para Formaturas | Makland" id="124" name="Google Shape;124;p6"/>
            <p:cNvPicPr preferRelativeResize="0"/>
            <p:nvPr/>
          </p:nvPicPr>
          <p:blipFill rotWithShape="1">
            <a:blip r:embed="rId3">
              <a:alphaModFix/>
            </a:blip>
            <a:srcRect b="0" l="0" r="0" t="0"/>
            <a:stretch/>
          </p:blipFill>
          <p:spPr>
            <a:xfrm>
              <a:off x="3613674" y="1555644"/>
              <a:ext cx="2403204" cy="3600000"/>
            </a:xfrm>
            <a:prstGeom prst="rect">
              <a:avLst/>
            </a:prstGeom>
            <a:noFill/>
            <a:ln>
              <a:noFill/>
            </a:ln>
          </p:spPr>
        </p:pic>
        <p:pic>
          <p:nvPicPr>
            <p:cNvPr descr="Becas para Formaturas | Makland" id="125" name="Google Shape;125;p6"/>
            <p:cNvPicPr preferRelativeResize="0"/>
            <p:nvPr/>
          </p:nvPicPr>
          <p:blipFill rotWithShape="1">
            <a:blip r:embed="rId4">
              <a:alphaModFix/>
            </a:blip>
            <a:srcRect b="0" l="0" r="0" t="0"/>
            <a:stretch/>
          </p:blipFill>
          <p:spPr>
            <a:xfrm>
              <a:off x="6263766" y="1555644"/>
              <a:ext cx="2403204" cy="3600000"/>
            </a:xfrm>
            <a:prstGeom prst="rect">
              <a:avLst/>
            </a:prstGeom>
            <a:noFill/>
            <a:ln>
              <a:noFill/>
            </a:ln>
          </p:spPr>
        </p:pic>
        <p:pic>
          <p:nvPicPr>
            <p:cNvPr descr="Becas para Formaturas | Makland" id="126" name="Google Shape;126;p6"/>
            <p:cNvPicPr preferRelativeResize="0"/>
            <p:nvPr/>
          </p:nvPicPr>
          <p:blipFill rotWithShape="1">
            <a:blip r:embed="rId5">
              <a:alphaModFix/>
            </a:blip>
            <a:srcRect b="0" l="0" r="0" t="0"/>
            <a:stretch/>
          </p:blipFill>
          <p:spPr>
            <a:xfrm>
              <a:off x="759078" y="1555644"/>
              <a:ext cx="2403204" cy="3600000"/>
            </a:xfrm>
            <a:prstGeom prst="rect">
              <a:avLst/>
            </a:prstGeom>
            <a:noFill/>
            <a:ln>
              <a:noFill/>
            </a:ln>
          </p:spPr>
        </p:pic>
        <p:pic>
          <p:nvPicPr>
            <p:cNvPr descr="Ícone X (símbolo PNG) azul" id="127" name="Google Shape;127;p6"/>
            <p:cNvPicPr preferRelativeResize="0"/>
            <p:nvPr/>
          </p:nvPicPr>
          <p:blipFill rotWithShape="1">
            <a:blip r:embed="rId6">
              <a:alphaModFix/>
            </a:blip>
            <a:srcRect b="0" l="0" r="0" t="0"/>
            <a:stretch/>
          </p:blipFill>
          <p:spPr>
            <a:xfrm>
              <a:off x="1242940" y="3074860"/>
              <a:ext cx="1435481" cy="1435481"/>
            </a:xfrm>
            <a:prstGeom prst="rect">
              <a:avLst/>
            </a:prstGeom>
            <a:noFill/>
            <a:ln>
              <a:noFill/>
            </a:ln>
          </p:spPr>
        </p:pic>
        <p:pic>
          <p:nvPicPr>
            <p:cNvPr descr="Ícone X (símbolo PNG) azul" id="128" name="Google Shape;128;p6"/>
            <p:cNvPicPr preferRelativeResize="0"/>
            <p:nvPr/>
          </p:nvPicPr>
          <p:blipFill rotWithShape="1">
            <a:blip r:embed="rId6">
              <a:alphaModFix/>
            </a:blip>
            <a:srcRect b="0" l="0" r="0" t="0"/>
            <a:stretch/>
          </p:blipFill>
          <p:spPr>
            <a:xfrm>
              <a:off x="4097536" y="3208972"/>
              <a:ext cx="1435481" cy="1435481"/>
            </a:xfrm>
            <a:prstGeom prst="rect">
              <a:avLst/>
            </a:prstGeom>
            <a:noFill/>
            <a:ln>
              <a:noFill/>
            </a:ln>
          </p:spPr>
        </p:pic>
        <p:pic>
          <p:nvPicPr>
            <p:cNvPr descr="Ícone X (símbolo PNG) azul" id="129" name="Google Shape;129;p6"/>
            <p:cNvPicPr preferRelativeResize="0"/>
            <p:nvPr/>
          </p:nvPicPr>
          <p:blipFill rotWithShape="1">
            <a:blip r:embed="rId6">
              <a:alphaModFix/>
            </a:blip>
            <a:srcRect b="0" l="0" r="0" t="0"/>
            <a:stretch/>
          </p:blipFill>
          <p:spPr>
            <a:xfrm>
              <a:off x="6747628" y="3204852"/>
              <a:ext cx="1435481" cy="1435481"/>
            </a:xfrm>
            <a:prstGeom prst="rect">
              <a:avLst/>
            </a:prstGeom>
            <a:noFill/>
            <a:ln>
              <a:noFill/>
            </a:ln>
          </p:spPr>
        </p:pic>
      </p:grpSp>
      <p:sp>
        <p:nvSpPr>
          <p:cNvPr id="130" name="Google Shape;130;p6"/>
          <p:cNvSpPr/>
          <p:nvPr/>
        </p:nvSpPr>
        <p:spPr>
          <a:xfrm>
            <a:off x="2363787" y="517113"/>
            <a:ext cx="4572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TRAJE ACADÊMICO</a:t>
            </a:r>
            <a:endParaRPr sz="2800">
              <a:solidFill>
                <a:srgbClr val="004499"/>
              </a:solidFill>
              <a:latin typeface="Calibri"/>
              <a:ea typeface="Calibri"/>
              <a:cs typeface="Calibri"/>
              <a:sym typeface="Calibri"/>
            </a:endParaRPr>
          </a:p>
        </p:txBody>
      </p:sp>
      <p:sp>
        <p:nvSpPr>
          <p:cNvPr id="131" name="Google Shape;131;p6"/>
          <p:cNvSpPr/>
          <p:nvPr/>
        </p:nvSpPr>
        <p:spPr>
          <a:xfrm>
            <a:off x="643331" y="5136528"/>
            <a:ext cx="7781418"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1600">
                <a:solidFill>
                  <a:srgbClr val="000000"/>
                </a:solidFill>
                <a:latin typeface="Helvetica Neue"/>
                <a:ea typeface="Helvetica Neue"/>
                <a:cs typeface="Helvetica Neue"/>
                <a:sym typeface="Helvetica Neue"/>
              </a:rPr>
              <a:t>As vestes ilustradas acima não seguem as orientações constantes nos Normativos utilizados pela UFRN. Portanto não são utilizadas em cerimônias de colação de grau da instituição.</a:t>
            </a:r>
            <a:endParaRPr sz="1600">
              <a:solidFill>
                <a:schemeClr val="dk1"/>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32" name="Google Shape;132;p6"/>
          <p:cNvPicPr preferRelativeResize="0"/>
          <p:nvPr/>
        </p:nvPicPr>
        <p:blipFill rotWithShape="1">
          <a:blip r:embed="rId7">
            <a:alphaModFix/>
          </a:blip>
          <a:srcRect b="17315" l="0" r="0" t="18745"/>
          <a:stretch/>
        </p:blipFill>
        <p:spPr>
          <a:xfrm>
            <a:off x="7195517" y="6053328"/>
            <a:ext cx="1416048" cy="3772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p:nvPr/>
        </p:nvSpPr>
        <p:spPr>
          <a:xfrm>
            <a:off x="3401568" y="1389870"/>
            <a:ext cx="5324354" cy="20300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chemeClr val="dk1"/>
                </a:solidFill>
                <a:latin typeface="Calibri"/>
                <a:ea typeface="Calibri"/>
                <a:cs typeface="Calibri"/>
                <a:sym typeface="Calibri"/>
              </a:rPr>
              <a:t>Art. 13 </a:t>
            </a:r>
            <a:r>
              <a:rPr lang="pt-BR" sz="1400">
                <a:solidFill>
                  <a:schemeClr val="dk1"/>
                </a:solidFill>
                <a:latin typeface="Calibri"/>
                <a:ea typeface="Calibri"/>
                <a:cs typeface="Calibri"/>
                <a:sym typeface="Calibri"/>
              </a:rPr>
              <a:t>Os formandos devem obrigatoriamente usar </a:t>
            </a:r>
            <a:r>
              <a:rPr b="1" lang="pt-BR" sz="1400">
                <a:solidFill>
                  <a:schemeClr val="dk1"/>
                </a:solidFill>
                <a:latin typeface="Calibri"/>
                <a:ea typeface="Calibri"/>
                <a:cs typeface="Calibri"/>
                <a:sym typeface="Calibri"/>
              </a:rPr>
              <a:t>beca acadêmica </a:t>
            </a:r>
            <a:r>
              <a:rPr lang="pt-BR" sz="1400">
                <a:solidFill>
                  <a:schemeClr val="dk1"/>
                </a:solidFill>
                <a:latin typeface="Calibri"/>
                <a:ea typeface="Calibri"/>
                <a:cs typeface="Calibri"/>
                <a:sym typeface="Calibri"/>
              </a:rPr>
              <a:t>na cor preta, </a:t>
            </a:r>
            <a:r>
              <a:rPr b="1" lang="pt-BR" sz="1400">
                <a:solidFill>
                  <a:schemeClr val="dk1"/>
                </a:solidFill>
                <a:latin typeface="Calibri"/>
                <a:ea typeface="Calibri"/>
                <a:cs typeface="Calibri"/>
                <a:sym typeface="Calibri"/>
              </a:rPr>
              <a:t>faixa</a:t>
            </a:r>
            <a:r>
              <a:rPr lang="pt-BR" sz="1400">
                <a:solidFill>
                  <a:schemeClr val="dk1"/>
                </a:solidFill>
                <a:latin typeface="Calibri"/>
                <a:ea typeface="Calibri"/>
                <a:cs typeface="Calibri"/>
                <a:sym typeface="Calibri"/>
              </a:rPr>
              <a:t> na cor que caracteriza o seu curso ou a unidade acadêmica a qual o curso está vinculado, </a:t>
            </a:r>
            <a:r>
              <a:rPr b="1" lang="pt-BR" sz="1400">
                <a:solidFill>
                  <a:schemeClr val="dk1"/>
                </a:solidFill>
                <a:latin typeface="Calibri"/>
                <a:ea typeface="Calibri"/>
                <a:cs typeface="Calibri"/>
                <a:sym typeface="Calibri"/>
              </a:rPr>
              <a:t>e capelo</a:t>
            </a:r>
            <a:r>
              <a:rPr lang="pt-BR"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§1º O capelo somente deve ser colocado sobre a cabeça no ato da outorga de grau.</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§2º É vedado o uso de pelerine pelos formandos e convidados, já graduados, da turma concluinte.</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400">
                <a:solidFill>
                  <a:schemeClr val="dk1"/>
                </a:solidFill>
                <a:latin typeface="Calibri"/>
                <a:ea typeface="Calibri"/>
                <a:cs typeface="Calibri"/>
                <a:sym typeface="Calibri"/>
              </a:rPr>
              <a:t>§3º </a:t>
            </a:r>
            <a:r>
              <a:rPr b="1" lang="pt-BR" sz="1400">
                <a:solidFill>
                  <a:schemeClr val="dk1"/>
                </a:solidFill>
                <a:latin typeface="Calibri"/>
                <a:ea typeface="Calibri"/>
                <a:cs typeface="Calibri"/>
                <a:sym typeface="Calibri"/>
              </a:rPr>
              <a:t>O jabô é de uso opcional</a:t>
            </a:r>
            <a:r>
              <a:rPr lang="pt-BR" sz="1400">
                <a:solidFill>
                  <a:schemeClr val="dk1"/>
                </a:solidFill>
                <a:latin typeface="Calibri"/>
                <a:ea typeface="Calibri"/>
                <a:cs typeface="Calibri"/>
                <a:sym typeface="Calibri"/>
              </a:rPr>
              <a:t>, devendo, quando adotado, ser na cor branca e usado por toda a turma.</a:t>
            </a:r>
            <a:endParaRPr sz="1400">
              <a:solidFill>
                <a:schemeClr val="dk1"/>
              </a:solidFill>
              <a:latin typeface="Calibri"/>
              <a:ea typeface="Calibri"/>
              <a:cs typeface="Calibri"/>
              <a:sym typeface="Calibri"/>
            </a:endParaRPr>
          </a:p>
        </p:txBody>
      </p:sp>
      <p:grpSp>
        <p:nvGrpSpPr>
          <p:cNvPr id="138" name="Google Shape;138;p7"/>
          <p:cNvGrpSpPr/>
          <p:nvPr/>
        </p:nvGrpSpPr>
        <p:grpSpPr>
          <a:xfrm>
            <a:off x="522541" y="747978"/>
            <a:ext cx="2339531" cy="4057744"/>
            <a:chOff x="357949" y="1028509"/>
            <a:chExt cx="2905125" cy="5038725"/>
          </a:xfrm>
        </p:grpSpPr>
        <p:pic>
          <p:nvPicPr>
            <p:cNvPr id="139" name="Google Shape;139;p7"/>
            <p:cNvPicPr preferRelativeResize="0"/>
            <p:nvPr/>
          </p:nvPicPr>
          <p:blipFill rotWithShape="1">
            <a:blip r:embed="rId3">
              <a:alphaModFix/>
            </a:blip>
            <a:srcRect b="0" l="0" r="0" t="0"/>
            <a:stretch/>
          </p:blipFill>
          <p:spPr>
            <a:xfrm>
              <a:off x="357949" y="1028509"/>
              <a:ext cx="2905125" cy="5038725"/>
            </a:xfrm>
            <a:prstGeom prst="rect">
              <a:avLst/>
            </a:prstGeom>
            <a:noFill/>
            <a:ln>
              <a:noFill/>
            </a:ln>
          </p:spPr>
        </p:pic>
        <p:sp>
          <p:nvSpPr>
            <p:cNvPr id="140" name="Google Shape;140;p7"/>
            <p:cNvSpPr txBox="1"/>
            <p:nvPr/>
          </p:nvSpPr>
          <p:spPr>
            <a:xfrm>
              <a:off x="384048" y="2432304"/>
              <a:ext cx="60350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200">
                  <a:solidFill>
                    <a:schemeClr val="dk1"/>
                  </a:solidFill>
                  <a:latin typeface="Calibri"/>
                  <a:ea typeface="Calibri"/>
                  <a:cs typeface="Calibri"/>
                  <a:sym typeface="Calibri"/>
                </a:rPr>
                <a:t>Jabô</a:t>
              </a:r>
              <a:endParaRPr b="1" sz="1200">
                <a:solidFill>
                  <a:schemeClr val="dk1"/>
                </a:solidFill>
                <a:latin typeface="Calibri"/>
                <a:ea typeface="Calibri"/>
                <a:cs typeface="Calibri"/>
                <a:sym typeface="Calibri"/>
              </a:endParaRPr>
            </a:p>
          </p:txBody>
        </p:sp>
      </p:grpSp>
      <p:sp>
        <p:nvSpPr>
          <p:cNvPr id="141" name="Google Shape;141;p7"/>
          <p:cNvSpPr/>
          <p:nvPr/>
        </p:nvSpPr>
        <p:spPr>
          <a:xfrm>
            <a:off x="3401568" y="3567710"/>
            <a:ext cx="5324354"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400">
                <a:solidFill>
                  <a:srgbClr val="000000"/>
                </a:solidFill>
                <a:latin typeface="Calibri"/>
                <a:ea typeface="Calibri"/>
                <a:cs typeface="Calibri"/>
                <a:sym typeface="Calibri"/>
              </a:rPr>
              <a:t>Art. 17 </a:t>
            </a:r>
            <a:r>
              <a:rPr lang="pt-BR" sz="1400">
                <a:solidFill>
                  <a:srgbClr val="000000"/>
                </a:solidFill>
                <a:latin typeface="Calibri"/>
                <a:ea typeface="Calibri"/>
                <a:cs typeface="Calibri"/>
                <a:sym typeface="Calibri"/>
              </a:rPr>
              <a:t>Ficam estabelecidas as seguintes cores para os Centros ou Unidades Acadêmicas Especializadas: </a:t>
            </a:r>
            <a:endParaRPr sz="14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l">
              <a:spcBef>
                <a:spcPts val="0"/>
              </a:spcBef>
              <a:spcAft>
                <a:spcPts val="0"/>
              </a:spcAft>
              <a:buNone/>
            </a:pPr>
            <a:r>
              <a:rPr lang="pt-BR" sz="1400">
                <a:solidFill>
                  <a:srgbClr val="000000"/>
                </a:solidFill>
                <a:latin typeface="Calibri"/>
                <a:ea typeface="Calibri"/>
                <a:cs typeface="Calibri"/>
                <a:sym typeface="Calibri"/>
              </a:rPr>
              <a:t>III - </a:t>
            </a:r>
            <a:r>
              <a:rPr b="1" lang="pt-BR" sz="1400">
                <a:solidFill>
                  <a:srgbClr val="000000"/>
                </a:solidFill>
                <a:latin typeface="Calibri"/>
                <a:ea typeface="Calibri"/>
                <a:cs typeface="Calibri"/>
                <a:sym typeface="Calibri"/>
              </a:rPr>
              <a:t>vermelho rubi </a:t>
            </a:r>
            <a:r>
              <a:rPr lang="pt-BR" sz="1400">
                <a:solidFill>
                  <a:srgbClr val="000000"/>
                </a:solidFill>
                <a:latin typeface="Calibri"/>
                <a:ea typeface="Calibri"/>
                <a:cs typeface="Calibri"/>
                <a:sym typeface="Calibri"/>
              </a:rPr>
              <a:t>para os cursos da área de Ciências Humanas, Letras e Artes; </a:t>
            </a:r>
            <a:endParaRPr sz="1400">
              <a:solidFill>
                <a:schemeClr val="dk1"/>
              </a:solidFill>
              <a:latin typeface="Calibri"/>
              <a:ea typeface="Calibri"/>
              <a:cs typeface="Calibri"/>
              <a:sym typeface="Calibri"/>
            </a:endParaRPr>
          </a:p>
        </p:txBody>
      </p:sp>
      <p:sp>
        <p:nvSpPr>
          <p:cNvPr id="142" name="Google Shape;142;p7"/>
          <p:cNvSpPr/>
          <p:nvPr/>
        </p:nvSpPr>
        <p:spPr>
          <a:xfrm>
            <a:off x="3401567" y="486368"/>
            <a:ext cx="520999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BECA ACADÊMICA</a:t>
            </a:r>
            <a:endParaRPr sz="2800">
              <a:solidFill>
                <a:srgbClr val="004499"/>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43" name="Google Shape;143;p7"/>
          <p:cNvPicPr preferRelativeResize="0"/>
          <p:nvPr/>
        </p:nvPicPr>
        <p:blipFill rotWithShape="1">
          <a:blip r:embed="rId4">
            <a:alphaModFix/>
          </a:blip>
          <a:srcRect b="17315" l="0" r="0" t="18745"/>
          <a:stretch/>
        </p:blipFill>
        <p:spPr>
          <a:xfrm>
            <a:off x="7195517" y="6053328"/>
            <a:ext cx="1416048" cy="377247"/>
          </a:xfrm>
          <a:prstGeom prst="rect">
            <a:avLst/>
          </a:prstGeom>
          <a:noFill/>
          <a:ln>
            <a:noFill/>
          </a:ln>
        </p:spPr>
      </p:pic>
      <p:sp>
        <p:nvSpPr>
          <p:cNvPr id="144" name="Google Shape;144;p7"/>
          <p:cNvSpPr/>
          <p:nvPr/>
        </p:nvSpPr>
        <p:spPr>
          <a:xfrm>
            <a:off x="4913862" y="892076"/>
            <a:ext cx="21854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4499"/>
                </a:solidFill>
                <a:latin typeface="Calibri"/>
                <a:ea typeface="Calibri"/>
                <a:cs typeface="Calibri"/>
                <a:sym typeface="Calibri"/>
              </a:rPr>
              <a:t>Portaria Nº 1028 / 2022 - R</a:t>
            </a:r>
            <a:endParaRPr sz="1400">
              <a:solidFill>
                <a:srgbClr val="004499"/>
              </a:solidFill>
              <a:latin typeface="Calibri"/>
              <a:ea typeface="Calibri"/>
              <a:cs typeface="Calibri"/>
              <a:sym typeface="Calibri"/>
            </a:endParaRPr>
          </a:p>
        </p:txBody>
      </p:sp>
      <p:sp>
        <p:nvSpPr>
          <p:cNvPr id="145" name="Google Shape;145;p7"/>
          <p:cNvSpPr txBox="1"/>
          <p:nvPr/>
        </p:nvSpPr>
        <p:spPr>
          <a:xfrm>
            <a:off x="522541" y="5144519"/>
            <a:ext cx="8089023"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chemeClr val="dk1"/>
                </a:solidFill>
                <a:latin typeface="Calibri"/>
                <a:ea typeface="Calibri"/>
                <a:cs typeface="Calibri"/>
                <a:sym typeface="Calibri"/>
              </a:rPr>
              <a:t>CONCLUDENTES</a:t>
            </a:r>
            <a:r>
              <a:rPr lang="pt-BR" sz="1400">
                <a:solidFill>
                  <a:schemeClr val="dk1"/>
                </a:solidFill>
                <a:latin typeface="Calibri"/>
                <a:ea typeface="Calibri"/>
                <a:cs typeface="Calibri"/>
                <a:sym typeface="Calibri"/>
              </a:rPr>
              <a:t> iniciam a cerimônia sem o capelo na cabeça, mas devem portá-lo durante toda a cerimônia. Só colocam o capelo na cabeça após a outorga de grau ser feita pelo presidente da mesa. Após colocarem o capelo ficam com ele até o fim da cerimônia.</a:t>
            </a:r>
            <a:r>
              <a:rPr b="1" lang="pt-BR" sz="1400">
                <a:solidFill>
                  <a:schemeClr val="dk1"/>
                </a:solidFill>
                <a:latin typeface="Calibri"/>
                <a:ea typeface="Calibri"/>
                <a:cs typeface="Calibri"/>
                <a:sym typeface="Calibri"/>
              </a:rPr>
              <a:t> </a:t>
            </a:r>
            <a:endParaRPr b="1"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pt-BR" sz="1400">
                <a:solidFill>
                  <a:schemeClr val="dk1"/>
                </a:solidFill>
                <a:latin typeface="Calibri"/>
                <a:ea typeface="Calibri"/>
                <a:cs typeface="Calibri"/>
                <a:sym typeface="Calibri"/>
              </a:rPr>
              <a:t>AMIGOS DA TURMA </a:t>
            </a:r>
            <a:r>
              <a:rPr lang="pt-BR" sz="1400">
                <a:solidFill>
                  <a:schemeClr val="dk1"/>
                </a:solidFill>
                <a:latin typeface="Calibri"/>
                <a:ea typeface="Calibri"/>
                <a:cs typeface="Calibri"/>
                <a:sym typeface="Calibri"/>
              </a:rPr>
              <a:t>já iniciam a cerimônia com o capelo na cabeça.</a:t>
            </a:r>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p:nvPr/>
        </p:nvSpPr>
        <p:spPr>
          <a:xfrm>
            <a:off x="1962054" y="440152"/>
            <a:ext cx="520999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BECA ACADÊMICA</a:t>
            </a:r>
            <a:endParaRPr sz="2800">
              <a:solidFill>
                <a:srgbClr val="004499"/>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51" name="Google Shape;151;p8"/>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152" name="Google Shape;152;p8"/>
          <p:cNvSpPr txBox="1"/>
          <p:nvPr/>
        </p:nvSpPr>
        <p:spPr>
          <a:xfrm>
            <a:off x="522542" y="3396776"/>
            <a:ext cx="8089023"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000">
                <a:solidFill>
                  <a:schemeClr val="dk1"/>
                </a:solidFill>
                <a:latin typeface="Calibri"/>
                <a:ea typeface="Calibri"/>
                <a:cs typeface="Calibri"/>
                <a:sym typeface="Calibri"/>
              </a:rPr>
              <a:t>Nobre's Cerimonial</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lang="pt-BR" sz="1600">
                <a:solidFill>
                  <a:schemeClr val="dk1"/>
                </a:solidFill>
                <a:latin typeface="Calibri"/>
                <a:ea typeface="Calibri"/>
                <a:cs typeface="Calibri"/>
                <a:sym typeface="Calibri"/>
              </a:rPr>
              <a:t>Paulo Lira, 1909 - Candelária, Natal – RN / 59064-550</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pt-BR" sz="1600">
                <a:solidFill>
                  <a:schemeClr val="dk1"/>
                </a:solidFill>
                <a:latin typeface="Calibri"/>
                <a:ea typeface="Calibri"/>
                <a:cs typeface="Calibri"/>
                <a:sym typeface="Calibri"/>
              </a:rPr>
              <a:t>(em frente a Cabo Telecom em Candelária)</a:t>
            </a:r>
            <a:endParaRPr sz="1600">
              <a:solidFill>
                <a:schemeClr val="dk1"/>
              </a:solidFill>
              <a:latin typeface="Calibri"/>
              <a:ea typeface="Calibri"/>
              <a:cs typeface="Calibri"/>
              <a:sym typeface="Calibri"/>
            </a:endParaRPr>
          </a:p>
        </p:txBody>
      </p:sp>
      <p:pic>
        <p:nvPicPr>
          <p:cNvPr descr="Nobre's Cerimonial - Agência de Marketing Digital em Natal RN São Paulo SP  Inbound Criação de Sites e Vendas" id="153" name="Google Shape;153;p8"/>
          <p:cNvPicPr preferRelativeResize="0"/>
          <p:nvPr/>
        </p:nvPicPr>
        <p:blipFill rotWithShape="1">
          <a:blip r:embed="rId4">
            <a:alphaModFix/>
          </a:blip>
          <a:srcRect b="36933" l="0" r="0" t="0"/>
          <a:stretch/>
        </p:blipFill>
        <p:spPr>
          <a:xfrm>
            <a:off x="2989776" y="1296908"/>
            <a:ext cx="3219490" cy="1949212"/>
          </a:xfrm>
          <a:prstGeom prst="rect">
            <a:avLst/>
          </a:prstGeom>
          <a:noFill/>
          <a:ln>
            <a:noFill/>
          </a:ln>
        </p:spPr>
      </p:pic>
      <p:sp>
        <p:nvSpPr>
          <p:cNvPr id="154" name="Google Shape;154;p8"/>
          <p:cNvSpPr/>
          <p:nvPr/>
        </p:nvSpPr>
        <p:spPr>
          <a:xfrm>
            <a:off x="1022072" y="4694274"/>
            <a:ext cx="5324354"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600">
                <a:solidFill>
                  <a:srgbClr val="000000"/>
                </a:solidFill>
                <a:latin typeface="Calibri"/>
                <a:ea typeface="Calibri"/>
                <a:cs typeface="Calibri"/>
                <a:sym typeface="Calibri"/>
              </a:rPr>
              <a:t>PERÍODO DA PROVA DAS BECAS (PARA OS CONCLUDENTES)</a:t>
            </a:r>
            <a:endParaRPr b="1" sz="1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1600">
              <a:solidFill>
                <a:srgbClr val="000000"/>
              </a:solidFill>
              <a:latin typeface="Calibri"/>
              <a:ea typeface="Calibri"/>
              <a:cs typeface="Calibri"/>
              <a:sym typeface="Calibri"/>
            </a:endParaRPr>
          </a:p>
          <a:p>
            <a:pPr indent="0" lvl="0" marL="0" marR="0" rtl="0" algn="l">
              <a:spcBef>
                <a:spcPts val="0"/>
              </a:spcBef>
              <a:spcAft>
                <a:spcPts val="0"/>
              </a:spcAft>
              <a:buNone/>
            </a:pPr>
            <a:r>
              <a:rPr b="1" lang="pt-BR" sz="1600">
                <a:solidFill>
                  <a:srgbClr val="FF0000"/>
                </a:solidFill>
                <a:latin typeface="Calibri"/>
                <a:ea typeface="Calibri"/>
                <a:cs typeface="Calibri"/>
                <a:sym typeface="Calibri"/>
              </a:rPr>
              <a:t>Confirmar data e horário</a:t>
            </a:r>
            <a:endParaRPr b="1" sz="16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p:nvPr/>
        </p:nvSpPr>
        <p:spPr>
          <a:xfrm>
            <a:off x="1962054" y="440152"/>
            <a:ext cx="520999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a:solidFill>
                  <a:srgbClr val="004499"/>
                </a:solidFill>
                <a:latin typeface="Helvetica Neue"/>
                <a:ea typeface="Helvetica Neue"/>
                <a:cs typeface="Helvetica Neue"/>
                <a:sym typeface="Helvetica Neue"/>
              </a:rPr>
              <a:t>ESTÚDIOS FOTOGRÁFICOS</a:t>
            </a:r>
            <a:endParaRPr sz="2800">
              <a:solidFill>
                <a:srgbClr val="004499"/>
              </a:solidFill>
              <a:latin typeface="Calibri"/>
              <a:ea typeface="Calibri"/>
              <a:cs typeface="Calibri"/>
              <a:sym typeface="Calibri"/>
            </a:endParaRPr>
          </a:p>
        </p:txBody>
      </p:sp>
      <p:pic>
        <p:nvPicPr>
          <p:cNvPr descr="https://lh5.googleusercontent.com/g8egz9Bcde5daIZgLYh-Vd5dTEHMZWyZX848WKuDotckIdZfHUOxFoef134-SJajETPosovrPN96kZ4kYtodNKcAS-K_7ICPnHB8oGomZtnJ_ThYYxs6K7GpPNm2KI2nTzu0nQPmHJlBn5cWhTXjRHm6Ug" id="160" name="Google Shape;160;p9"/>
          <p:cNvPicPr preferRelativeResize="0"/>
          <p:nvPr/>
        </p:nvPicPr>
        <p:blipFill rotWithShape="1">
          <a:blip r:embed="rId3">
            <a:alphaModFix/>
          </a:blip>
          <a:srcRect b="17315" l="0" r="0" t="18745"/>
          <a:stretch/>
        </p:blipFill>
        <p:spPr>
          <a:xfrm>
            <a:off x="7195517" y="6053328"/>
            <a:ext cx="1416048" cy="377247"/>
          </a:xfrm>
          <a:prstGeom prst="rect">
            <a:avLst/>
          </a:prstGeom>
          <a:noFill/>
          <a:ln>
            <a:noFill/>
          </a:ln>
        </p:spPr>
      </p:pic>
      <p:sp>
        <p:nvSpPr>
          <p:cNvPr id="161" name="Google Shape;161;p9"/>
          <p:cNvSpPr txBox="1"/>
          <p:nvPr/>
        </p:nvSpPr>
        <p:spPr>
          <a:xfrm>
            <a:off x="522542" y="3396776"/>
            <a:ext cx="808902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600">
                <a:solidFill>
                  <a:schemeClr val="dk1"/>
                </a:solidFill>
                <a:latin typeface="Calibri"/>
                <a:ea typeface="Calibri"/>
                <a:cs typeface="Calibri"/>
                <a:sym typeface="Calibri"/>
              </a:rPr>
              <a:t>LIMITE DE 3 ESTÚDIOS PARA TODAS AS TURMAS</a:t>
            </a:r>
            <a:endParaRPr sz="1600">
              <a:solidFill>
                <a:schemeClr val="dk1"/>
              </a:solidFill>
              <a:latin typeface="Calibri"/>
              <a:ea typeface="Calibri"/>
              <a:cs typeface="Calibri"/>
              <a:sym typeface="Calibri"/>
            </a:endParaRPr>
          </a:p>
        </p:txBody>
      </p:sp>
      <p:sp>
        <p:nvSpPr>
          <p:cNvPr id="162" name="Google Shape;162;p9"/>
          <p:cNvSpPr/>
          <p:nvPr/>
        </p:nvSpPr>
        <p:spPr>
          <a:xfrm>
            <a:off x="1022072" y="4694274"/>
            <a:ext cx="532435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600">
                <a:solidFill>
                  <a:srgbClr val="000000"/>
                </a:solidFill>
                <a:latin typeface="Calibri"/>
                <a:ea typeface="Calibri"/>
                <a:cs typeface="Calibri"/>
                <a:sym typeface="Calibri"/>
              </a:rPr>
              <a:t>FUNCIONAMENTO</a:t>
            </a:r>
            <a:endParaRPr b="1" sz="1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1600">
              <a:solidFill>
                <a:srgbClr val="000000"/>
              </a:solidFill>
              <a:latin typeface="Calibri"/>
              <a:ea typeface="Calibri"/>
              <a:cs typeface="Calibri"/>
              <a:sym typeface="Calibri"/>
            </a:endParaRPr>
          </a:p>
          <a:p>
            <a:pPr indent="0" lvl="0" marL="0" marR="0" rtl="0" algn="l">
              <a:spcBef>
                <a:spcPts val="0"/>
              </a:spcBef>
              <a:spcAft>
                <a:spcPts val="0"/>
              </a:spcAft>
              <a:buNone/>
            </a:pPr>
            <a:r>
              <a:rPr lang="pt-BR" sz="1600">
                <a:solidFill>
                  <a:srgbClr val="000000"/>
                </a:solidFill>
                <a:latin typeface="Calibri"/>
                <a:ea typeface="Calibri"/>
                <a:cs typeface="Calibri"/>
                <a:sym typeface="Calibri"/>
              </a:rPr>
              <a:t>16h às 18h15</a:t>
            </a:r>
            <a:endParaRPr sz="1600">
              <a:solidFill>
                <a:srgbClr val="000000"/>
              </a:solidFill>
              <a:latin typeface="Calibri"/>
              <a:ea typeface="Calibri"/>
              <a:cs typeface="Calibri"/>
              <a:sym typeface="Calibri"/>
            </a:endParaRPr>
          </a:p>
          <a:p>
            <a:pPr indent="0" lvl="0" marL="0" marR="0" rtl="0" algn="l">
              <a:spcBef>
                <a:spcPts val="0"/>
              </a:spcBef>
              <a:spcAft>
                <a:spcPts val="0"/>
              </a:spcAft>
              <a:buNone/>
            </a:pPr>
            <a:r>
              <a:rPr lang="pt-BR" sz="1600">
                <a:solidFill>
                  <a:srgbClr val="000000"/>
                </a:solidFill>
                <a:latin typeface="Calibri"/>
                <a:ea typeface="Calibri"/>
                <a:cs typeface="Calibri"/>
                <a:sym typeface="Calibri"/>
              </a:rPr>
              <a:t>Após o término da cerimônia, até as 21h45</a:t>
            </a:r>
            <a:endParaRPr sz="1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2022-08-16T18:55:00Z</dcterms:created>
  <dc:creator>Acessoria 1</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2E12FFB7DD924E6B93643F103AE8945C</vt:lpwstr>
  </property>
  <property fmtid="{D5CDD505-2E9C-101B-9397-08002B2CF9AE}" pid="3" name="KSOProductBuildVer">
    <vt:lpwstr>1046-11.2.0.11537</vt:lpwstr>
  </property>
</Properties>
</file>