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89" r:id="rId2"/>
    <p:sldId id="268" r:id="rId3"/>
    <p:sldId id="283" r:id="rId4"/>
    <p:sldId id="257" r:id="rId5"/>
    <p:sldId id="285" r:id="rId6"/>
    <p:sldId id="287" r:id="rId7"/>
    <p:sldId id="258" r:id="rId8"/>
    <p:sldId id="259" r:id="rId9"/>
    <p:sldId id="260" r:id="rId10"/>
    <p:sldId id="261" r:id="rId11"/>
    <p:sldId id="262" r:id="rId12"/>
    <p:sldId id="266" r:id="rId13"/>
    <p:sldId id="263" r:id="rId14"/>
    <p:sldId id="264" r:id="rId15"/>
    <p:sldId id="265" r:id="rId16"/>
    <p:sldId id="267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88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2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24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3897A-2814-46FC-A258-2FFCDDA9AF25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2CB0F-1066-494F-A44F-9099F5BDD335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D2CB0F-1066-494F-A44F-9099F5BDD335}" type="slidenum">
              <a:rPr lang="pt-BR" smtClean="0"/>
              <a:t>19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B4C72-2513-4C57-B6E0-6C75E0FCA362}" type="datetimeFigureOut">
              <a:rPr lang="pt-BR" smtClean="0"/>
              <a:t>31/07/2025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1A0DB-7D05-41FE-AB07-954FDA962A3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sigaa.ufrn.br/sigaa/public/curso/portal.jsf?id=8532257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ograd.ufrn.br/documento.php?id=347559761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pic>
        <p:nvPicPr>
          <p:cNvPr id="1026" name="Picture 2" descr="Videoconferências: 6 dicas para se sair bem em reuniões à distância –  Seleções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3066"/>
            <a:ext cx="9144000" cy="6004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22320"/>
            <a:ext cx="9144000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Universidade Federal do Rio Grande do Norte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 de Tecnologia/</a:t>
            </a:r>
            <a:r>
              <a:rPr lang="pt-BR" altLang="pt-BR" sz="1600" dirty="0">
                <a:latin typeface="Arial Narrow" panose="020B0606020202030204" pitchFamily="34" charset="0"/>
                <a:cs typeface="Times New Roman" panose="02020603050405020304" pitchFamily="18" charset="0"/>
              </a:rPr>
              <a:t>Departamento de Engenharia Civil e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Coordena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 do Curso de Engenharia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9" name="Imagem 1" descr="Imagem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8620" cy="83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835696" y="2564904"/>
            <a:ext cx="5544616" cy="113877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R="0" lvl="0" indent="0" algn="ctr" defTabSz="914400" rtl="0" eaLnBrk="1" fontAlgn="base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2000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Orientações sobre atividades que não formam turma:</a:t>
            </a:r>
          </a:p>
          <a:p>
            <a:pPr indent="-285750" 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600" b="1" dirty="0">
                <a:latin typeface="Arial Narrow" panose="020B0606020202030204" pitchFamily="34" charset="0"/>
              </a:rPr>
              <a:t>PROJETO E TRABALHO DE CONCLUSÃO DO CURSO,</a:t>
            </a:r>
          </a:p>
          <a:p>
            <a:pPr indent="-285750" 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600" b="1" dirty="0">
                <a:latin typeface="Arial Narrow" panose="020B0606020202030204" pitchFamily="34" charset="0"/>
              </a:rPr>
              <a:t>ESTÁGIO OBRIGATÓRIO E NÃO OBRIGATÓRIO,</a:t>
            </a:r>
          </a:p>
          <a:p>
            <a:pPr indent="-285750" 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1600" b="1" dirty="0">
                <a:latin typeface="Arial Narrow" panose="020B0606020202030204" pitchFamily="34" charset="0"/>
              </a:rPr>
              <a:t>ATIVIDADES COMPLEMETARES.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393198" y="1147491"/>
            <a:ext cx="8496944" cy="983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/>
              <a:t>Oficialização</a:t>
            </a:r>
            <a:r>
              <a:rPr lang="pt-BR" sz="2400" b="1" dirty="0"/>
              <a:t> do Projeto de TCC e do TCC</a:t>
            </a:r>
          </a:p>
          <a:p>
            <a:pPr>
              <a:spcAft>
                <a:spcPts val="1200"/>
              </a:spcAft>
            </a:pPr>
            <a:r>
              <a:rPr lang="pt-BR" sz="2400" b="1" i="1" dirty="0"/>
              <a:t>A matricula dar-se-à por meio de formulários próprios:</a:t>
            </a:r>
          </a:p>
        </p:txBody>
      </p:sp>
      <p:sp>
        <p:nvSpPr>
          <p:cNvPr id="6" name="Retângulo 5"/>
          <p:cNvSpPr/>
          <p:nvPr/>
        </p:nvSpPr>
        <p:spPr>
          <a:xfrm>
            <a:off x="395738" y="2421330"/>
            <a:ext cx="8208912" cy="2891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 dirty="0"/>
              <a:t>- Formulário para Projeto de TCC (</a:t>
            </a:r>
            <a:r>
              <a:rPr lang="pt-BR" sz="2400" b="1" dirty="0"/>
              <a:t>Anexo 1</a:t>
            </a:r>
            <a:r>
              <a:rPr lang="pt-BR" sz="2400" dirty="0"/>
              <a:t>) </a:t>
            </a:r>
          </a:p>
          <a:p>
            <a:pPr>
              <a:spcBef>
                <a:spcPts val="1200"/>
              </a:spcBef>
            </a:pPr>
            <a:r>
              <a:rPr lang="pt-BR" sz="2400" dirty="0"/>
              <a:t>- Formulário para TCC (</a:t>
            </a:r>
            <a:r>
              <a:rPr lang="pt-BR" sz="2400" b="1" dirty="0"/>
              <a:t>Anexo 2</a:t>
            </a:r>
            <a:r>
              <a:rPr lang="pt-BR" sz="2400" dirty="0"/>
              <a:t>) </a:t>
            </a:r>
          </a:p>
          <a:p>
            <a:pPr algn="just">
              <a:spcBef>
                <a:spcPts val="1200"/>
              </a:spcBef>
            </a:pPr>
            <a:endParaRPr lang="pt-BR" sz="800" i="1" dirty="0"/>
          </a:p>
          <a:p>
            <a:pPr algn="just">
              <a:spcBef>
                <a:spcPts val="1200"/>
              </a:spcBef>
            </a:pPr>
            <a:r>
              <a:rPr lang="pt-BR" sz="2400" i="1" dirty="0"/>
              <a:t>P.S.: durante o período remoto, ambos devem ser enviados pelo(a) aluno(a) a(o) orientador(a), </a:t>
            </a:r>
            <a:r>
              <a:rPr lang="pt-BR" sz="2400" i="1" u="sng" dirty="0"/>
              <a:t>devidamente preenchido</a:t>
            </a:r>
            <a:r>
              <a:rPr lang="pt-BR" sz="2400" i="1" dirty="0"/>
              <a:t>, que o reenviará à coordenação - ccea@ct.ufrn.br, autorizando a matrícula do aluno.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405166" y="5515208"/>
            <a:ext cx="6408712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accent2"/>
                </a:solidFill>
              </a:rPr>
              <a:t>ATENÇÃO A DATA LIMITE</a:t>
            </a:r>
          </a:p>
        </p:txBody>
      </p:sp>
      <p:pic>
        <p:nvPicPr>
          <p:cNvPr id="7" name="Picture 4" descr="TC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395536" y="1314243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800" b="1" u="sng" dirty="0"/>
              <a:t>Avaliação</a:t>
            </a:r>
          </a:p>
        </p:txBody>
      </p:sp>
      <p:sp>
        <p:nvSpPr>
          <p:cNvPr id="7" name="Retângulo 6"/>
          <p:cNvSpPr/>
          <p:nvPr/>
        </p:nvSpPr>
        <p:spPr>
          <a:xfrm>
            <a:off x="395536" y="2158687"/>
            <a:ext cx="8208912" cy="2368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 b="1" dirty="0"/>
              <a:t>Projeto</a:t>
            </a:r>
            <a:r>
              <a:rPr lang="pt-BR" sz="2400" dirty="0"/>
              <a:t> de TCC  </a:t>
            </a:r>
            <a:r>
              <a:rPr lang="pt-BR" sz="2400" dirty="0">
                <a:sym typeface="Symbol" panose="05050102010706020507"/>
              </a:rPr>
              <a:t></a:t>
            </a:r>
            <a:r>
              <a:rPr lang="pt-BR" sz="2400" dirty="0"/>
              <a:t> orientador (e/ou coorientador) + 1 avaliador </a:t>
            </a:r>
            <a:r>
              <a:rPr lang="pt-BR" sz="2400" i="1" dirty="0"/>
              <a:t>(a ser definido pelo professor orientador) </a:t>
            </a:r>
            <a:r>
              <a:rPr lang="pt-BR" sz="2400" dirty="0"/>
              <a:t> </a:t>
            </a:r>
          </a:p>
          <a:p>
            <a:pPr>
              <a:spcBef>
                <a:spcPts val="1200"/>
              </a:spcBef>
            </a:pPr>
            <a:endParaRPr lang="pt-BR" sz="800" dirty="0">
              <a:sym typeface="Symbol" panose="05050102010706020507"/>
            </a:endParaRPr>
          </a:p>
          <a:p>
            <a:pPr algn="just">
              <a:spcBef>
                <a:spcPts val="1200"/>
              </a:spcBef>
            </a:pPr>
            <a:r>
              <a:rPr lang="pt-BR" sz="2400" dirty="0">
                <a:sym typeface="Symbol" panose="05050102010706020507"/>
              </a:rPr>
              <a:t></a:t>
            </a:r>
            <a:r>
              <a:rPr lang="pt-BR" sz="2400" dirty="0"/>
              <a:t> A </a:t>
            </a:r>
            <a:r>
              <a:rPr lang="pt-BR" sz="2400" i="1" u="sng" dirty="0"/>
              <a:t>consolidação</a:t>
            </a:r>
            <a:r>
              <a:rPr lang="pt-BR" sz="2400" dirty="0"/>
              <a:t> da nota é realizada pelo orientador, que após consolidá-la deverá encaminhar o formulário com a nota </a:t>
            </a:r>
            <a:r>
              <a:rPr lang="pt-BR" sz="2400" dirty="0">
                <a:sym typeface="+mn-ea"/>
              </a:rPr>
              <a:t>(</a:t>
            </a:r>
            <a:r>
              <a:rPr lang="pt-BR" sz="2400" b="1" dirty="0">
                <a:sym typeface="+mn-ea"/>
              </a:rPr>
              <a:t>Anexo 4</a:t>
            </a:r>
            <a:r>
              <a:rPr lang="pt-BR" sz="2400" dirty="0">
                <a:sym typeface="+mn-ea"/>
              </a:rPr>
              <a:t>) </a:t>
            </a:r>
            <a:r>
              <a:rPr lang="pt-BR" sz="2400" dirty="0"/>
              <a:t>para arquivo da coordenação, via: ccea@ct.ufrn.br 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332141" y="4941168"/>
            <a:ext cx="6408712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accent2"/>
                </a:solidFill>
              </a:rPr>
              <a:t>ATENÇÃO A DATA LIMITE</a:t>
            </a:r>
          </a:p>
        </p:txBody>
      </p:sp>
      <p:pic>
        <p:nvPicPr>
          <p:cNvPr id="6" name="Picture 4" descr="TC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946216" y="113523"/>
            <a:ext cx="7802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3200" b="1" u="sng" dirty="0"/>
              <a:t>Avaliação</a:t>
            </a:r>
          </a:p>
        </p:txBody>
      </p:sp>
      <p:sp>
        <p:nvSpPr>
          <p:cNvPr id="7" name="Retângulo 6"/>
          <p:cNvSpPr/>
          <p:nvPr/>
        </p:nvSpPr>
        <p:spPr>
          <a:xfrm>
            <a:off x="395536" y="909226"/>
            <a:ext cx="8208912" cy="2984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400" b="1" dirty="0"/>
              <a:t>TCC </a:t>
            </a:r>
            <a:r>
              <a:rPr lang="pt-BR" sz="2400" dirty="0">
                <a:sym typeface="Symbol" panose="05050102010706020507"/>
              </a:rPr>
              <a:t></a:t>
            </a:r>
            <a:r>
              <a:rPr lang="pt-BR" sz="2400" dirty="0"/>
              <a:t> documento escrito + defesa oral para uma </a:t>
            </a:r>
            <a:r>
              <a:rPr lang="pt-BR" sz="2400" u="sng" dirty="0"/>
              <a:t>banca</a:t>
            </a:r>
            <a:r>
              <a:rPr lang="pt-BR" sz="2400" dirty="0"/>
              <a:t> composta por 03 (três) examinadores. </a:t>
            </a:r>
            <a:r>
              <a:rPr lang="pt-BR" sz="2400" i="1" dirty="0"/>
              <a:t>Havendo a participação do co-orientador deverão ser 04 (quatro) examinadores.  </a:t>
            </a:r>
          </a:p>
          <a:p>
            <a:pPr algn="just">
              <a:spcBef>
                <a:spcPts val="1200"/>
              </a:spcBef>
            </a:pPr>
            <a:r>
              <a:rPr lang="pt-BR" sz="2400" b="1" dirty="0"/>
              <a:t>Modalidade ‘Artigo Publicado em revista científica’</a:t>
            </a:r>
            <a:r>
              <a:rPr lang="pt-BR" sz="2400" dirty="0"/>
              <a:t> </a:t>
            </a:r>
            <a:r>
              <a:rPr lang="pt-BR" sz="2400" dirty="0">
                <a:sym typeface="Symbol" panose="05050102010706020507"/>
              </a:rPr>
              <a:t></a:t>
            </a:r>
            <a:r>
              <a:rPr lang="pt-BR" sz="2400" dirty="0"/>
              <a:t> </a:t>
            </a:r>
            <a:r>
              <a:rPr lang="pt-BR" sz="2400" i="1" u="sng" dirty="0"/>
              <a:t>classificação da revista</a:t>
            </a:r>
            <a:r>
              <a:rPr lang="pt-BR" sz="2400" dirty="0"/>
              <a:t> no sistema </a:t>
            </a:r>
            <a:r>
              <a:rPr lang="pt-BR" sz="2400" dirty="0" err="1"/>
              <a:t>Qualis</a:t>
            </a:r>
            <a:r>
              <a:rPr lang="pt-BR" sz="2400" dirty="0"/>
              <a:t> da CAPES na área Engenharias I :</a:t>
            </a:r>
          </a:p>
          <a:p>
            <a:pPr>
              <a:spcBef>
                <a:spcPts val="1200"/>
              </a:spcBef>
            </a:pPr>
            <a:endParaRPr lang="pt-BR" sz="24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1403370" y="5805601"/>
            <a:ext cx="6408712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accent2"/>
                </a:solidFill>
              </a:rPr>
              <a:t>ATENÇÃO A DATA LIMITE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13775" t="41180" r="42913" b="19760"/>
          <a:stretch>
            <a:fillRect/>
          </a:stretch>
        </p:blipFill>
        <p:spPr>
          <a:xfrm>
            <a:off x="2484341" y="2996619"/>
            <a:ext cx="4860540" cy="2739577"/>
          </a:xfrm>
          <a:prstGeom prst="rect">
            <a:avLst/>
          </a:prstGeom>
        </p:spPr>
      </p:pic>
      <p:pic>
        <p:nvPicPr>
          <p:cNvPr id="9" name="Picture 4" descr="TCC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967105" y="220980"/>
            <a:ext cx="767969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800" b="1" u="sng" dirty="0"/>
              <a:t>Composição da Banca de TCC</a:t>
            </a:r>
          </a:p>
        </p:txBody>
      </p:sp>
      <p:sp>
        <p:nvSpPr>
          <p:cNvPr id="7" name="Retângulo 6"/>
          <p:cNvSpPr/>
          <p:nvPr/>
        </p:nvSpPr>
        <p:spPr>
          <a:xfrm>
            <a:off x="509836" y="911379"/>
            <a:ext cx="8208912" cy="5384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400" b="1" dirty="0"/>
              <a:t>Formada</a:t>
            </a:r>
            <a:r>
              <a:rPr lang="pt-BR" sz="2400" dirty="0"/>
              <a:t> pelo orientador e outros dois membros - podem ser internos ou externos à UFRN - no mínimo. </a:t>
            </a:r>
            <a:r>
              <a:rPr lang="pt-BR" sz="2400" i="1" dirty="0">
                <a:sym typeface="+mn-ea"/>
              </a:rPr>
              <a:t>Havendo a participação do co-orientador deverão ser 04 (quatro) examinadores</a:t>
            </a:r>
            <a:endParaRPr lang="pt-BR" sz="2400" dirty="0"/>
          </a:p>
          <a:p>
            <a:pPr algn="just">
              <a:spcBef>
                <a:spcPts val="1200"/>
              </a:spcBef>
            </a:pPr>
            <a:endParaRPr lang="pt-BR" sz="800" dirty="0"/>
          </a:p>
          <a:p>
            <a:pPr algn="just">
              <a:spcBef>
                <a:spcPts val="1200"/>
              </a:spcBef>
            </a:pPr>
            <a:r>
              <a:rPr lang="pt-BR" sz="2400" b="1" u="sng" dirty="0"/>
              <a:t>Obrigação do orientador  </a:t>
            </a:r>
            <a:r>
              <a:rPr lang="pt-BR" sz="2400" dirty="0"/>
              <a:t>definir quem serão os componentes da banca,  contatá-los para definir a melhor data para defesa dentro do período previamente estipulado pela coordenação do curso.</a:t>
            </a:r>
          </a:p>
          <a:p>
            <a:pPr algn="just">
              <a:spcBef>
                <a:spcPts val="1200"/>
              </a:spcBef>
            </a:pPr>
            <a:endParaRPr lang="pt-BR" sz="800" dirty="0"/>
          </a:p>
          <a:p>
            <a:pPr algn="just">
              <a:spcBef>
                <a:spcPts val="1200"/>
              </a:spcBef>
            </a:pPr>
            <a:r>
              <a:rPr lang="pt-BR" sz="2400" b="1" u="sng" dirty="0"/>
              <a:t>Oficialização</a:t>
            </a:r>
            <a:r>
              <a:rPr lang="pt-BR" sz="2400" b="1" dirty="0"/>
              <a:t> da defesa de TCC </a:t>
            </a:r>
            <a:r>
              <a:rPr lang="pt-BR" sz="2400" b="1" dirty="0">
                <a:sym typeface="Symbol" panose="05050102010706020507"/>
              </a:rPr>
              <a:t></a:t>
            </a:r>
            <a:r>
              <a:rPr lang="pt-BR" sz="2400" b="1" dirty="0"/>
              <a:t> (Anexo 5): </a:t>
            </a:r>
            <a:r>
              <a:rPr lang="pt-BR" sz="2400" i="1" dirty="0">
                <a:sym typeface="+mn-ea"/>
              </a:rPr>
              <a:t>durante o período remoto, o formulário deve ser enviados pelo(a) aluno(a) a(o) orientador(a), </a:t>
            </a:r>
            <a:r>
              <a:rPr lang="pt-BR" sz="2400" i="1" u="sng" dirty="0">
                <a:sym typeface="+mn-ea"/>
              </a:rPr>
              <a:t>devidamente preenchido</a:t>
            </a:r>
            <a:r>
              <a:rPr lang="pt-BR" sz="2400" i="1" dirty="0">
                <a:sym typeface="+mn-ea"/>
              </a:rPr>
              <a:t>, que cadastrará a banca do aluno. Sendo o referido cadastro validado pela coordenação.</a:t>
            </a:r>
            <a:endParaRPr lang="pt-BR" sz="2400" b="1" dirty="0"/>
          </a:p>
        </p:txBody>
      </p:sp>
      <p:pic>
        <p:nvPicPr>
          <p:cNvPr id="6" name="Picture 4" descr="TC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869" y="4502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043305" y="407035"/>
            <a:ext cx="787019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/>
              <a:t>Procedimentos P/ DEFESA</a:t>
            </a:r>
          </a:p>
        </p:txBody>
      </p:sp>
      <p:sp>
        <p:nvSpPr>
          <p:cNvPr id="7" name="Retângulo 6"/>
          <p:cNvSpPr/>
          <p:nvPr/>
        </p:nvSpPr>
        <p:spPr>
          <a:xfrm>
            <a:off x="467291" y="1197764"/>
            <a:ext cx="8208912" cy="5107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400" b="1" dirty="0"/>
              <a:t>O aluno</a:t>
            </a:r>
            <a:r>
              <a:rPr lang="pt-BR" sz="2400" dirty="0"/>
              <a:t> terá </a:t>
            </a:r>
            <a:r>
              <a:rPr lang="pt-BR" sz="2400" i="1" dirty="0"/>
              <a:t>30 (trinta) minutos</a:t>
            </a:r>
            <a:r>
              <a:rPr lang="pt-BR" sz="2400" dirty="0"/>
              <a:t> para a defesa oral e, em seguida, será arguido pela banca. </a:t>
            </a:r>
            <a:r>
              <a:rPr lang="pt-BR" sz="2400" b="1" dirty="0"/>
              <a:t>Cada membro da banca</a:t>
            </a:r>
            <a:r>
              <a:rPr lang="pt-BR" sz="2400" dirty="0"/>
              <a:t> terá </a:t>
            </a:r>
            <a:r>
              <a:rPr lang="pt-BR" sz="2400" i="1" dirty="0"/>
              <a:t>30 minutos</a:t>
            </a:r>
            <a:r>
              <a:rPr lang="pt-BR" sz="2400" dirty="0"/>
              <a:t> para sua arguição.</a:t>
            </a:r>
          </a:p>
          <a:p>
            <a:pPr algn="just">
              <a:spcBef>
                <a:spcPts val="1200"/>
              </a:spcBef>
            </a:pPr>
            <a:endParaRPr lang="pt-BR" sz="800" dirty="0"/>
          </a:p>
          <a:p>
            <a:pPr algn="just">
              <a:spcBef>
                <a:spcPts val="1200"/>
              </a:spcBef>
            </a:pPr>
            <a:r>
              <a:rPr lang="pt-BR" sz="2400" dirty="0"/>
              <a:t>Trabalho entregue aos membros da banca com 15 dias de antecedência da data marcada para a defesa.</a:t>
            </a:r>
          </a:p>
          <a:p>
            <a:pPr algn="just">
              <a:spcBef>
                <a:spcPts val="1200"/>
              </a:spcBef>
            </a:pPr>
            <a:endParaRPr lang="pt-BR" sz="800" dirty="0"/>
          </a:p>
          <a:p>
            <a:pPr algn="just">
              <a:spcBef>
                <a:spcPts val="1200"/>
              </a:spcBef>
            </a:pPr>
            <a:r>
              <a:rPr lang="pt-BR" sz="2400" b="1" u="sng" dirty="0"/>
              <a:t>Aprovação na atividade de TCC</a:t>
            </a:r>
            <a:r>
              <a:rPr lang="pt-BR" sz="2400" b="1" dirty="0"/>
              <a:t> </a:t>
            </a:r>
            <a:r>
              <a:rPr lang="pt-BR" sz="2400" dirty="0">
                <a:sym typeface="+mn-ea"/>
              </a:rPr>
              <a:t>(</a:t>
            </a:r>
            <a:r>
              <a:rPr lang="pt-BR" sz="2400" b="1" dirty="0">
                <a:sym typeface="+mn-ea"/>
              </a:rPr>
              <a:t>Anexos 07 e 08 </a:t>
            </a:r>
            <a:r>
              <a:rPr lang="pt-BR" sz="2400" i="1" dirty="0">
                <a:sym typeface="+mn-ea"/>
              </a:rPr>
              <a:t>- enviados pelo orientador à coordenação, via ccea@ct.ufrn.br</a:t>
            </a:r>
            <a:r>
              <a:rPr lang="pt-BR" sz="2400" dirty="0">
                <a:sym typeface="+mn-ea"/>
              </a:rPr>
              <a:t>) </a:t>
            </a:r>
            <a:r>
              <a:rPr lang="pt-BR" sz="2400" dirty="0">
                <a:sym typeface="Symbol" panose="05050102010706020507"/>
              </a:rPr>
              <a:t> o aluno deverá </a:t>
            </a:r>
            <a:r>
              <a:rPr lang="pt-BR" sz="2400" dirty="0"/>
              <a:t>realizar as modificações e/ou complementações sugeridas pela Banca Examinadora, para posterior solicitação da ficha catalografica e deposito na Biblioteca Central da UFRN </a:t>
            </a:r>
          </a:p>
          <a:p>
            <a:pPr algn="just">
              <a:spcBef>
                <a:spcPts val="1200"/>
              </a:spcBef>
            </a:pPr>
            <a:r>
              <a:rPr lang="pt-BR" sz="2000" i="1" dirty="0"/>
              <a:t>                                           (p.s.: os passos podem ser conferidos no site do curso)</a:t>
            </a:r>
          </a:p>
        </p:txBody>
      </p:sp>
      <p:pic>
        <p:nvPicPr>
          <p:cNvPr id="6" name="Picture 4" descr="TC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1038225" y="405130"/>
            <a:ext cx="750570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/>
              <a:t>Casos Excepcionais</a:t>
            </a:r>
          </a:p>
        </p:txBody>
      </p:sp>
      <p:sp>
        <p:nvSpPr>
          <p:cNvPr id="7" name="Retângulo 6"/>
          <p:cNvSpPr/>
          <p:nvPr/>
        </p:nvSpPr>
        <p:spPr>
          <a:xfrm>
            <a:off x="467291" y="1341909"/>
            <a:ext cx="8208912" cy="476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400" b="1" dirty="0"/>
              <a:t>Desistência do orientador</a:t>
            </a:r>
            <a:r>
              <a:rPr lang="pt-BR" sz="2400" dirty="0"/>
              <a:t> </a:t>
            </a:r>
            <a:r>
              <a:rPr lang="pt-BR" sz="2400" dirty="0">
                <a:sym typeface="Symbol" panose="05050102010706020507"/>
              </a:rPr>
              <a:t> </a:t>
            </a:r>
            <a:r>
              <a:rPr lang="pt-BR" sz="2400" dirty="0"/>
              <a:t>apresentação de justificativa, por escrito, à coordenação do curso</a:t>
            </a:r>
          </a:p>
          <a:p>
            <a:pPr algn="just">
              <a:spcBef>
                <a:spcPts val="1200"/>
              </a:spcBef>
            </a:pPr>
            <a:endParaRPr lang="pt-BR" sz="2400" dirty="0"/>
          </a:p>
          <a:p>
            <a:pPr algn="just">
              <a:spcBef>
                <a:spcPts val="1200"/>
              </a:spcBef>
            </a:pPr>
            <a:r>
              <a:rPr lang="pt-BR" sz="2400" dirty="0"/>
              <a:t>A </a:t>
            </a:r>
            <a:r>
              <a:rPr lang="pt-BR" sz="2400" b="1" dirty="0"/>
              <a:t>responsabilidade de conseguir orientação</a:t>
            </a:r>
            <a:r>
              <a:rPr lang="pt-BR" sz="2400" dirty="0"/>
              <a:t> de outro professor é do </a:t>
            </a:r>
            <a:r>
              <a:rPr lang="pt-BR" sz="2400" dirty="0">
                <a:solidFill>
                  <a:srgbClr val="0070C0"/>
                </a:solidFill>
              </a:rPr>
              <a:t>aluno</a:t>
            </a:r>
            <a:r>
              <a:rPr lang="pt-BR" sz="2400" dirty="0"/>
              <a:t>, que deverá, portanto seguir a linha de pesquisa e a ideia proposta pelo novo orientador </a:t>
            </a:r>
            <a:r>
              <a:rPr lang="pt-BR" sz="2400" dirty="0">
                <a:sym typeface="Symbol" panose="05050102010706020507"/>
              </a:rPr>
              <a:t> é necessário a</a:t>
            </a:r>
            <a:r>
              <a:rPr lang="pt-BR" sz="2400" dirty="0"/>
              <a:t> oficialização da nova orientação.</a:t>
            </a:r>
          </a:p>
          <a:p>
            <a:pPr algn="just">
              <a:spcBef>
                <a:spcPts val="1200"/>
              </a:spcBef>
            </a:pPr>
            <a:endParaRPr lang="pt-BR" sz="2400" dirty="0"/>
          </a:p>
          <a:p>
            <a:pPr algn="just">
              <a:spcBef>
                <a:spcPts val="1200"/>
              </a:spcBef>
            </a:pPr>
            <a:r>
              <a:rPr lang="pt-BR" sz="2400" b="1" dirty="0">
                <a:sym typeface="+mn-ea"/>
              </a:rPr>
              <a:t>Desistência do orientador, </a:t>
            </a:r>
            <a:r>
              <a:rPr lang="pt-BR" sz="2400" b="1" i="1" dirty="0">
                <a:sym typeface="+mn-ea"/>
              </a:rPr>
              <a:t>pelo aluno</a:t>
            </a:r>
            <a:r>
              <a:rPr lang="pt-BR" sz="2400" b="1" dirty="0">
                <a:sym typeface="+mn-ea"/>
              </a:rPr>
              <a:t> </a:t>
            </a:r>
            <a:r>
              <a:rPr lang="pt-BR" sz="2400" dirty="0">
                <a:sym typeface="+mn-ea"/>
              </a:rPr>
              <a:t> </a:t>
            </a:r>
            <a:r>
              <a:rPr lang="pt-BR" sz="2400" dirty="0">
                <a:sym typeface="Symbol" panose="05050102010706020507"/>
              </a:rPr>
              <a:t> o</a:t>
            </a:r>
            <a:r>
              <a:rPr lang="pt-BR" sz="2400" dirty="0"/>
              <a:t> aluno pode, desistir do trabalho de TCC, mediante justificativa, por escrito, com a </a:t>
            </a:r>
            <a:r>
              <a:rPr lang="pt-BR" sz="2400" dirty="0">
                <a:solidFill>
                  <a:srgbClr val="0070C0"/>
                </a:solidFill>
              </a:rPr>
              <a:t>ciência do orientador</a:t>
            </a:r>
            <a:r>
              <a:rPr lang="pt-BR" sz="2400" dirty="0"/>
              <a:t>, encaminhada a coordenação do curso.</a:t>
            </a:r>
          </a:p>
        </p:txBody>
      </p:sp>
      <p:pic>
        <p:nvPicPr>
          <p:cNvPr id="6" name="Picture 4" descr="TC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285750" y="2278380"/>
            <a:ext cx="8572500" cy="2738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b="1" dirty="0">
              <a:latin typeface="Comic Sans MS" panose="030F0702030302020204" pitchFamily="66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Comic Sans MS" panose="030F0702030302020204" pitchFamily="66" charset="0"/>
              </a:rPr>
              <a:t>ESTÁGIO OBRIGATÓRIO (Atividade) 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Comic Sans MS" panose="030F0702030302020204" pitchFamily="66" charset="0"/>
              </a:rPr>
              <a:t>E NÃO OBRIGATÓRIO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Comic Sans MS" panose="030F0702030302020204" pitchFamily="66" charset="0"/>
              </a:rPr>
              <a:t>PASSO A PASSO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dirty="0">
              <a:latin typeface="Comic Sans MS" panose="030F0702030302020204" pitchFamily="66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2320"/>
            <a:ext cx="9144000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Universidade Federal do Rio Grande do Norte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 de Tecnologia/</a:t>
            </a:r>
            <a:r>
              <a:rPr lang="pt-BR" altLang="pt-BR" sz="1600" dirty="0">
                <a:latin typeface="Arial Narrow" panose="020B0606020202030204" pitchFamily="34" charset="0"/>
                <a:cs typeface="Times New Roman" panose="02020603050405020304" pitchFamily="18" charset="0"/>
              </a:rPr>
              <a:t>Departamento de Engenharia Civil e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Coordena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 do Curso de Engenharia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" name="Imagem 1" descr="Imagem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8620" cy="83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79512" y="130053"/>
            <a:ext cx="884510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400" b="1" u="sng" dirty="0"/>
              <a:t>COMPONENTE CURRICULAR - ESTÁG. OBRIG. SUPERVISIONADO</a:t>
            </a:r>
          </a:p>
          <a:p>
            <a:pPr indent="0" algn="just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pt-BR" sz="2200" i="1" u="sng" dirty="0"/>
              <a:t>Caberá ao aluno: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Conseguir o estágio;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Conseguir um professor da UFRN para ser seu orientador de estágio;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Matricular-se no componente – </a:t>
            </a:r>
            <a:r>
              <a:rPr lang="pt-BR" sz="2000" i="1" dirty="0"/>
              <a:t>p.s.: matrícula efetivada pela coordenação do curso </a:t>
            </a:r>
            <a:r>
              <a:rPr lang="pt-BR" sz="2000" dirty="0"/>
              <a:t>(</a:t>
            </a:r>
            <a:r>
              <a:rPr lang="pt-BR" sz="2000" b="1" dirty="0"/>
              <a:t>Formulário A</a:t>
            </a:r>
            <a:r>
              <a:rPr lang="pt-BR" sz="2000" dirty="0"/>
              <a:t>);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Cadastrar o estágio no Sigaa (Estágio &gt;&gt; Pré-Cadastro);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ym typeface="+mn-ea"/>
              </a:rPr>
              <a:t>Estágio Obrigatório demanda </a:t>
            </a:r>
            <a:r>
              <a:rPr lang="pt-BR" sz="2000" b="1" dirty="0">
                <a:sym typeface="+mn-ea"/>
              </a:rPr>
              <a:t>matrícula e nota;</a:t>
            </a:r>
            <a:endParaRPr lang="pt-BR" sz="2000" dirty="0"/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b="1" dirty="0">
                <a:solidFill>
                  <a:srgbClr val="FF0000"/>
                </a:solidFill>
              </a:rPr>
              <a:t>Ao final do estágio obrigatório (ao término das 160 h)</a:t>
            </a:r>
            <a:r>
              <a:rPr lang="pt-BR" sz="2000" dirty="0"/>
              <a:t>, o aluno deverá submetar o relatório de estágio,  </a:t>
            </a:r>
            <a:r>
              <a:rPr lang="pt-BR" sz="2000" i="1" dirty="0"/>
              <a:t>(</a:t>
            </a:r>
            <a:r>
              <a:rPr lang="pt-BR" sz="2000" i="1" dirty="0">
                <a:sym typeface="+mn-ea"/>
              </a:rPr>
              <a:t>juntamente com a folha da nota -(</a:t>
            </a:r>
            <a:r>
              <a:rPr lang="pt-BR" sz="2000" b="1" i="1" dirty="0">
                <a:sym typeface="+mn-ea"/>
              </a:rPr>
              <a:t>Formulário 9</a:t>
            </a:r>
            <a:r>
              <a:rPr lang="pt-BR" sz="2000" i="1" dirty="0">
                <a:sym typeface="+mn-ea"/>
              </a:rPr>
              <a:t>), </a:t>
            </a:r>
            <a:r>
              <a:rPr lang="pt-BR" sz="2000" dirty="0"/>
              <a:t>à avaliação do supervisor de campo e do prof. orientador do estágio;</a:t>
            </a: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dirty="0"/>
              <a:t> No caso do estágio obrigatório, o supervisor de campo e o professor orientador do estágio emitirão uma nota de 0,0 a 10,0. A nota final do aluno, no componente curricular, será a média das duas notas.</a:t>
            </a:r>
          </a:p>
        </p:txBody>
      </p:sp>
      <p:sp>
        <p:nvSpPr>
          <p:cNvPr id="2" name="Caixa de Texto 1"/>
          <p:cNvSpPr txBox="1"/>
          <p:nvPr/>
        </p:nvSpPr>
        <p:spPr>
          <a:xfrm>
            <a:off x="2801620" y="6353175"/>
            <a:ext cx="622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b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P.S.: NÃO OBRIG. - </a:t>
            </a:r>
            <a:r>
              <a:rPr lang="pt-BR" altLang="en-US" b="1" i="1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</a:rPr>
              <a:t>DEMANDA APENAS O CADASTRO VIA SIGAA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46737" y="836712"/>
            <a:ext cx="8352928" cy="4892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u="sng" dirty="0"/>
              <a:t>OFICIALIZAÇÃO DO ESTÁGIO – QUESTÕES LEGAIS TRABALHISTAS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1º passo – CONVÊNIO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b="1" dirty="0"/>
              <a:t>Caso a empresa ainda não seja conveniada à UFRN</a:t>
            </a:r>
            <a:r>
              <a:rPr lang="pt-BR" sz="2400" dirty="0"/>
              <a:t>, a empresa deve entrar em contato com o setor de estágio para firmar o convênio (Fabio Henrique de Morais Barreto - SETOR DE CONVÊNIOS DE ESTÁGIO – PROGRAD/UFRN: 84.3342-2299 r. 108, 111, 130 / 9.9193-6106). </a:t>
            </a:r>
          </a:p>
          <a:p>
            <a:pPr algn="just"/>
            <a:endParaRPr lang="pt-BR" sz="2400" dirty="0"/>
          </a:p>
          <a:p>
            <a:pPr lvl="2" algn="just"/>
            <a:r>
              <a:rPr lang="pt-BR" sz="2400" i="1" dirty="0"/>
              <a:t>p.s.: algumas empresas, não cadastradas, preferem utilizar-se de um INTERMEDIADOR (IEL, CIEE, ESCOLA DE GOVERNO) já conveniado.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46737" y="836712"/>
            <a:ext cx="8352928" cy="526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u="sng" dirty="0"/>
              <a:t>1º passo – CONVÊNIO</a:t>
            </a:r>
          </a:p>
          <a:p>
            <a:endParaRPr lang="pt-BR" sz="2400" dirty="0"/>
          </a:p>
          <a:p>
            <a:r>
              <a:rPr lang="pt-BR" sz="2400" b="1" dirty="0">
                <a:solidFill>
                  <a:srgbClr val="0070C0"/>
                </a:solidFill>
              </a:rPr>
              <a:t>DOCUMENTOS NECESSÁRIOS</a:t>
            </a:r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2400" dirty="0"/>
          </a:p>
          <a:p>
            <a:endParaRPr lang="pt-BR" sz="1200" dirty="0"/>
          </a:p>
          <a:p>
            <a:endParaRPr lang="pt-BR" sz="1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CNPJ da empresa;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Contrato social em caso de empresa privada e estatuto para empresa pública;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dirty="0"/>
              <a:t>RG e CPF do representante legal citado no contrato social e em caso de empresa publica enviar também um comprovante de nomeação do responsável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363980" y="2277110"/>
            <a:ext cx="6950075" cy="11988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400" dirty="0"/>
              <a:t>Caso a empresa ainda não possua convênio com a UFRN ou com algum Agente de Integração (IEL, CIEE, Escola de Governo, ...)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267838"/>
              </p:ext>
            </p:extLst>
          </p:nvPr>
        </p:nvGraphicFramePr>
        <p:xfrm>
          <a:off x="487127" y="2768040"/>
          <a:ext cx="8169746" cy="39330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8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10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9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ATIVIDADE</a:t>
                      </a:r>
                      <a:endParaRPr lang="pt-BR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pt-BR" sz="1600" dirty="0"/>
                        <a:t>O QUE FAZER PARA SE MATRICULAR: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5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Estágio obrigatório 160h</a:t>
                      </a:r>
                      <a:endParaRPr lang="pt-BR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Ver formulários e requisitos na página do curso &lt;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https://sigaa.ufrn.br/</a:t>
                      </a:r>
                      <a:r>
                        <a:rPr lang="pt-BR" sz="1600" u="sng" dirty="0" err="1">
                          <a:effectLst/>
                          <a:latin typeface="+mj-lt"/>
                          <a:hlinkClick r:id="rId2"/>
                        </a:rPr>
                        <a:t>sigaa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/</a:t>
                      </a:r>
                      <a:r>
                        <a:rPr lang="pt-BR" sz="1600" u="sng" dirty="0" err="1">
                          <a:effectLst/>
                          <a:latin typeface="+mj-lt"/>
                          <a:hlinkClick r:id="rId2"/>
                        </a:rPr>
                        <a:t>public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/curso/</a:t>
                      </a:r>
                      <a:r>
                        <a:rPr lang="pt-BR" sz="1600" u="sng" dirty="0" err="1">
                          <a:effectLst/>
                          <a:latin typeface="+mj-lt"/>
                          <a:hlinkClick r:id="rId2"/>
                        </a:rPr>
                        <a:t>portal.jsf?id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=85322571</a:t>
                      </a:r>
                      <a:r>
                        <a:rPr lang="pt-BR" sz="1600" dirty="0">
                          <a:effectLst/>
                          <a:latin typeface="+mj-lt"/>
                        </a:rPr>
                        <a:t>&gt;</a:t>
                      </a:r>
                      <a:endParaRPr lang="pt-BR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7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Atividades Complementares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200h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Durante pandemia a solicitação de matrícula e entrega de certificados dar-se-à via email da coordenação: ccea@ct.ufrn.br  </a:t>
                      </a:r>
                      <a:endParaRPr lang="pt-BR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0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Projeto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de TCC (30h)</a:t>
                      </a:r>
                      <a:endParaRPr lang="pt-BR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Ver formulários e requisitos na página do curso &lt;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https://sigaa.ufrn.br/</a:t>
                      </a:r>
                      <a:r>
                        <a:rPr lang="pt-BR" sz="1600" u="sng" dirty="0" err="1">
                          <a:effectLst/>
                          <a:latin typeface="+mj-lt"/>
                          <a:hlinkClick r:id="rId2"/>
                        </a:rPr>
                        <a:t>sigaa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/</a:t>
                      </a:r>
                      <a:r>
                        <a:rPr lang="pt-BR" sz="1600" u="sng" dirty="0" err="1">
                          <a:effectLst/>
                          <a:latin typeface="+mj-lt"/>
                          <a:hlinkClick r:id="rId2"/>
                        </a:rPr>
                        <a:t>public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/curso/</a:t>
                      </a:r>
                      <a:r>
                        <a:rPr lang="pt-BR" sz="1600" u="sng" dirty="0" err="1">
                          <a:effectLst/>
                          <a:latin typeface="+mj-lt"/>
                          <a:hlinkClick r:id="rId2"/>
                        </a:rPr>
                        <a:t>portal.jsf?id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=85322571</a:t>
                      </a:r>
                      <a:r>
                        <a:rPr lang="pt-BR" sz="1600" dirty="0">
                          <a:effectLst/>
                          <a:latin typeface="+mj-lt"/>
                        </a:rPr>
                        <a:t>&gt;</a:t>
                      </a:r>
                      <a:endParaRPr lang="pt-BR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56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TCC (60h)</a:t>
                      </a:r>
                      <a:endParaRPr lang="pt-BR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j-lt"/>
                        </a:rPr>
                        <a:t>Ver formulários e requisitos na página do curso &lt;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https://sigaa.ufrn.br/</a:t>
                      </a:r>
                      <a:r>
                        <a:rPr lang="pt-BR" sz="1600" u="sng" dirty="0" err="1">
                          <a:effectLst/>
                          <a:latin typeface="+mj-lt"/>
                          <a:hlinkClick r:id="rId2"/>
                        </a:rPr>
                        <a:t>sigaa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/</a:t>
                      </a:r>
                      <a:r>
                        <a:rPr lang="pt-BR" sz="1600" u="sng" dirty="0" err="1">
                          <a:effectLst/>
                          <a:latin typeface="+mj-lt"/>
                          <a:hlinkClick r:id="rId2"/>
                        </a:rPr>
                        <a:t>public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/curso/</a:t>
                      </a:r>
                      <a:r>
                        <a:rPr lang="pt-BR" sz="1600" u="sng" dirty="0" err="1">
                          <a:effectLst/>
                          <a:latin typeface="+mj-lt"/>
                          <a:hlinkClick r:id="rId2"/>
                        </a:rPr>
                        <a:t>portal.jsf?id</a:t>
                      </a:r>
                      <a:r>
                        <a:rPr lang="pt-BR" sz="1600" u="sng" dirty="0">
                          <a:effectLst/>
                          <a:latin typeface="+mj-lt"/>
                          <a:hlinkClick r:id="rId2"/>
                        </a:rPr>
                        <a:t>=85322571</a:t>
                      </a:r>
                      <a:r>
                        <a:rPr lang="pt-BR" sz="1600" dirty="0">
                          <a:effectLst/>
                          <a:latin typeface="+mj-lt"/>
                        </a:rPr>
                        <a:t>&gt;</a:t>
                      </a:r>
                      <a:endParaRPr lang="pt-BR" sz="16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" name="Imagem 3">
            <a:extLst>
              <a:ext uri="{FF2B5EF4-FFF2-40B4-BE49-F238E27FC236}">
                <a16:creationId xmlns:a16="http://schemas.microsoft.com/office/drawing/2014/main" id="{28EC75B8-B63A-EFF8-918A-9EEDFE6B0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880" y="184696"/>
            <a:ext cx="1190459" cy="982291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48A4C7D-21E1-2C24-383F-1845F9CFB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6416" y="184696"/>
            <a:ext cx="3968840" cy="103641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89D7660-50B8-C433-6B8F-F2719EDAC8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0040" y="156903"/>
            <a:ext cx="3240360" cy="109199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4DB4E1C-6AA9-BBAE-A11C-1A7F2E560DED}"/>
              </a:ext>
            </a:extLst>
          </p:cNvPr>
          <p:cNvSpPr txBox="1"/>
          <p:nvPr/>
        </p:nvSpPr>
        <p:spPr>
          <a:xfrm>
            <a:off x="131430" y="1422201"/>
            <a:ext cx="88811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O PRAZO SEMPRE ESTARÁ NO CALENDÁRIO ACADÊMICO DO ANO EM VIGOR. </a:t>
            </a:r>
          </a:p>
          <a:p>
            <a:pPr algn="ctr"/>
            <a:endParaRPr lang="pt-BR" b="1" dirty="0">
              <a:solidFill>
                <a:srgbClr val="FF0000"/>
              </a:solidFill>
            </a:endParaRPr>
          </a:p>
          <a:p>
            <a:pPr algn="ctr"/>
            <a:r>
              <a:rPr lang="pt-BR" b="1" dirty="0">
                <a:solidFill>
                  <a:srgbClr val="FF0000"/>
                </a:solidFill>
              </a:rPr>
              <a:t>TODOS OS CALENDÁRIOS ESTÃO DISPONÍVEIS NO SITE DA PROGRAD:</a:t>
            </a:r>
          </a:p>
          <a:p>
            <a:pPr algn="ctr"/>
            <a:r>
              <a:rPr lang="pt-BR" b="1" dirty="0">
                <a:solidFill>
                  <a:srgbClr val="FF0000"/>
                </a:solidFill>
                <a:hlinkClick r:id="rId6"/>
              </a:rPr>
              <a:t>https://prograd.ufrn.br/documento.php?id=347559761</a:t>
            </a:r>
            <a:r>
              <a:rPr lang="pt-BR" b="1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46737" y="621447"/>
            <a:ext cx="8352928" cy="2922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u="sng" dirty="0"/>
              <a:t>2º passo –  REGISTRO DO ESTÁGIO NO SIGAA</a:t>
            </a:r>
          </a:p>
          <a:p>
            <a:endParaRPr lang="pt-BR" sz="2000" dirty="0"/>
          </a:p>
          <a:p>
            <a:pPr algn="just">
              <a:spcBef>
                <a:spcPts val="1200"/>
              </a:spcBef>
            </a:pPr>
            <a:r>
              <a:rPr lang="pt-BR" sz="2400" b="1" dirty="0"/>
              <a:t>Após a matricula</a:t>
            </a:r>
            <a:r>
              <a:rPr lang="pt-BR" sz="2400" dirty="0"/>
              <a:t>, o aluno deverá cadastrar/preencher os dados do estágio diretamente no SIGAA (</a:t>
            </a:r>
            <a:r>
              <a:rPr lang="pt-BR" sz="2400" b="1" dirty="0"/>
              <a:t>Estágio &gt;&gt; Pré-Cadastro</a:t>
            </a:r>
            <a:r>
              <a:rPr lang="pt-BR" sz="2400" dirty="0"/>
              <a:t>)</a:t>
            </a:r>
          </a:p>
          <a:p>
            <a:pPr lvl="1" algn="just">
              <a:spcBef>
                <a:spcPts val="1200"/>
              </a:spcBef>
            </a:pPr>
            <a:r>
              <a:rPr lang="pt-BR" sz="2400" i="1" dirty="0"/>
              <a:t>p.s.: O ‘</a:t>
            </a:r>
            <a:r>
              <a:rPr lang="pt-BR" sz="2400" i="1" dirty="0">
                <a:solidFill>
                  <a:srgbClr val="0070C0"/>
                </a:solidFill>
              </a:rPr>
              <a:t>Formulário B’</a:t>
            </a:r>
            <a:r>
              <a:rPr lang="pt-BR" sz="2400" i="1" dirty="0"/>
              <a:t> foi substituido pela inserção direta via sistema, ficando disponível no site apenas para nortear o aluno quanto as informações requeridas pelo sistema.</a:t>
            </a:r>
            <a:endParaRPr lang="pt-BR" sz="2400" i="1" dirty="0">
              <a:solidFill>
                <a:schemeClr val="accent2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446737" y="3862194"/>
            <a:ext cx="8157711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dirty="0"/>
              <a:t>Após o cadastrado</a:t>
            </a:r>
            <a:r>
              <a:rPr lang="pt-BR" sz="2400" dirty="0"/>
              <a:t>, e sua </a:t>
            </a:r>
            <a:r>
              <a:rPr lang="pt-BR" sz="2400" dirty="0">
                <a:sym typeface="+mn-ea"/>
              </a:rPr>
              <a:t>análise e</a:t>
            </a:r>
            <a:r>
              <a:rPr lang="pt-BR" sz="2400" dirty="0"/>
              <a:t> aprovação pela coordenação, o sistema (SIGAA) irá gerar o TERMO DE COMPROMISSO DE ESTÁGIO - que seguirá para recolhimento das assinaturas dos membros da UFRN (aluno, orientador, coordenação). </a:t>
            </a:r>
          </a:p>
          <a:p>
            <a:pPr lvl="1" algn="just"/>
            <a:r>
              <a:rPr lang="pt-BR" sz="2400" i="1" dirty="0"/>
              <a:t>p.s.: no caso de INTERMEDIAÇÃO serão aproveitados os TERMOS por estes elaborados.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67057" y="908467"/>
            <a:ext cx="83529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400" b="1" u="sng" dirty="0"/>
              <a:t>3º passo – TERMO DE COMPROMISSO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/>
              <a:t>Durante o período remoto, quando o termo considerado for o </a:t>
            </a:r>
            <a:r>
              <a:rPr lang="pt-BR" sz="2400" i="1" u="sng" dirty="0"/>
              <a:t>do Intermediador</a:t>
            </a:r>
            <a:r>
              <a:rPr lang="pt-BR" sz="2400" i="1" dirty="0"/>
              <a:t>,</a:t>
            </a:r>
            <a:r>
              <a:rPr lang="pt-BR" sz="2400" dirty="0"/>
              <a:t> </a:t>
            </a:r>
            <a:r>
              <a:rPr lang="pt-BR" sz="2400" dirty="0">
                <a:sym typeface="+mn-ea"/>
              </a:rPr>
              <a:t>o aluno o enviará ao e-mail da coordenação (ccea@ct.ufrn.br) </a:t>
            </a:r>
            <a:r>
              <a:rPr lang="pt-BR" sz="2400" dirty="0"/>
              <a:t>para recolhimento das assinaturas dos membros da UFRN (orientador, coordenação, aluno).  </a:t>
            </a:r>
          </a:p>
          <a:p>
            <a:pPr algn="just"/>
            <a:r>
              <a:rPr lang="pt-BR" sz="2400" dirty="0"/>
              <a:t>==&gt; Após estes assinarem, o termo será devolvido </a:t>
            </a:r>
            <a:r>
              <a:rPr lang="pt-BR" sz="2400" dirty="0">
                <a:sym typeface="+mn-ea"/>
              </a:rPr>
              <a:t>ao aluno, </a:t>
            </a:r>
            <a:r>
              <a:rPr lang="pt-BR" sz="2400" dirty="0"/>
              <a:t>por e-mail, podendo o aluno também baixá-o diretamente do sistema.</a:t>
            </a:r>
          </a:p>
          <a:p>
            <a:pPr algn="just"/>
            <a:r>
              <a:rPr lang="pt-BR" sz="2400" dirty="0"/>
              <a:t>==&gt; Na sequencia o aluno deverá recolher as demais assinaturas (dos membros externos à UFRN) e, posteriormente, devolver a via da coordenação para inserção ao sistema e ativação do estágio - alterando o status para ATIVO.</a:t>
            </a:r>
          </a:p>
        </p:txBody>
      </p:sp>
      <p:sp>
        <p:nvSpPr>
          <p:cNvPr id="2" name="Retângulo 1"/>
          <p:cNvSpPr/>
          <p:nvPr/>
        </p:nvSpPr>
        <p:spPr>
          <a:xfrm>
            <a:off x="1165828" y="5949280"/>
            <a:ext cx="7612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dirty="0"/>
              <a:t>https://sigaa.ufrn.br/sigaa/public/curso/portal.jsf?id=85322571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47484" y="1559540"/>
            <a:ext cx="8817004" cy="20612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b="1" dirty="0">
              <a:latin typeface="Comic Sans MS" panose="030F0702030302020204" pitchFamily="66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Comic Sans MS" panose="030F0702030302020204" pitchFamily="66" charset="0"/>
              </a:rPr>
              <a:t>ATIVIDADES COMPLEMETARES 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Comic Sans MS" panose="030F0702030302020204" pitchFamily="66" charset="0"/>
              </a:rPr>
              <a:t>(200HS)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dirty="0">
              <a:latin typeface="Comic Sans MS" panose="030F0702030302020204" pitchFamily="66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2320"/>
            <a:ext cx="9144000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Universidade Federal do Rio Grande do Norte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 de Tecnologia/</a:t>
            </a:r>
            <a:r>
              <a:rPr lang="pt-BR" altLang="pt-BR" sz="1600" dirty="0">
                <a:latin typeface="Arial Narrow" panose="020B0606020202030204" pitchFamily="34" charset="0"/>
                <a:cs typeface="Times New Roman" panose="02020603050405020304" pitchFamily="18" charset="0"/>
              </a:rPr>
              <a:t>Departamento de Engenharia Civil e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Coordena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 do Curso de Engenharia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Imagem 1" descr="Imagem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8620" cy="83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 de Texto 1"/>
          <p:cNvSpPr txBox="1"/>
          <p:nvPr/>
        </p:nvSpPr>
        <p:spPr>
          <a:xfrm>
            <a:off x="2434590" y="4006215"/>
            <a:ext cx="652970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altLang="en-US" i="1"/>
              <a:t>p.s.: igualmente como as demais atividades que não formam turma, </a:t>
            </a:r>
            <a:r>
              <a:rPr lang="pt-BR" altLang="en-US" b="1" i="1"/>
              <a:t>a matrícula é realizada pela coordenação do curso.</a:t>
            </a:r>
          </a:p>
          <a:p>
            <a:pPr algn="just"/>
            <a:endParaRPr lang="pt-BR" altLang="en-US" i="1"/>
          </a:p>
          <a:p>
            <a:pPr algn="just"/>
            <a:r>
              <a:rPr lang="pt-BR" altLang="en-US" i="1"/>
              <a:t>p.s.: inexiste orientador e portanto não há formulário, </a:t>
            </a:r>
            <a:r>
              <a:rPr lang="pt-BR" altLang="en-US" b="1" i="1"/>
              <a:t>devendo ser solitada diretamente por e-mail - ccea@ct.ufrn.br</a:t>
            </a:r>
          </a:p>
          <a:p>
            <a:pPr algn="just"/>
            <a:endParaRPr lang="pt-BR" altLang="en-US" b="1" i="1"/>
          </a:p>
          <a:p>
            <a:pPr algn="just"/>
            <a:r>
              <a:rPr lang="pt-BR" altLang="en-US" i="1"/>
              <a:t>p.s.: os </a:t>
            </a:r>
            <a:r>
              <a:rPr lang="pt-BR" altLang="en-US" b="1" i="1"/>
              <a:t>certificados/declaraçoes </a:t>
            </a:r>
            <a:r>
              <a:rPr lang="pt-BR" altLang="en-US" i="1"/>
              <a:t>só devem ser encaminhados ao email da coordenação, após se atingir as 200hs.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9532" y="620688"/>
            <a:ext cx="8229600" cy="1143000"/>
          </a:xfrm>
        </p:spPr>
        <p:txBody>
          <a:bodyPr>
            <a:noAutofit/>
          </a:bodyPr>
          <a:lstStyle/>
          <a:p>
            <a:pPr algn="just"/>
            <a:r>
              <a:rPr lang="pt-BR" sz="2800" b="1" u="sng" dirty="0">
                <a:solidFill>
                  <a:schemeClr val="accent2"/>
                </a:solidFill>
              </a:rPr>
              <a:t>Resolução Nº 02/2013 CCEA/CT/UFRN, de 25 de Junho de 2013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4013" t="22281" r="27162" b="50000"/>
          <a:stretch>
            <a:fillRect/>
          </a:stretch>
        </p:blipFill>
        <p:spPr>
          <a:xfrm>
            <a:off x="431287" y="2061997"/>
            <a:ext cx="8424936" cy="298949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766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pt-BR" sz="2000" b="1" dirty="0"/>
              <a:t>Anexo I – Recorte da Tabela de Relação de Atividades Complementares </a:t>
            </a:r>
            <a:br>
              <a:rPr lang="pt-BR" sz="2000" b="1" dirty="0"/>
            </a:br>
            <a:r>
              <a:rPr lang="pt-BR" sz="2000" b="1" dirty="0"/>
              <a:t>do Curso de Engenharia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14170" t="19201" r="13381" b="22000"/>
          <a:stretch>
            <a:fillRect/>
          </a:stretch>
        </p:blipFill>
        <p:spPr>
          <a:xfrm>
            <a:off x="539552" y="707667"/>
            <a:ext cx="7416924" cy="338598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0072" y="3501008"/>
            <a:ext cx="5426448" cy="3052378"/>
          </a:xfrm>
          <a:prstGeom prst="rect">
            <a:avLst/>
          </a:prstGeom>
        </p:spPr>
      </p:pic>
      <p:pic>
        <p:nvPicPr>
          <p:cNvPr id="3074" name="Picture 2" descr="Onde Encontrar: Grupo Siberian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59567"/>
            <a:ext cx="3318976" cy="13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ipse 5"/>
          <p:cNvSpPr/>
          <p:nvPr/>
        </p:nvSpPr>
        <p:spPr>
          <a:xfrm>
            <a:off x="3131840" y="3501008"/>
            <a:ext cx="4536504" cy="432048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 de Texto 4"/>
          <p:cNvSpPr txBox="1"/>
          <p:nvPr/>
        </p:nvSpPr>
        <p:spPr>
          <a:xfrm>
            <a:off x="3470275" y="5481320"/>
            <a:ext cx="53206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en-US" b="1"/>
              <a:t>Site: &lt;</a:t>
            </a:r>
            <a:r>
              <a:rPr lang="pt-BR" altLang="en-US" b="1" u="sng">
                <a:solidFill>
                  <a:srgbClr val="002060"/>
                </a:solidFill>
              </a:rPr>
              <a:t>http://www.graduacao.ufrn.br/engambiental</a:t>
            </a:r>
            <a:r>
              <a:rPr lang="pt-BR" altLang="en-US" b="1"/>
              <a:t>&gt;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conta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02" r="45470" b="41837"/>
          <a:stretch>
            <a:fillRect/>
          </a:stretch>
        </p:blipFill>
        <p:spPr bwMode="auto">
          <a:xfrm>
            <a:off x="36195" y="476250"/>
            <a:ext cx="2845435" cy="639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to 7"/>
          <p:cNvCxnSpPr/>
          <p:nvPr/>
        </p:nvCxnSpPr>
        <p:spPr>
          <a:xfrm>
            <a:off x="35496" y="1124744"/>
            <a:ext cx="36004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1475656" y="1844824"/>
            <a:ext cx="6013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altLang="pt-BR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Coordena</a:t>
            </a:r>
            <a:r>
              <a:rPr lang="pt-BR" altLang="pt-B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pt-BR" altLang="pt-BR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 do Curso de Engenharia Ambiental</a:t>
            </a:r>
            <a:endParaRPr lang="pt-BR" altLang="pt-BR" sz="1600" dirty="0"/>
          </a:p>
          <a:p>
            <a:pPr algn="ctr"/>
            <a:r>
              <a:rPr lang="pt-BR" sz="1600" b="1" cap="all" dirty="0">
                <a:latin typeface="Arial" panose="020B0604020202020204" pitchFamily="34" charset="0"/>
                <a:cs typeface="Arial" panose="020B0604020202020204" pitchFamily="34" charset="0"/>
              </a:rPr>
              <a:t>HERIKA CAVALCANTE DANTAS DA SILVA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Herika.Cavalcante@ufrn.br</a:t>
            </a:r>
            <a:endParaRPr lang="en-US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475656" y="3071862"/>
            <a:ext cx="6013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altLang="pt-BR" sz="1600" dirty="0" err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Vice-coordena</a:t>
            </a:r>
            <a:r>
              <a:rPr lang="pt-BR" altLang="pt-BR" sz="16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pt-BR" altLang="pt-BR" sz="1600" dirty="0" err="1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</a:t>
            </a:r>
            <a:r>
              <a:rPr lang="pt-BR" altLang="pt-BR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Curso de Engenharia Ambiental</a:t>
            </a:r>
            <a:endParaRPr lang="pt-BR" altLang="pt-BR" sz="1600" dirty="0"/>
          </a:p>
          <a:p>
            <a:pPr algn="ctr"/>
            <a:r>
              <a:rPr lang="pt-BR" sz="1600" b="1" cap="all" dirty="0">
                <a:latin typeface="Arial" panose="020B0604020202020204" pitchFamily="34" charset="0"/>
                <a:cs typeface="Arial" panose="020B0604020202020204" pitchFamily="34" charset="0"/>
              </a:rPr>
              <a:t>RONALDO ANGELINI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ronangelini@gmail.com</a:t>
            </a:r>
            <a:endParaRPr lang="en-US" sz="16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628056" y="4293096"/>
            <a:ext cx="60132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altLang="pt-BR" sz="1600" dirty="0"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Secretaria do Curso de Engenharia Ambiental</a:t>
            </a:r>
            <a:endParaRPr lang="pt-BR" altLang="pt-BR" sz="1600" dirty="0"/>
          </a:p>
          <a:p>
            <a:pPr algn="ctr"/>
            <a:r>
              <a:rPr lang="pt-BR" sz="1600" b="1" cap="all" dirty="0" err="1">
                <a:latin typeface="Arial" panose="020B0604020202020204" pitchFamily="34" charset="0"/>
                <a:cs typeface="Arial" panose="020B0604020202020204" pitchFamily="34" charset="0"/>
              </a:rPr>
              <a:t>Dacifran</a:t>
            </a:r>
            <a:r>
              <a:rPr lang="pt-BR" sz="1600" b="1" cap="all" dirty="0">
                <a:latin typeface="Arial" panose="020B0604020202020204" pitchFamily="34" charset="0"/>
                <a:cs typeface="Arial" panose="020B0604020202020204" pitchFamily="34" charset="0"/>
              </a:rPr>
              <a:t> Cavalcanti CARVALHO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cap="all" dirty="0">
                <a:latin typeface="Arial" panose="020B0604020202020204" pitchFamily="34" charset="0"/>
                <a:cs typeface="Arial" panose="020B0604020202020204" pitchFamily="34" charset="0"/>
              </a:rPr>
              <a:t>Sala 235/CTEC </a:t>
            </a:r>
          </a:p>
          <a:p>
            <a:pPr algn="ctr"/>
            <a:r>
              <a:rPr lang="pt-B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engamb@ct.ufrn.br </a:t>
            </a:r>
          </a:p>
          <a:p>
            <a:pPr algn="ctr"/>
            <a:r>
              <a:rPr lang="pt-B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84 99193 6242</a:t>
            </a:r>
            <a:endParaRPr lang="en-US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79512" y="2565916"/>
            <a:ext cx="8817004" cy="212365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b="1" dirty="0">
              <a:latin typeface="Comic Sans MS" panose="030F0702030302020204" pitchFamily="66" charset="0"/>
            </a:endParaRP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t-BR" sz="2400" b="1" dirty="0">
                <a:latin typeface="Comic Sans MS" panose="030F0702030302020204" pitchFamily="66" charset="0"/>
              </a:rPr>
              <a:t>NORMAS PARA ELABORAÇÃO DO TRABALHO DE CONCLUSÃO DO CURSO DE GRADUAÇÃO  EM ENGENHARIA AMBIENTAL DA UFRN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pt-BR" sz="1000" dirty="0">
              <a:latin typeface="Comic Sans MS" panose="030F0702030302020204" pitchFamily="66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2320"/>
            <a:ext cx="9144000" cy="830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700020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Universidade Federal do Rio Grande do Norte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 de Tecnologia/</a:t>
            </a:r>
            <a:r>
              <a:rPr lang="pt-BR" altLang="pt-BR" sz="1600" dirty="0">
                <a:latin typeface="Arial Narrow" panose="020B0606020202030204" pitchFamily="34" charset="0"/>
                <a:cs typeface="Times New Roman" panose="02020603050405020304" pitchFamily="18" charset="0"/>
              </a:rPr>
              <a:t>Departamento de Engenharia Civil e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020" algn="ctr"/>
                <a:tab pos="5400675" algn="r"/>
              </a:tabLst>
            </a:pP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Coordena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kumimoji="0" lang="pt-BR" altLang="pt-B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ão do Curso de Engenharia Ambiental</a:t>
            </a:r>
            <a:endParaRPr kumimoji="0" lang="pt-BR" altLang="pt-B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Imagem 1" descr="Imagem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8620" cy="83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31640" y="267321"/>
            <a:ext cx="729949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3200" b="1" u="sng"/>
              <a:t>O TCC será desenvolvido em duas etapas: </a:t>
            </a:r>
            <a:endParaRPr lang="pt-BR" sz="3200" b="1" u="sng" dirty="0"/>
          </a:p>
        </p:txBody>
      </p:sp>
      <p:sp>
        <p:nvSpPr>
          <p:cNvPr id="2" name="Retângulo 1"/>
          <p:cNvSpPr/>
          <p:nvPr/>
        </p:nvSpPr>
        <p:spPr>
          <a:xfrm>
            <a:off x="323528" y="1680208"/>
            <a:ext cx="849694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indent="-400050" algn="just">
              <a:spcBef>
                <a:spcPts val="1200"/>
              </a:spcBef>
              <a:buAutoNum type="romanLcParenBoth"/>
            </a:pPr>
            <a:r>
              <a:rPr lang="pt-BR" sz="2400" b="1" dirty="0"/>
              <a:t>Projeto</a:t>
            </a:r>
            <a:r>
              <a:rPr lang="pt-BR" sz="2400" dirty="0"/>
              <a:t> de Trabalho Conclusão de Curso – 30h, </a:t>
            </a:r>
            <a:r>
              <a:rPr lang="pt-BR" sz="2400" i="1" dirty="0"/>
              <a:t>início do trabalho (introdução, metodologia, resultados esperados e cronograma)</a:t>
            </a:r>
            <a:r>
              <a:rPr lang="pt-BR" sz="2400" dirty="0"/>
              <a:t>; </a:t>
            </a:r>
          </a:p>
          <a:p>
            <a:pPr marL="400050" indent="-400050" algn="just">
              <a:spcBef>
                <a:spcPts val="1200"/>
              </a:spcBef>
              <a:buAutoNum type="romanLcParenBoth"/>
            </a:pPr>
            <a:endParaRPr lang="pt-BR" sz="2400" dirty="0"/>
          </a:p>
          <a:p>
            <a:pPr marL="400050" indent="-400050" algn="just">
              <a:spcBef>
                <a:spcPts val="1200"/>
              </a:spcBef>
              <a:buAutoNum type="romanLcParenBoth"/>
            </a:pPr>
            <a:r>
              <a:rPr lang="pt-BR" sz="2400" b="1" dirty="0"/>
              <a:t>Trabalho</a:t>
            </a:r>
            <a:r>
              <a:rPr lang="pt-BR" sz="2400" dirty="0"/>
              <a:t> Conclusão de Curso – 60h, </a:t>
            </a:r>
            <a:r>
              <a:rPr lang="pt-BR" sz="2400" i="1" dirty="0"/>
              <a:t>trata-se do trabalho já realizado com resultados e conclusões. </a:t>
            </a:r>
          </a:p>
        </p:txBody>
      </p:sp>
      <p:sp>
        <p:nvSpPr>
          <p:cNvPr id="3" name="Retângulo 2"/>
          <p:cNvSpPr/>
          <p:nvPr/>
        </p:nvSpPr>
        <p:spPr>
          <a:xfrm>
            <a:off x="605456" y="4797152"/>
            <a:ext cx="82089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800" dirty="0"/>
              <a:t>em temas relacionados a Engenharia Ambiental,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800" dirty="0"/>
              <a:t>desenvolvido sob a orientação de um professor.</a:t>
            </a:r>
          </a:p>
        </p:txBody>
      </p:sp>
      <p:pic>
        <p:nvPicPr>
          <p:cNvPr id="7172" name="Picture 4" descr="TC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8995"/>
            <a:ext cx="1259632" cy="126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1320"/>
              </p:ext>
            </p:extLst>
          </p:nvPr>
        </p:nvGraphicFramePr>
        <p:xfrm>
          <a:off x="2270260" y="2469536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>
                          <a:effectLst/>
                        </a:rPr>
                        <a:t>CIV1301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FUNDAMENTOS DE GEOTECNIA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417513"/>
              </p:ext>
            </p:extLst>
          </p:nvPr>
        </p:nvGraphicFramePr>
        <p:xfrm>
          <a:off x="2270261" y="2862062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effectLst/>
                        </a:rPr>
                        <a:t>CIV0415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MECÂNICA DOS SOLOS I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921593"/>
              </p:ext>
            </p:extLst>
          </p:nvPr>
        </p:nvGraphicFramePr>
        <p:xfrm>
          <a:off x="2270261" y="3201342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effectLst/>
                        </a:rPr>
                        <a:t>CIV1401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TRATAMENTO DE ÁGUAS RESIDUÁRIAS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930040"/>
              </p:ext>
            </p:extLst>
          </p:nvPr>
        </p:nvGraphicFramePr>
        <p:xfrm>
          <a:off x="2270260" y="3593868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effectLst/>
                        </a:rPr>
                        <a:t>CIV0057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POLUIÇÃO DAS ÁGUAS SUPERFICIAIS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556743"/>
              </p:ext>
            </p:extLst>
          </p:nvPr>
        </p:nvGraphicFramePr>
        <p:xfrm>
          <a:off x="2270260" y="3986394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>
                          <a:effectLst/>
                        </a:rPr>
                        <a:t>CIV1305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LIMNOLOGIA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493565"/>
              </p:ext>
            </p:extLst>
          </p:nvPr>
        </p:nvGraphicFramePr>
        <p:xfrm>
          <a:off x="2270260" y="4411401"/>
          <a:ext cx="4898447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3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effectLst/>
                        </a:rPr>
                        <a:t>CIV1304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RECUPERAÇÃO DE ÁREAS DEGRADADAS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57200" y="3716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2" name="Tabela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877587"/>
              </p:ext>
            </p:extLst>
          </p:nvPr>
        </p:nvGraphicFramePr>
        <p:xfrm>
          <a:off x="2270261" y="4839770"/>
          <a:ext cx="4931722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8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2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effectLst/>
                        </a:rPr>
                        <a:t>CIV1403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GESTÃO DE RESÍDUOS SÓLIDOS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3" name="Tabe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988203"/>
              </p:ext>
            </p:extLst>
          </p:nvPr>
        </p:nvGraphicFramePr>
        <p:xfrm>
          <a:off x="2280894" y="6016980"/>
          <a:ext cx="4910455" cy="29845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5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8450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effectLst/>
                        </a:rPr>
                        <a:t>CIV1818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GERENCIAMENTO DA DRENAGEM URBANA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e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982081"/>
              </p:ext>
            </p:extLst>
          </p:nvPr>
        </p:nvGraphicFramePr>
        <p:xfrm>
          <a:off x="2264255" y="5260821"/>
          <a:ext cx="4910455" cy="29464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5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effectLst/>
                        </a:rPr>
                        <a:t>CIV1405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TRATAMENTO DE ÁGUA PARA ABASTECIMENTO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412747"/>
              </p:ext>
            </p:extLst>
          </p:nvPr>
        </p:nvGraphicFramePr>
        <p:xfrm>
          <a:off x="709359" y="1064817"/>
          <a:ext cx="7704065" cy="3556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0793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4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5600">
                <a:tc>
                  <a:txBody>
                    <a:bodyPr/>
                    <a:lstStyle/>
                    <a:p>
                      <a:pPr algn="l"/>
                      <a:r>
                        <a:rPr lang="pt-BR" sz="2000" dirty="0">
                          <a:effectLst/>
                        </a:rPr>
                        <a:t>AMB1601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dirty="0">
                          <a:effectLst/>
                        </a:rPr>
                        <a:t>PROJETO</a:t>
                      </a:r>
                      <a:r>
                        <a:rPr lang="pt-BR" sz="2000" dirty="0">
                          <a:effectLst/>
                        </a:rPr>
                        <a:t> DE TRABALHO DE CONCLUSÃO DE CURSO –</a:t>
                      </a:r>
                      <a:r>
                        <a:rPr lang="pt-BR" sz="2000" baseline="0" dirty="0">
                          <a:effectLst/>
                        </a:rPr>
                        <a:t> 30h</a:t>
                      </a:r>
                      <a:endParaRPr lang="pt-BR" sz="2000" dirty="0">
                        <a:effectLst/>
                      </a:endParaRP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Retângulo 15"/>
          <p:cNvSpPr/>
          <p:nvPr/>
        </p:nvSpPr>
        <p:spPr>
          <a:xfrm rot="16200000">
            <a:off x="977613" y="4355016"/>
            <a:ext cx="20988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2400" b="1" dirty="0"/>
              <a:t>Pré-Requisitos</a:t>
            </a:r>
            <a:r>
              <a:rPr lang="pt-BR" sz="2400" dirty="0"/>
              <a:t> 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818120" y="352460"/>
            <a:ext cx="7507761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2800" b="1" dirty="0"/>
              <a:t>Pré-Requisitos necessários para cursar AMB1601</a:t>
            </a:r>
            <a:r>
              <a:rPr lang="pt-BR" sz="2800" dirty="0"/>
              <a:t> 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9C1CE32-CB57-D048-4EB4-4261A697B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279" y="1555073"/>
            <a:ext cx="8634223" cy="769718"/>
          </a:xfrm>
          <a:prstGeom prst="rect">
            <a:avLst/>
          </a:prstGeom>
        </p:spPr>
      </p:pic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D57467F8-524C-C9B7-4052-0210CB87BB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399948"/>
              </p:ext>
            </p:extLst>
          </p:nvPr>
        </p:nvGraphicFramePr>
        <p:xfrm>
          <a:off x="2274492" y="5653347"/>
          <a:ext cx="4910455" cy="29464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5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effectLst/>
                        </a:rPr>
                        <a:t>CIV0497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SISTEMAS URBANOS DE ÁGUA E ESGOTO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E4DD78AE-7F8F-01C3-3551-92D087185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204714"/>
              </p:ext>
            </p:extLst>
          </p:nvPr>
        </p:nvGraphicFramePr>
        <p:xfrm>
          <a:off x="2274491" y="6405906"/>
          <a:ext cx="4910455" cy="29845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785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2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8450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effectLst/>
                        </a:rPr>
                        <a:t>CIV1404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AVALIAÇÃO DE IMPACTOS AMBIENTAIS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0" name="Conector: Angulado 19">
            <a:extLst>
              <a:ext uri="{FF2B5EF4-FFF2-40B4-BE49-F238E27FC236}">
                <a16:creationId xmlns:a16="http://schemas.microsoft.com/office/drawing/2014/main" id="{24083394-85B4-8BF4-B645-D6CED6BF3546}"/>
              </a:ext>
            </a:extLst>
          </p:cNvPr>
          <p:cNvCxnSpPr>
            <a:cxnSpLocks/>
            <a:stCxn id="9" idx="1"/>
            <a:endCxn id="10" idx="1"/>
          </p:cNvCxnSpPr>
          <p:nvPr/>
        </p:nvCxnSpPr>
        <p:spPr>
          <a:xfrm rot="10800000" flipH="1" flipV="1">
            <a:off x="2270259" y="2616567"/>
            <a:ext cx="4231" cy="3938564"/>
          </a:xfrm>
          <a:prstGeom prst="bentConnector3">
            <a:avLst>
              <a:gd name="adj1" fmla="val -5402978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90022" y="3007944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 b="1" dirty="0"/>
              <a:t>Pré-Requisitos</a:t>
            </a:r>
            <a:r>
              <a:rPr lang="pt-BR" sz="2400" dirty="0"/>
              <a:t> </a:t>
            </a: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395535" y="551077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57200" y="37163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pt-BR" altLang="pt-B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pt-BR" altLang="pt-B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90022" y="2373123"/>
          <a:ext cx="5822911" cy="35502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124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979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2000" dirty="0">
                          <a:effectLst/>
                        </a:rPr>
                        <a:t>AMB1602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2000" b="1" dirty="0">
                          <a:effectLst/>
                        </a:rPr>
                        <a:t>TRABALHO</a:t>
                      </a:r>
                      <a:r>
                        <a:rPr lang="pt-BR" sz="2000" dirty="0">
                          <a:effectLst/>
                        </a:rPr>
                        <a:t> DE CONCLUSÃO DE CURSO – 60h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ela 24"/>
          <p:cNvGraphicFramePr>
            <a:graphicFrameLocks noGrp="1"/>
          </p:cNvGraphicFramePr>
          <p:nvPr/>
        </p:nvGraphicFramePr>
        <p:xfrm>
          <a:off x="539045" y="3497550"/>
          <a:ext cx="5328592" cy="29406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875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52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284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effectLst/>
                        </a:rPr>
                        <a:t>AMB1601</a:t>
                      </a:r>
                    </a:p>
                  </a:txBody>
                  <a:tcPr marL="25111" marR="25111" marT="25111" marB="25111" anchor="ctr"/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effectLst/>
                        </a:rPr>
                        <a:t>PROJETO</a:t>
                      </a:r>
                      <a:r>
                        <a:rPr lang="pt-BR" sz="1600" baseline="0" dirty="0">
                          <a:effectLst/>
                        </a:rPr>
                        <a:t> DE </a:t>
                      </a:r>
                      <a:r>
                        <a:rPr lang="pt-BR" sz="1600" dirty="0">
                          <a:effectLst/>
                        </a:rPr>
                        <a:t>TRABALHO DE CONCLUSÃO DE CURSO </a:t>
                      </a:r>
                    </a:p>
                  </a:txBody>
                  <a:tcPr marL="25111" marR="25111" marT="25111" marB="25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441378" y="578686"/>
            <a:ext cx="830721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3200" b="1" dirty="0"/>
              <a:t>Pré-Requisito necessário para cursar AMB1602</a:t>
            </a:r>
            <a:r>
              <a:rPr lang="pt-BR" sz="3200" dirty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395536" y="1339250"/>
            <a:ext cx="8496944" cy="4030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dirty="0"/>
              <a:t>O </a:t>
            </a:r>
            <a:r>
              <a:rPr lang="pt-BR" sz="2400" b="1" u="sng" dirty="0"/>
              <a:t>TCC</a:t>
            </a:r>
            <a:r>
              <a:rPr lang="pt-BR" sz="2400" b="1" dirty="0"/>
              <a:t> poderá ser desenvolvido em quatro </a:t>
            </a:r>
            <a:r>
              <a:rPr lang="pt-BR" sz="2400" b="1" u="sng" dirty="0"/>
              <a:t>modalidades</a:t>
            </a:r>
            <a:r>
              <a:rPr lang="pt-BR" sz="2400" b="1" dirty="0"/>
              <a:t>: </a:t>
            </a:r>
          </a:p>
          <a:p>
            <a:pPr>
              <a:spcBef>
                <a:spcPts val="1200"/>
              </a:spcBef>
            </a:pPr>
            <a:r>
              <a:rPr lang="pt-BR" sz="2400" dirty="0"/>
              <a:t>I. Pesquisa científica;</a:t>
            </a:r>
          </a:p>
          <a:p>
            <a:pPr>
              <a:spcBef>
                <a:spcPts val="1200"/>
              </a:spcBef>
            </a:pPr>
            <a:r>
              <a:rPr lang="pt-BR" sz="2400" dirty="0"/>
              <a:t>II. Revisão Bibliográfica; </a:t>
            </a:r>
          </a:p>
          <a:p>
            <a:pPr>
              <a:spcBef>
                <a:spcPts val="1200"/>
              </a:spcBef>
            </a:pPr>
            <a:r>
              <a:rPr lang="pt-BR" sz="2400" dirty="0"/>
              <a:t>III. Artigo publicado em revista científica (com ISSN); </a:t>
            </a:r>
          </a:p>
          <a:p>
            <a:pPr algn="just">
              <a:spcBef>
                <a:spcPts val="1200"/>
              </a:spcBef>
            </a:pPr>
            <a:r>
              <a:rPr lang="pt-BR" sz="1400" dirty="0"/>
              <a:t>ISSN - </a:t>
            </a:r>
            <a:r>
              <a:rPr lang="pt-BR" sz="1400" dirty="0" err="1"/>
              <a:t>International</a:t>
            </a:r>
            <a:r>
              <a:rPr lang="pt-BR" sz="1400" dirty="0"/>
              <a:t> Standard Serial </a:t>
            </a:r>
            <a:r>
              <a:rPr lang="pt-BR" sz="1400" dirty="0" err="1"/>
              <a:t>Number</a:t>
            </a:r>
            <a:r>
              <a:rPr lang="pt-BR" sz="1400" dirty="0"/>
              <a:t>), sigla em inglês para Número Internacional Normalizado para Publicações Seriadas, é o código aceito internacionalmente para individualizar o título de uma publicação seriada.</a:t>
            </a:r>
          </a:p>
          <a:p>
            <a:pPr algn="just">
              <a:spcBef>
                <a:spcPts val="1200"/>
              </a:spcBef>
            </a:pPr>
            <a:r>
              <a:rPr lang="pt-BR" sz="2400" dirty="0"/>
              <a:t>IV. Documento Técnico (tais como Elaboração de Protocolo, Aplicação de Programas de Gestão, Definição de Plano de Manejo, Relatório Técnico de Consultoria, Relatório de Impacto Ambiental).    </a:t>
            </a:r>
          </a:p>
        </p:txBody>
      </p:sp>
      <p:pic>
        <p:nvPicPr>
          <p:cNvPr id="5" name="Picture 4" descr="TC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6" y="58994"/>
            <a:ext cx="918267" cy="92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395536" y="908720"/>
            <a:ext cx="8496944" cy="4338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/>
              <a:t>Artigo publicado em revista científica – para ser aceito deverá:</a:t>
            </a:r>
          </a:p>
          <a:p>
            <a:pPr marL="514350" indent="-514350" algn="just">
              <a:spcBef>
                <a:spcPts val="1200"/>
              </a:spcBef>
              <a:buAutoNum type="romanLcParenBoth"/>
            </a:pPr>
            <a:r>
              <a:rPr lang="pt-BR" sz="2400" dirty="0"/>
              <a:t>estar publicado (ou comprovadamente aceito) em um periódico científico indexado nacional ou internacional (com ISSN); </a:t>
            </a:r>
          </a:p>
          <a:p>
            <a:pPr marL="514350" indent="-514350" algn="just">
              <a:spcBef>
                <a:spcPts val="1200"/>
              </a:spcBef>
              <a:buAutoNum type="romanLcParenBoth"/>
            </a:pPr>
            <a:r>
              <a:rPr lang="pt-BR" sz="2400" dirty="0"/>
              <a:t>constar o nome do aluno como autor ou </a:t>
            </a:r>
            <a:r>
              <a:rPr lang="pt-BR" sz="2400" dirty="0" err="1"/>
              <a:t>co-autor</a:t>
            </a:r>
            <a:r>
              <a:rPr lang="pt-BR" sz="2400" dirty="0"/>
              <a:t>; </a:t>
            </a:r>
          </a:p>
          <a:p>
            <a:pPr marL="514350" indent="-514350" algn="just">
              <a:spcBef>
                <a:spcPts val="1200"/>
              </a:spcBef>
              <a:buAutoNum type="romanLcParenBoth"/>
            </a:pPr>
            <a:r>
              <a:rPr lang="pt-BR" sz="2400" b="1" dirty="0"/>
              <a:t>ter sido desenvolvido durante o período de graduação </a:t>
            </a:r>
            <a:r>
              <a:rPr lang="pt-BR" sz="2400" dirty="0"/>
              <a:t>do aluno no curso de Engenharia Ambiental; </a:t>
            </a:r>
          </a:p>
          <a:p>
            <a:pPr marL="514350" indent="-514350" algn="just">
              <a:spcBef>
                <a:spcPts val="1200"/>
              </a:spcBef>
              <a:buAutoNum type="romanLcParenBoth"/>
            </a:pPr>
            <a:r>
              <a:rPr lang="pt-BR" sz="2400" dirty="0"/>
              <a:t>constar  nome  do orientador como autor ou </a:t>
            </a:r>
            <a:r>
              <a:rPr lang="pt-BR" sz="2400" dirty="0" err="1"/>
              <a:t>co-autor</a:t>
            </a:r>
            <a:r>
              <a:rPr lang="pt-BR" sz="2400" dirty="0"/>
              <a:t>; </a:t>
            </a:r>
          </a:p>
          <a:p>
            <a:pPr marL="514350" indent="-514350" algn="just">
              <a:spcBef>
                <a:spcPts val="1200"/>
              </a:spcBef>
              <a:buAutoNum type="romanLcParenBoth"/>
            </a:pPr>
            <a:r>
              <a:rPr lang="pt-BR" sz="2400" dirty="0"/>
              <a:t>ser uma pesquisa, documento técnico ou revisão bibliográfica.</a:t>
            </a:r>
          </a:p>
        </p:txBody>
      </p:sp>
      <p:pic>
        <p:nvPicPr>
          <p:cNvPr id="5" name="Picture 4" descr="TC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7484" y="5899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395536" y="1282470"/>
            <a:ext cx="8496944" cy="1137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/>
              <a:t>Orientador</a:t>
            </a:r>
          </a:p>
          <a:p>
            <a:pPr>
              <a:spcBef>
                <a:spcPts val="1200"/>
              </a:spcBef>
            </a:pPr>
            <a:r>
              <a:rPr lang="pt-BR" sz="2400" dirty="0"/>
              <a:t> - Professor </a:t>
            </a:r>
            <a:r>
              <a:rPr lang="pt-BR" sz="2400" i="1" u="sng" dirty="0"/>
              <a:t>efetivo</a:t>
            </a:r>
            <a:r>
              <a:rPr lang="pt-BR" sz="2400" dirty="0"/>
              <a:t> da UFRN, com, no </a:t>
            </a:r>
            <a:r>
              <a:rPr lang="pt-BR" sz="2400" i="1" u="sng" dirty="0"/>
              <a:t>mínimo, título de mestre</a:t>
            </a:r>
            <a:r>
              <a:rPr lang="pt-BR" sz="2400" dirty="0"/>
              <a:t>.</a:t>
            </a:r>
          </a:p>
        </p:txBody>
      </p:sp>
      <p:sp>
        <p:nvSpPr>
          <p:cNvPr id="5" name="Retângulo 4"/>
          <p:cNvSpPr/>
          <p:nvPr/>
        </p:nvSpPr>
        <p:spPr>
          <a:xfrm>
            <a:off x="395536" y="2910423"/>
            <a:ext cx="8208912" cy="3076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400" b="1" u="sng" dirty="0" err="1"/>
              <a:t>Coorientador</a:t>
            </a:r>
            <a:endParaRPr lang="pt-BR" sz="2400" b="1" u="sng" dirty="0"/>
          </a:p>
          <a:p>
            <a:pPr algn="just">
              <a:spcBef>
                <a:spcPts val="1200"/>
              </a:spcBef>
            </a:pPr>
            <a:r>
              <a:rPr lang="pt-BR" sz="2400" dirty="0"/>
              <a:t>  - Professores </a:t>
            </a:r>
            <a:r>
              <a:rPr lang="pt-BR" sz="2400" dirty="0">
                <a:sym typeface="+mn-ea"/>
              </a:rPr>
              <a:t>lotados na UFRN</a:t>
            </a:r>
            <a:r>
              <a:rPr lang="pt-BR" sz="2400" dirty="0"/>
              <a:t>: efetivos, substitutos, temporários e visitantes; </a:t>
            </a:r>
          </a:p>
          <a:p>
            <a:pPr algn="just">
              <a:spcBef>
                <a:spcPts val="1200"/>
              </a:spcBef>
            </a:pPr>
            <a:r>
              <a:rPr lang="pt-BR" sz="2400" dirty="0"/>
              <a:t> - Professores de outras instituições de ensino e </a:t>
            </a:r>
          </a:p>
          <a:p>
            <a:pPr algn="just">
              <a:spcBef>
                <a:spcPts val="1200"/>
              </a:spcBef>
            </a:pPr>
            <a:r>
              <a:rPr lang="pt-BR" sz="2400" dirty="0"/>
              <a:t> - Profissionais do mercado. </a:t>
            </a:r>
          </a:p>
          <a:p>
            <a:pPr algn="just">
              <a:spcBef>
                <a:spcPts val="1200"/>
              </a:spcBef>
            </a:pPr>
            <a:r>
              <a:rPr lang="pt-BR" sz="2400" dirty="0"/>
              <a:t>                                            Todos com, no mínimo, título de mestre.</a:t>
            </a:r>
          </a:p>
        </p:txBody>
      </p:sp>
      <p:pic>
        <p:nvPicPr>
          <p:cNvPr id="8" name="Picture 4" descr="TCC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4097" cy="86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2026</Words>
  <Application>Microsoft Office PowerPoint</Application>
  <PresentationFormat>Apresentação na tela (4:3)</PresentationFormat>
  <Paragraphs>198</Paragraphs>
  <Slides>25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3" baseType="lpstr">
      <vt:lpstr>Arial</vt:lpstr>
      <vt:lpstr>Arial Narrow</vt:lpstr>
      <vt:lpstr>Calibri</vt:lpstr>
      <vt:lpstr>Comic Sans MS</vt:lpstr>
      <vt:lpstr>Symbol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Resolução Nº 02/2013 CCEA/CT/UFRN, de 25 de Junho de 2013</vt:lpstr>
      <vt:lpstr>Anexo I – Recorte da Tabela de Relação de Atividades Complementares  do Curso de Engenharia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joana darc freire medeiros</dc:creator>
  <cp:lastModifiedBy>Hérika Cavalcante</cp:lastModifiedBy>
  <cp:revision>102</cp:revision>
  <dcterms:created xsi:type="dcterms:W3CDTF">2017-03-02T14:43:00Z</dcterms:created>
  <dcterms:modified xsi:type="dcterms:W3CDTF">2025-07-31T19:02:11Z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1046-11.2.0.9967</vt:lpwstr>
  </property>
</Properties>
</file>