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7"/>
  </p:notesMasterIdLst>
  <p:sldIdLst>
    <p:sldId id="256" r:id="rId2"/>
    <p:sldId id="262" r:id="rId3"/>
    <p:sldId id="261" r:id="rId4"/>
    <p:sldId id="258" r:id="rId5"/>
    <p:sldId id="259" r:id="rId6"/>
    <p:sldId id="260" r:id="rId7"/>
    <p:sldId id="269" r:id="rId8"/>
    <p:sldId id="263" r:id="rId9"/>
    <p:sldId id="264" r:id="rId10"/>
    <p:sldId id="265" r:id="rId11"/>
    <p:sldId id="266" r:id="rId12"/>
    <p:sldId id="270" r:id="rId13"/>
    <p:sldId id="267" r:id="rId14"/>
    <p:sldId id="271" r:id="rId15"/>
    <p:sldId id="268" r:id="rId16"/>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8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196D45-5447-44B5-8043-33D6DD68C264}" type="datetimeFigureOut">
              <a:rPr lang="pt-BR" smtClean="0"/>
              <a:t>06/05/2015</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3B0BCB-F1E0-49D2-A74C-F336ADCFCE7F}" type="slidenum">
              <a:rPr lang="pt-BR" smtClean="0"/>
              <a:t>‹nº›</a:t>
            </a:fld>
            <a:endParaRPr lang="pt-BR"/>
          </a:p>
        </p:txBody>
      </p:sp>
    </p:spTree>
    <p:extLst>
      <p:ext uri="{BB962C8B-B14F-4D97-AF65-F5344CB8AC3E}">
        <p14:creationId xmlns:p14="http://schemas.microsoft.com/office/powerpoint/2010/main" val="2231405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smtClean="0"/>
              <a:t>Política: fortalecer os espaços de participação atualmente</a:t>
            </a:r>
            <a:r>
              <a:rPr lang="pt-BR" baseline="0" dirty="0" smtClean="0"/>
              <a:t> em funcionamento no poder executivo federal.</a:t>
            </a:r>
          </a:p>
          <a:p>
            <a:r>
              <a:rPr lang="pt-BR" baseline="0" dirty="0" smtClean="0"/>
              <a:t>Sistema: articular esses espaços...</a:t>
            </a:r>
            <a:endParaRPr lang="pt-BR" dirty="0"/>
          </a:p>
        </p:txBody>
      </p:sp>
      <p:sp>
        <p:nvSpPr>
          <p:cNvPr id="4" name="Espaço Reservado para Número de Slide 3"/>
          <p:cNvSpPr>
            <a:spLocks noGrp="1"/>
          </p:cNvSpPr>
          <p:nvPr>
            <p:ph type="sldNum" sz="quarter" idx="10"/>
          </p:nvPr>
        </p:nvSpPr>
        <p:spPr/>
        <p:txBody>
          <a:bodyPr/>
          <a:lstStyle/>
          <a:p>
            <a:fld id="{1A3B0BCB-F1E0-49D2-A74C-F336ADCFCE7F}" type="slidenum">
              <a:rPr lang="pt-BR" smtClean="0"/>
              <a:t>3</a:t>
            </a:fld>
            <a:endParaRPr lang="pt-BR"/>
          </a:p>
        </p:txBody>
      </p:sp>
    </p:spTree>
    <p:extLst>
      <p:ext uri="{BB962C8B-B14F-4D97-AF65-F5344CB8AC3E}">
        <p14:creationId xmlns:p14="http://schemas.microsoft.com/office/powerpoint/2010/main" val="1527873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smtClean="0"/>
              <a:t>E o sistema nacional visa integrar</a:t>
            </a:r>
            <a:r>
              <a:rPr lang="pt-BR" baseline="0" dirty="0" smtClean="0"/>
              <a:t> esses espaços de participação.</a:t>
            </a:r>
          </a:p>
          <a:p>
            <a:r>
              <a:rPr lang="pt-BR" baseline="0" dirty="0" smtClean="0"/>
              <a:t>Fóruns INTERCONSELHOS promovidos pela SG e MPOG</a:t>
            </a:r>
            <a:endParaRPr lang="pt-BR" dirty="0"/>
          </a:p>
        </p:txBody>
      </p:sp>
      <p:sp>
        <p:nvSpPr>
          <p:cNvPr id="4" name="Espaço Reservado para Número de Slide 3"/>
          <p:cNvSpPr>
            <a:spLocks noGrp="1"/>
          </p:cNvSpPr>
          <p:nvPr>
            <p:ph type="sldNum" sz="quarter" idx="10"/>
          </p:nvPr>
        </p:nvSpPr>
        <p:spPr/>
        <p:txBody>
          <a:bodyPr/>
          <a:lstStyle/>
          <a:p>
            <a:fld id="{1A3B0BCB-F1E0-49D2-A74C-F336ADCFCE7F}" type="slidenum">
              <a:rPr lang="pt-BR" smtClean="0"/>
              <a:t>4</a:t>
            </a:fld>
            <a:endParaRPr lang="pt-BR"/>
          </a:p>
        </p:txBody>
      </p:sp>
    </p:spTree>
    <p:extLst>
      <p:ext uri="{BB962C8B-B14F-4D97-AF65-F5344CB8AC3E}">
        <p14:creationId xmlns:p14="http://schemas.microsoft.com/office/powerpoint/2010/main" val="80875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A3B0BCB-F1E0-49D2-A74C-F336ADCFCE7F}" type="slidenum">
              <a:rPr lang="pt-BR" smtClean="0"/>
              <a:t>5</a:t>
            </a:fld>
            <a:endParaRPr lang="pt-BR"/>
          </a:p>
        </p:txBody>
      </p:sp>
    </p:spTree>
    <p:extLst>
      <p:ext uri="{BB962C8B-B14F-4D97-AF65-F5344CB8AC3E}">
        <p14:creationId xmlns:p14="http://schemas.microsoft.com/office/powerpoint/2010/main" val="1876131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smtClean="0"/>
              <a:t>Por exemplo o Conselho</a:t>
            </a:r>
            <a:r>
              <a:rPr lang="pt-BR" baseline="0" dirty="0" smtClean="0"/>
              <a:t> de economia solidária já tem determinado em norma quais serão as entidades da sociedade civil que vão participar do conselho, outros organizam fóruns ondem são eleitas as entidades representantes da sociedades civil, outros elegem seus representantes durante a conferência.</a:t>
            </a:r>
          </a:p>
          <a:p>
            <a:r>
              <a:rPr lang="pt-BR" baseline="0" dirty="0" smtClean="0"/>
              <a:t>Diversidade: exemplo conselho de saúde: profissionais de usuários (organizações de defesa de usuários do SUS).</a:t>
            </a:r>
          </a:p>
          <a:p>
            <a:r>
              <a:rPr lang="pt-BR" baseline="0" dirty="0" smtClean="0"/>
              <a:t>DUVULGAÇÃO de conferências, </a:t>
            </a:r>
            <a:r>
              <a:rPr lang="pt-BR" baseline="0" dirty="0" err="1" smtClean="0"/>
              <a:t>audiencias</a:t>
            </a:r>
            <a:r>
              <a:rPr lang="pt-BR" baseline="0" dirty="0" smtClean="0"/>
              <a:t>, consultas públicas...</a:t>
            </a:r>
          </a:p>
          <a:p>
            <a:endParaRPr lang="pt-BR" dirty="0" smtClean="0"/>
          </a:p>
          <a:p>
            <a:r>
              <a:rPr lang="pt-BR" dirty="0" smtClean="0"/>
              <a:t>A definição permanece</a:t>
            </a:r>
            <a:r>
              <a:rPr lang="pt-BR" baseline="0" dirty="0" smtClean="0"/>
              <a:t> a cargo do gestor.</a:t>
            </a:r>
          </a:p>
          <a:p>
            <a:r>
              <a:rPr lang="pt-BR" dirty="0" smtClean="0"/>
              <a:t>Troca periódica de membros de conselhos: estimular o acesso de novas organizações que queiram participar desses espaços.</a:t>
            </a:r>
          </a:p>
          <a:p>
            <a:endParaRPr lang="pt-BR" dirty="0"/>
          </a:p>
        </p:txBody>
      </p:sp>
      <p:sp>
        <p:nvSpPr>
          <p:cNvPr id="4" name="Espaço Reservado para Número de Slide 3"/>
          <p:cNvSpPr>
            <a:spLocks noGrp="1"/>
          </p:cNvSpPr>
          <p:nvPr>
            <p:ph type="sldNum" sz="quarter" idx="10"/>
          </p:nvPr>
        </p:nvSpPr>
        <p:spPr/>
        <p:txBody>
          <a:bodyPr/>
          <a:lstStyle/>
          <a:p>
            <a:fld id="{1A3B0BCB-F1E0-49D2-A74C-F336ADCFCE7F}" type="slidenum">
              <a:rPr lang="pt-BR" smtClean="0"/>
              <a:t>6</a:t>
            </a:fld>
            <a:endParaRPr lang="pt-BR"/>
          </a:p>
        </p:txBody>
      </p:sp>
    </p:spTree>
    <p:extLst>
      <p:ext uri="{BB962C8B-B14F-4D97-AF65-F5344CB8AC3E}">
        <p14:creationId xmlns:p14="http://schemas.microsoft.com/office/powerpoint/2010/main" val="3474278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smtClean="0"/>
              <a:t>Pressuposto: Essa aproximação e diálogo entre estado</a:t>
            </a:r>
            <a:r>
              <a:rPr lang="pt-BR" baseline="0" dirty="0" smtClean="0"/>
              <a:t> e sociedade é positivo e deve ser buscado.</a:t>
            </a:r>
          </a:p>
          <a:p>
            <a:r>
              <a:rPr lang="pt-BR" baseline="0" dirty="0" smtClean="0"/>
              <a:t>Espaços de participação tem capacidade de atuar...</a:t>
            </a:r>
          </a:p>
          <a:p>
            <a:r>
              <a:rPr lang="pt-BR" sz="1200" dirty="0" smtClean="0"/>
              <a:t>, não fazendo nenhuma menção à criação de qualquer novo órgão, nem gerando aumento de despesa.</a:t>
            </a:r>
            <a:endParaRPr lang="pt-BR" baseline="0" dirty="0" smtClean="0"/>
          </a:p>
          <a:p>
            <a:endParaRPr lang="pt-BR" dirty="0"/>
          </a:p>
        </p:txBody>
      </p:sp>
      <p:sp>
        <p:nvSpPr>
          <p:cNvPr id="4" name="Espaço Reservado para Número de Slide 3"/>
          <p:cNvSpPr>
            <a:spLocks noGrp="1"/>
          </p:cNvSpPr>
          <p:nvPr>
            <p:ph type="sldNum" sz="quarter" idx="10"/>
          </p:nvPr>
        </p:nvSpPr>
        <p:spPr/>
        <p:txBody>
          <a:bodyPr/>
          <a:lstStyle/>
          <a:p>
            <a:fld id="{1A3B0BCB-F1E0-49D2-A74C-F336ADCFCE7F}" type="slidenum">
              <a:rPr lang="pt-BR" smtClean="0"/>
              <a:t>9</a:t>
            </a:fld>
            <a:endParaRPr lang="pt-BR"/>
          </a:p>
        </p:txBody>
      </p:sp>
    </p:spTree>
    <p:extLst>
      <p:ext uri="{BB962C8B-B14F-4D97-AF65-F5344CB8AC3E}">
        <p14:creationId xmlns:p14="http://schemas.microsoft.com/office/powerpoint/2010/main" val="1611300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smtClean="0"/>
              <a:t>Impressão quando</a:t>
            </a:r>
            <a:r>
              <a:rPr lang="pt-BR" baseline="0" dirty="0" smtClean="0"/>
              <a:t> se lê os editoriais e textos de opinião a impressão é que cada lado está falando de um texto diferente.</a:t>
            </a:r>
            <a:endParaRPr lang="pt-BR" dirty="0"/>
          </a:p>
        </p:txBody>
      </p:sp>
      <p:sp>
        <p:nvSpPr>
          <p:cNvPr id="4" name="Espaço Reservado para Número de Slide 3"/>
          <p:cNvSpPr>
            <a:spLocks noGrp="1"/>
          </p:cNvSpPr>
          <p:nvPr>
            <p:ph type="sldNum" sz="quarter" idx="10"/>
          </p:nvPr>
        </p:nvSpPr>
        <p:spPr/>
        <p:txBody>
          <a:bodyPr/>
          <a:lstStyle/>
          <a:p>
            <a:fld id="{1A3B0BCB-F1E0-49D2-A74C-F336ADCFCE7F}" type="slidenum">
              <a:rPr lang="pt-BR" smtClean="0"/>
              <a:t>10</a:t>
            </a:fld>
            <a:endParaRPr lang="pt-BR"/>
          </a:p>
        </p:txBody>
      </p:sp>
    </p:spTree>
    <p:extLst>
      <p:ext uri="{BB962C8B-B14F-4D97-AF65-F5344CB8AC3E}">
        <p14:creationId xmlns:p14="http://schemas.microsoft.com/office/powerpoint/2010/main" val="828905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smtClean="0"/>
              <a:t>Ouvidorias informando conselhos/conselhos promovendo conferências/conferências</a:t>
            </a:r>
            <a:r>
              <a:rPr lang="pt-BR" baseline="0" dirty="0" smtClean="0"/>
              <a:t> pautando as discussões dos conselhos/ consultas e </a:t>
            </a:r>
            <a:r>
              <a:rPr lang="pt-BR" baseline="0" dirty="0" err="1" smtClean="0"/>
              <a:t>audiencias</a:t>
            </a:r>
            <a:r>
              <a:rPr lang="pt-BR" baseline="0" dirty="0" smtClean="0"/>
              <a:t> públicas apresentem seus resultados para discussão nos conselhos/ evitar retrabalho...</a:t>
            </a:r>
            <a:endParaRPr lang="pt-BR" dirty="0"/>
          </a:p>
        </p:txBody>
      </p:sp>
      <p:sp>
        <p:nvSpPr>
          <p:cNvPr id="4" name="Espaço Reservado para Número de Slide 3"/>
          <p:cNvSpPr>
            <a:spLocks noGrp="1"/>
          </p:cNvSpPr>
          <p:nvPr>
            <p:ph type="sldNum" sz="quarter" idx="10"/>
          </p:nvPr>
        </p:nvSpPr>
        <p:spPr/>
        <p:txBody>
          <a:bodyPr/>
          <a:lstStyle/>
          <a:p>
            <a:fld id="{1A3B0BCB-F1E0-49D2-A74C-F336ADCFCE7F}" type="slidenum">
              <a:rPr lang="pt-BR" smtClean="0"/>
              <a:t>14</a:t>
            </a:fld>
            <a:endParaRPr lang="pt-BR"/>
          </a:p>
        </p:txBody>
      </p:sp>
    </p:spTree>
    <p:extLst>
      <p:ext uri="{BB962C8B-B14F-4D97-AF65-F5344CB8AC3E}">
        <p14:creationId xmlns:p14="http://schemas.microsoft.com/office/powerpoint/2010/main" val="2732942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pt-BR" smtClean="0"/>
              <a:t>Clique para editar o título mestre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en-US" dirty="0"/>
          </a:p>
        </p:txBody>
      </p:sp>
      <p:sp>
        <p:nvSpPr>
          <p:cNvPr id="4" name="Date Placeholder 3"/>
          <p:cNvSpPr>
            <a:spLocks noGrp="1"/>
          </p:cNvSpPr>
          <p:nvPr>
            <p:ph type="dt" sz="half" idx="10"/>
          </p:nvPr>
        </p:nvSpPr>
        <p:spPr/>
        <p:txBody>
          <a:bodyPr/>
          <a:lstStyle/>
          <a:p>
            <a:fld id="{FD04AD1B-0DE7-4F85-B3A7-B1B7CEFCA992}" type="datetimeFigureOut">
              <a:rPr lang="pt-BR" smtClean="0"/>
              <a:t>06/05/2015</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7802DB2-055C-46FC-892B-0B03BC08A0E9}" type="slidenum">
              <a:rPr lang="pt-BR" smtClean="0"/>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a:p>
        </p:txBody>
      </p:sp>
      <p:sp>
        <p:nvSpPr>
          <p:cNvPr id="3" name="Vertical Text Placeholder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Date Placeholder 3"/>
          <p:cNvSpPr>
            <a:spLocks noGrp="1"/>
          </p:cNvSpPr>
          <p:nvPr>
            <p:ph type="dt" sz="half" idx="10"/>
          </p:nvPr>
        </p:nvSpPr>
        <p:spPr/>
        <p:txBody>
          <a:bodyPr/>
          <a:lstStyle/>
          <a:p>
            <a:fld id="{FD04AD1B-0DE7-4F85-B3A7-B1B7CEFCA992}" type="datetimeFigureOut">
              <a:rPr lang="pt-BR" smtClean="0"/>
              <a:t>06/05/2015</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7802DB2-055C-46FC-892B-0B03BC08A0E9}" type="slidenum">
              <a:rPr lang="pt-BR" smtClean="0"/>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pt-BR" smtClean="0"/>
              <a:t>Clique para editar o título mestre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Date Placeholder 3"/>
          <p:cNvSpPr>
            <a:spLocks noGrp="1"/>
          </p:cNvSpPr>
          <p:nvPr>
            <p:ph type="dt" sz="half" idx="10"/>
          </p:nvPr>
        </p:nvSpPr>
        <p:spPr/>
        <p:txBody>
          <a:bodyPr/>
          <a:lstStyle/>
          <a:p>
            <a:fld id="{FD04AD1B-0DE7-4F85-B3A7-B1B7CEFCA992}" type="datetimeFigureOut">
              <a:rPr lang="pt-BR" smtClean="0"/>
              <a:t>06/05/2015</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7802DB2-055C-46FC-892B-0B03BC08A0E9}" type="slidenum">
              <a:rPr lang="pt-BR" smtClean="0"/>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a:p>
        </p:txBody>
      </p:sp>
      <p:sp>
        <p:nvSpPr>
          <p:cNvPr id="3" name="Content Placeholder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Date Placeholder 3"/>
          <p:cNvSpPr>
            <a:spLocks noGrp="1"/>
          </p:cNvSpPr>
          <p:nvPr>
            <p:ph type="dt" sz="half" idx="10"/>
          </p:nvPr>
        </p:nvSpPr>
        <p:spPr/>
        <p:txBody>
          <a:bodyPr/>
          <a:lstStyle/>
          <a:p>
            <a:fld id="{FD04AD1B-0DE7-4F85-B3A7-B1B7CEFCA992}" type="datetimeFigureOut">
              <a:rPr lang="pt-BR" smtClean="0"/>
              <a:t>06/05/2015</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7802DB2-055C-46FC-892B-0B03BC08A0E9}" type="slidenum">
              <a:rPr lang="pt-BR" smtClean="0"/>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pt-BR" smtClean="0"/>
              <a:t>Clique para editar o título mestre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Date Placeholder 3"/>
          <p:cNvSpPr>
            <a:spLocks noGrp="1"/>
          </p:cNvSpPr>
          <p:nvPr>
            <p:ph type="dt" sz="half" idx="10"/>
          </p:nvPr>
        </p:nvSpPr>
        <p:spPr/>
        <p:txBody>
          <a:bodyPr/>
          <a:lstStyle/>
          <a:p>
            <a:fld id="{FD04AD1B-0DE7-4F85-B3A7-B1B7CEFCA992}" type="datetimeFigureOut">
              <a:rPr lang="pt-BR" smtClean="0"/>
              <a:t>06/05/2015</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7802DB2-055C-46FC-892B-0B03BC08A0E9}" type="slidenum">
              <a:rPr lang="pt-BR" smtClean="0"/>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Date Placeholder 4"/>
          <p:cNvSpPr>
            <a:spLocks noGrp="1"/>
          </p:cNvSpPr>
          <p:nvPr>
            <p:ph type="dt" sz="half" idx="10"/>
          </p:nvPr>
        </p:nvSpPr>
        <p:spPr/>
        <p:txBody>
          <a:bodyPr/>
          <a:lstStyle/>
          <a:p>
            <a:fld id="{FD04AD1B-0DE7-4F85-B3A7-B1B7CEFCA992}" type="datetimeFigureOut">
              <a:rPr lang="pt-BR" smtClean="0"/>
              <a:t>06/05/2015</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17802DB2-055C-46FC-892B-0B03BC08A0E9}" type="slidenum">
              <a:rPr lang="pt-BR" smtClean="0"/>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t-BR" smtClean="0"/>
              <a:t>Clique para editar o título mestre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7" name="Date Placeholder 6"/>
          <p:cNvSpPr>
            <a:spLocks noGrp="1"/>
          </p:cNvSpPr>
          <p:nvPr>
            <p:ph type="dt" sz="half" idx="10"/>
          </p:nvPr>
        </p:nvSpPr>
        <p:spPr/>
        <p:txBody>
          <a:bodyPr/>
          <a:lstStyle/>
          <a:p>
            <a:fld id="{FD04AD1B-0DE7-4F85-B3A7-B1B7CEFCA992}" type="datetimeFigureOut">
              <a:rPr lang="pt-BR" smtClean="0"/>
              <a:t>06/05/2015</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17802DB2-055C-46FC-892B-0B03BC08A0E9}" type="slidenum">
              <a:rPr lang="pt-BR" smtClean="0"/>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a:p>
        </p:txBody>
      </p:sp>
      <p:sp>
        <p:nvSpPr>
          <p:cNvPr id="3" name="Date Placeholder 2"/>
          <p:cNvSpPr>
            <a:spLocks noGrp="1"/>
          </p:cNvSpPr>
          <p:nvPr>
            <p:ph type="dt" sz="half" idx="10"/>
          </p:nvPr>
        </p:nvSpPr>
        <p:spPr/>
        <p:txBody>
          <a:bodyPr/>
          <a:lstStyle/>
          <a:p>
            <a:fld id="{FD04AD1B-0DE7-4F85-B3A7-B1B7CEFCA992}" type="datetimeFigureOut">
              <a:rPr lang="pt-BR" smtClean="0"/>
              <a:t>06/05/2015</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17802DB2-055C-46FC-892B-0B03BC08A0E9}" type="slidenum">
              <a:rPr lang="pt-BR" smtClean="0"/>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04AD1B-0DE7-4F85-B3A7-B1B7CEFCA992}" type="datetimeFigureOut">
              <a:rPr lang="pt-BR" smtClean="0"/>
              <a:t>06/05/2015</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17802DB2-055C-46FC-892B-0B03BC08A0E9}" type="slidenum">
              <a:rPr lang="pt-BR" smtClean="0"/>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pt-BR" smtClean="0"/>
              <a:t>Clique para editar o título mestre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Date Placeholder 4"/>
          <p:cNvSpPr>
            <a:spLocks noGrp="1"/>
          </p:cNvSpPr>
          <p:nvPr>
            <p:ph type="dt" sz="half" idx="10"/>
          </p:nvPr>
        </p:nvSpPr>
        <p:spPr/>
        <p:txBody>
          <a:bodyPr/>
          <a:lstStyle/>
          <a:p>
            <a:fld id="{FD04AD1B-0DE7-4F85-B3A7-B1B7CEFCA992}" type="datetimeFigureOut">
              <a:rPr lang="pt-BR" smtClean="0"/>
              <a:t>06/05/2015</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17802DB2-055C-46FC-892B-0B03BC08A0E9}" type="slidenum">
              <a:rPr lang="pt-BR" smtClean="0"/>
              <a:t>‹nº›</a:t>
            </a:fld>
            <a:endParaRPr lang="pt-BR"/>
          </a:p>
        </p:txBody>
      </p:sp>
      <p:sp>
        <p:nvSpPr>
          <p:cNvPr id="9" name="Content Placeholder 8"/>
          <p:cNvSpPr>
            <a:spLocks noGrp="1"/>
          </p:cNvSpPr>
          <p:nvPr>
            <p:ph sz="quarter" idx="13"/>
          </p:nvPr>
        </p:nvSpPr>
        <p:spPr>
          <a:xfrm>
            <a:off x="304800" y="381000"/>
            <a:ext cx="7772400" cy="4942840"/>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pt-BR" smtClean="0"/>
              <a:t>Clique para editar o título mestre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smtClean="0"/>
              <a:t>Clique no ícone para adicionar uma imagem</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8" name="Date Placeholder 7"/>
          <p:cNvSpPr>
            <a:spLocks noGrp="1"/>
          </p:cNvSpPr>
          <p:nvPr>
            <p:ph type="dt" sz="half" idx="10"/>
          </p:nvPr>
        </p:nvSpPr>
        <p:spPr/>
        <p:txBody>
          <a:bodyPr/>
          <a:lstStyle/>
          <a:p>
            <a:fld id="{FD04AD1B-0DE7-4F85-B3A7-B1B7CEFCA992}" type="datetimeFigureOut">
              <a:rPr lang="pt-BR" smtClean="0"/>
              <a:t>06/05/2015</a:t>
            </a:fld>
            <a:endParaRPr lang="pt-BR"/>
          </a:p>
        </p:txBody>
      </p:sp>
      <p:sp>
        <p:nvSpPr>
          <p:cNvPr id="9" name="Slide Number Placeholder 8"/>
          <p:cNvSpPr>
            <a:spLocks noGrp="1"/>
          </p:cNvSpPr>
          <p:nvPr>
            <p:ph type="sldNum" sz="quarter" idx="11"/>
          </p:nvPr>
        </p:nvSpPr>
        <p:spPr/>
        <p:txBody>
          <a:bodyPr/>
          <a:lstStyle/>
          <a:p>
            <a:fld id="{17802DB2-055C-46FC-892B-0B03BC08A0E9}" type="slidenum">
              <a:rPr lang="pt-BR" smtClean="0"/>
              <a:t>‹nº›</a:t>
            </a:fld>
            <a:endParaRPr lang="pt-BR"/>
          </a:p>
        </p:txBody>
      </p:sp>
      <p:sp>
        <p:nvSpPr>
          <p:cNvPr id="10" name="Footer Placeholder 9"/>
          <p:cNvSpPr>
            <a:spLocks noGrp="1"/>
          </p:cNvSpPr>
          <p:nvPr>
            <p:ph type="ftr" sz="quarter" idx="12"/>
          </p:nvPr>
        </p:nvSpPr>
        <p:spPr/>
        <p:txBody>
          <a:bodyPr/>
          <a:lstStyle/>
          <a:p>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pt-BR" smtClean="0"/>
              <a:t>Clique para editar o título mestre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17802DB2-055C-46FC-892B-0B03BC08A0E9}" type="slidenum">
              <a:rPr lang="pt-BR" smtClean="0"/>
              <a:t>‹nº›</a:t>
            </a:fld>
            <a:endParaRPr lang="pt-BR"/>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pt-BR"/>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FD04AD1B-0DE7-4F85-B3A7-B1B7CEFCA992}" type="datetimeFigureOut">
              <a:rPr lang="pt-BR" smtClean="0"/>
              <a:t>06/05/2015</a:t>
            </a:fld>
            <a:endParaRPr lang="pt-B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ipea.gov.br/participacao"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fontScale="90000"/>
          </a:bodyPr>
          <a:lstStyle/>
          <a:p>
            <a:r>
              <a:rPr lang="pt-BR" dirty="0" smtClean="0"/>
              <a:t/>
            </a:r>
            <a:br>
              <a:rPr lang="pt-BR" dirty="0" smtClean="0"/>
            </a:br>
            <a:r>
              <a:rPr lang="pt-BR" dirty="0"/>
              <a:t/>
            </a:r>
            <a:br>
              <a:rPr lang="pt-BR" dirty="0"/>
            </a:br>
            <a:r>
              <a:rPr lang="pt-BR" dirty="0" smtClean="0"/>
              <a:t>Política nacional de participação social: um desafio possível?</a:t>
            </a:r>
            <a:br>
              <a:rPr lang="pt-BR" dirty="0" smtClean="0"/>
            </a:br>
            <a:endParaRPr lang="pt-BR" dirty="0"/>
          </a:p>
        </p:txBody>
      </p:sp>
      <p:sp>
        <p:nvSpPr>
          <p:cNvPr id="3" name="Subtítulo 2"/>
          <p:cNvSpPr>
            <a:spLocks noGrp="1"/>
          </p:cNvSpPr>
          <p:nvPr>
            <p:ph type="subTitle" idx="1"/>
          </p:nvPr>
        </p:nvSpPr>
        <p:spPr/>
        <p:txBody>
          <a:bodyPr>
            <a:normAutofit fontScale="92500" lnSpcReduction="10000"/>
          </a:bodyPr>
          <a:lstStyle/>
          <a:p>
            <a:r>
              <a:rPr lang="pt-BR" dirty="0" smtClean="0"/>
              <a:t>I Ciclo de Debates sobre Responsabilização e Controle Social</a:t>
            </a:r>
          </a:p>
          <a:p>
            <a:r>
              <a:rPr lang="pt-BR" dirty="0" smtClean="0"/>
              <a:t>UFRN</a:t>
            </a:r>
          </a:p>
          <a:p>
            <a:r>
              <a:rPr lang="pt-BR" dirty="0" smtClean="0"/>
              <a:t>Joana Luiza Oliveira Alencar</a:t>
            </a:r>
          </a:p>
        </p:txBody>
      </p:sp>
    </p:spTree>
    <p:extLst>
      <p:ext uri="{BB962C8B-B14F-4D97-AF65-F5344CB8AC3E}">
        <p14:creationId xmlns:p14="http://schemas.microsoft.com/office/powerpoint/2010/main" val="4171190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 Os que atacam</a:t>
            </a:r>
            <a:br>
              <a:rPr lang="pt-BR" dirty="0" smtClean="0"/>
            </a:br>
            <a:endParaRPr lang="pt-BR" dirty="0"/>
          </a:p>
        </p:txBody>
      </p:sp>
      <p:sp>
        <p:nvSpPr>
          <p:cNvPr id="3" name="Espaço Reservado para Conteúdo 2"/>
          <p:cNvSpPr>
            <a:spLocks noGrp="1"/>
          </p:cNvSpPr>
          <p:nvPr>
            <p:ph idx="1"/>
          </p:nvPr>
        </p:nvSpPr>
        <p:spPr/>
        <p:txBody>
          <a:bodyPr>
            <a:normAutofit/>
          </a:bodyPr>
          <a:lstStyle/>
          <a:p>
            <a:r>
              <a:rPr lang="pt-BR" sz="2800" dirty="0"/>
              <a:t>D</a:t>
            </a:r>
            <a:r>
              <a:rPr lang="pt-BR" sz="2800" dirty="0" smtClean="0"/>
              <a:t>ecreto CRIA um </a:t>
            </a:r>
            <a:r>
              <a:rPr lang="pt-BR" sz="2800" dirty="0"/>
              <a:t>sistema de </a:t>
            </a:r>
            <a:r>
              <a:rPr lang="pt-BR" sz="2800" dirty="0" smtClean="0"/>
              <a:t>participação </a:t>
            </a:r>
            <a:r>
              <a:rPr lang="pt-BR" sz="2800" dirty="0"/>
              <a:t>que ameaçaria o sistema representativo brasileiro</a:t>
            </a:r>
          </a:p>
          <a:p>
            <a:r>
              <a:rPr lang="pt-BR" sz="2800" dirty="0" smtClean="0"/>
              <a:t>Projetos de Decreto Legislativo:</a:t>
            </a:r>
          </a:p>
          <a:p>
            <a:pPr marL="0" indent="0">
              <a:buNone/>
            </a:pPr>
            <a:r>
              <a:rPr lang="pt-BR" sz="2800" dirty="0" smtClean="0"/>
              <a:t>“corrói as entranhas” do regime representativo</a:t>
            </a:r>
          </a:p>
          <a:p>
            <a:pPr marL="0" indent="0">
              <a:buNone/>
            </a:pPr>
            <a:r>
              <a:rPr lang="pt-BR" sz="2800" dirty="0" smtClean="0"/>
              <a:t>“implodir o regime de democracia”</a:t>
            </a:r>
          </a:p>
          <a:p>
            <a:pPr marL="0" indent="0">
              <a:buNone/>
            </a:pPr>
            <a:r>
              <a:rPr lang="pt-BR" sz="2800" dirty="0" smtClean="0"/>
              <a:t>“sanha autoritária” </a:t>
            </a:r>
          </a:p>
          <a:p>
            <a:pPr marL="0" indent="0">
              <a:buNone/>
            </a:pPr>
            <a:r>
              <a:rPr lang="pt-BR" sz="2800" dirty="0" smtClean="0"/>
              <a:t>“subversão da ordem constitucional”</a:t>
            </a:r>
            <a:endParaRPr lang="pt-BR" sz="2800" dirty="0"/>
          </a:p>
        </p:txBody>
      </p:sp>
    </p:spTree>
    <p:extLst>
      <p:ext uri="{BB962C8B-B14F-4D97-AF65-F5344CB8AC3E}">
        <p14:creationId xmlns:p14="http://schemas.microsoft.com/office/powerpoint/2010/main" val="1667119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Para além da polêmica - análise</a:t>
            </a:r>
            <a:br>
              <a:rPr lang="pt-BR" dirty="0" smtClean="0"/>
            </a:br>
            <a:endParaRPr lang="pt-BR" dirty="0"/>
          </a:p>
        </p:txBody>
      </p:sp>
      <p:sp>
        <p:nvSpPr>
          <p:cNvPr id="3" name="Espaço Reservado para Conteúdo 2"/>
          <p:cNvSpPr>
            <a:spLocks noGrp="1"/>
          </p:cNvSpPr>
          <p:nvPr>
            <p:ph idx="1"/>
          </p:nvPr>
        </p:nvSpPr>
        <p:spPr/>
        <p:txBody>
          <a:bodyPr>
            <a:normAutofit fontScale="92500" lnSpcReduction="10000"/>
          </a:bodyPr>
          <a:lstStyle/>
          <a:p>
            <a:r>
              <a:rPr lang="pt-BR" sz="3200" dirty="0" smtClean="0"/>
              <a:t>O texto </a:t>
            </a:r>
            <a:r>
              <a:rPr lang="pt-BR" sz="3200" dirty="0"/>
              <a:t>do decreto não chega a organizar as </a:t>
            </a:r>
            <a:r>
              <a:rPr lang="pt-BR" sz="3200" dirty="0" smtClean="0"/>
              <a:t>Instituições </a:t>
            </a:r>
            <a:r>
              <a:rPr lang="pt-BR" sz="3200" dirty="0"/>
              <a:t>P</a:t>
            </a:r>
            <a:r>
              <a:rPr lang="pt-BR" sz="3200" dirty="0" smtClean="0"/>
              <a:t>articipativas</a:t>
            </a:r>
            <a:r>
              <a:rPr lang="pt-BR" sz="3200" dirty="0"/>
              <a:t>, como dizem seus </a:t>
            </a:r>
            <a:r>
              <a:rPr lang="pt-BR" sz="3200" dirty="0" smtClean="0"/>
              <a:t>defensores.</a:t>
            </a:r>
          </a:p>
          <a:p>
            <a:r>
              <a:rPr lang="pt-BR" sz="3200" dirty="0" smtClean="0"/>
              <a:t>Tampouco </a:t>
            </a:r>
            <a:r>
              <a:rPr lang="pt-BR" sz="3200" dirty="0"/>
              <a:t>significa qualquer ameaça ao trabalho </a:t>
            </a:r>
            <a:r>
              <a:rPr lang="pt-BR" sz="3200" dirty="0" smtClean="0"/>
              <a:t>das </a:t>
            </a:r>
            <a:r>
              <a:rPr lang="pt-BR" sz="3200" dirty="0"/>
              <a:t>instituições representativas </a:t>
            </a:r>
            <a:r>
              <a:rPr lang="pt-BR" sz="3200" dirty="0" smtClean="0"/>
              <a:t>tradicionais.</a:t>
            </a:r>
          </a:p>
          <a:p>
            <a:r>
              <a:rPr lang="pt-BR" sz="3200" dirty="0"/>
              <a:t>O documento assinado em maio de 2014 busca, de forma ainda </a:t>
            </a:r>
            <a:r>
              <a:rPr lang="pt-BR" sz="3200" dirty="0" smtClean="0"/>
              <a:t>preliminar</a:t>
            </a:r>
            <a:r>
              <a:rPr lang="pt-BR" sz="3200" dirty="0"/>
              <a:t>, lidar com as questões acima </a:t>
            </a:r>
            <a:r>
              <a:rPr lang="pt-BR" sz="3200" dirty="0" smtClean="0"/>
              <a:t>elencadas: transparência,  representatividade,  acessibilidade e publicidade</a:t>
            </a:r>
            <a:endParaRPr lang="pt-BR" sz="3200" dirty="0"/>
          </a:p>
          <a:p>
            <a:endParaRPr lang="pt-BR" dirty="0"/>
          </a:p>
          <a:p>
            <a:endParaRPr lang="pt-BR" dirty="0"/>
          </a:p>
        </p:txBody>
      </p:sp>
    </p:spTree>
    <p:extLst>
      <p:ext uri="{BB962C8B-B14F-4D97-AF65-F5344CB8AC3E}">
        <p14:creationId xmlns:p14="http://schemas.microsoft.com/office/powerpoint/2010/main" val="1394563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Para além da polêmica</a:t>
            </a:r>
            <a:br>
              <a:rPr lang="pt-BR" dirty="0" smtClean="0"/>
            </a:br>
            <a:endParaRPr lang="pt-BR" dirty="0"/>
          </a:p>
        </p:txBody>
      </p:sp>
      <p:sp>
        <p:nvSpPr>
          <p:cNvPr id="3" name="Espaço Reservado para Conteúdo 2"/>
          <p:cNvSpPr>
            <a:spLocks noGrp="1"/>
          </p:cNvSpPr>
          <p:nvPr>
            <p:ph idx="1"/>
          </p:nvPr>
        </p:nvSpPr>
        <p:spPr/>
        <p:txBody>
          <a:bodyPr>
            <a:normAutofit/>
          </a:bodyPr>
          <a:lstStyle/>
          <a:p>
            <a:r>
              <a:rPr lang="pt-BR" sz="2800" dirty="0"/>
              <a:t>Independentemente do resultado da polêmica, as </a:t>
            </a:r>
            <a:r>
              <a:rPr lang="pt-BR" sz="2800" dirty="0" smtClean="0"/>
              <a:t>instituições participativas </a:t>
            </a:r>
            <a:r>
              <a:rPr lang="pt-BR" sz="2800" dirty="0"/>
              <a:t>continuarão existindo e realizando seus trabalhos, tal como fizeram nos últimos 26 anos</a:t>
            </a:r>
            <a:r>
              <a:rPr lang="pt-BR" sz="2800" dirty="0" smtClean="0"/>
              <a:t>.</a:t>
            </a:r>
          </a:p>
          <a:p>
            <a:pPr marL="114300" indent="0">
              <a:buNone/>
            </a:pPr>
            <a:endParaRPr lang="pt-BR" sz="2800" dirty="0"/>
          </a:p>
          <a:p>
            <a:r>
              <a:rPr lang="pt-BR" sz="2800" dirty="0" smtClean="0"/>
              <a:t>POLÊMICA “BENDITA”: divulgação dos espaços de participação social nas políticas públicas.</a:t>
            </a:r>
            <a:endParaRPr lang="pt-BR" sz="2800" dirty="0"/>
          </a:p>
          <a:p>
            <a:endParaRPr lang="pt-BR" dirty="0"/>
          </a:p>
        </p:txBody>
      </p:sp>
    </p:spTree>
    <p:extLst>
      <p:ext uri="{BB962C8B-B14F-4D97-AF65-F5344CB8AC3E}">
        <p14:creationId xmlns:p14="http://schemas.microsoft.com/office/powerpoint/2010/main" val="4138102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Questões para reflexão</a:t>
            </a:r>
            <a:endParaRPr lang="pt-BR" dirty="0"/>
          </a:p>
        </p:txBody>
      </p:sp>
      <p:sp>
        <p:nvSpPr>
          <p:cNvPr id="3" name="Espaço Reservado para Conteúdo 2"/>
          <p:cNvSpPr>
            <a:spLocks noGrp="1"/>
          </p:cNvSpPr>
          <p:nvPr>
            <p:ph idx="1"/>
          </p:nvPr>
        </p:nvSpPr>
        <p:spPr/>
        <p:txBody>
          <a:bodyPr>
            <a:normAutofit/>
          </a:bodyPr>
          <a:lstStyle/>
          <a:p>
            <a:r>
              <a:rPr lang="pt-BR" sz="2800" dirty="0" smtClean="0"/>
              <a:t>Políticas de Participação como uma reação às manifestação de junho de 2013?</a:t>
            </a:r>
          </a:p>
          <a:p>
            <a:endParaRPr lang="pt-BR" sz="2800" dirty="0"/>
          </a:p>
          <a:p>
            <a:r>
              <a:rPr lang="pt-BR" sz="2800" dirty="0" smtClean="0"/>
              <a:t>O decreto legislativo foi aprovado na Câmara e seguiu para o Senado. </a:t>
            </a:r>
            <a:r>
              <a:rPr lang="pt-BR" sz="2800" dirty="0"/>
              <a:t>O PSOL </a:t>
            </a:r>
            <a:r>
              <a:rPr lang="pt-BR" sz="2800" dirty="0" smtClean="0"/>
              <a:t>propôs uma lei, ela tem chances de ser aprovada?</a:t>
            </a:r>
          </a:p>
          <a:p>
            <a:endParaRPr lang="pt-BR" sz="2800" dirty="0"/>
          </a:p>
          <a:p>
            <a:r>
              <a:rPr lang="pt-BR" sz="2800" dirty="0" smtClean="0"/>
              <a:t>Os espaços de participação ainda tem alcance bem limitado... Como lidar com as demandas expressas nas manifestações de rua?</a:t>
            </a:r>
            <a:endParaRPr lang="pt-BR" sz="2800" dirty="0"/>
          </a:p>
        </p:txBody>
      </p:sp>
    </p:spTree>
    <p:extLst>
      <p:ext uri="{BB962C8B-B14F-4D97-AF65-F5344CB8AC3E}">
        <p14:creationId xmlns:p14="http://schemas.microsoft.com/office/powerpoint/2010/main" val="24876912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Questões para reflexão</a:t>
            </a:r>
            <a:endParaRPr lang="pt-BR" dirty="0"/>
          </a:p>
        </p:txBody>
      </p:sp>
      <p:sp>
        <p:nvSpPr>
          <p:cNvPr id="3" name="Espaço Reservado para Conteúdo 2"/>
          <p:cNvSpPr>
            <a:spLocks noGrp="1"/>
          </p:cNvSpPr>
          <p:nvPr>
            <p:ph idx="1"/>
          </p:nvPr>
        </p:nvSpPr>
        <p:spPr/>
        <p:txBody>
          <a:bodyPr/>
          <a:lstStyle/>
          <a:p>
            <a:r>
              <a:rPr lang="pt-BR" sz="2800" dirty="0" smtClean="0"/>
              <a:t>Como articular os espaços de participação de modo que um colabore com o outro?</a:t>
            </a:r>
          </a:p>
          <a:p>
            <a:pPr marL="114300" indent="0">
              <a:buNone/>
            </a:pPr>
            <a:r>
              <a:rPr lang="pt-BR" sz="2800" dirty="0" smtClean="0"/>
              <a:t>O decreto pretende instituir um sistema, mas não chega a tratar do sistema nem traz ideias a respeito de como construí-lo.</a:t>
            </a:r>
          </a:p>
          <a:p>
            <a:pPr marL="114300" indent="0">
              <a:buNone/>
            </a:pPr>
            <a:endParaRPr lang="pt-BR" sz="2800" dirty="0" smtClean="0"/>
          </a:p>
          <a:p>
            <a:r>
              <a:rPr lang="pt-BR" sz="2800" dirty="0" smtClean="0"/>
              <a:t>Como integrar os espaços de participação municipais, estaduais e nacionais?</a:t>
            </a:r>
          </a:p>
          <a:p>
            <a:pPr marL="114300" indent="0">
              <a:buNone/>
            </a:pPr>
            <a:r>
              <a:rPr lang="pt-BR" sz="2800" dirty="0" smtClean="0"/>
              <a:t>Conselhos nacionais são vistos como portares de potencial para orientar o trabalho dos demais.</a:t>
            </a:r>
          </a:p>
          <a:p>
            <a:endParaRPr lang="pt-BR" dirty="0" smtClean="0"/>
          </a:p>
          <a:p>
            <a:endParaRPr lang="pt-BR" dirty="0"/>
          </a:p>
          <a:p>
            <a:endParaRPr lang="pt-BR" dirty="0"/>
          </a:p>
        </p:txBody>
      </p:sp>
    </p:spTree>
    <p:extLst>
      <p:ext uri="{BB962C8B-B14F-4D97-AF65-F5344CB8AC3E}">
        <p14:creationId xmlns:p14="http://schemas.microsoft.com/office/powerpoint/2010/main" val="1565761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Obrigada!</a:t>
            </a:r>
            <a:endParaRPr lang="pt-BR" dirty="0"/>
          </a:p>
        </p:txBody>
      </p:sp>
      <p:sp>
        <p:nvSpPr>
          <p:cNvPr id="3" name="Espaço Reservado para Conteúdo 2"/>
          <p:cNvSpPr>
            <a:spLocks noGrp="1"/>
          </p:cNvSpPr>
          <p:nvPr>
            <p:ph idx="1"/>
          </p:nvPr>
        </p:nvSpPr>
        <p:spPr/>
        <p:txBody>
          <a:bodyPr/>
          <a:lstStyle/>
          <a:p>
            <a:r>
              <a:rPr lang="pt-BR" dirty="0" smtClean="0">
                <a:hlinkClick r:id="rId2"/>
              </a:rPr>
              <a:t>www.ipea.gov.br/participacao</a:t>
            </a:r>
            <a:endParaRPr lang="pt-BR" dirty="0" smtClean="0"/>
          </a:p>
          <a:p>
            <a:endParaRPr lang="pt-BR" dirty="0"/>
          </a:p>
          <a:p>
            <a:endParaRPr lang="pt-BR" dirty="0" smtClean="0"/>
          </a:p>
          <a:p>
            <a:endParaRPr lang="pt-BR" dirty="0"/>
          </a:p>
          <a:p>
            <a:pPr marL="114300" indent="0">
              <a:buNone/>
            </a:pPr>
            <a:r>
              <a:rPr lang="pt-BR" dirty="0"/>
              <a:t>j</a:t>
            </a:r>
            <a:r>
              <a:rPr lang="pt-BR" dirty="0" smtClean="0"/>
              <a:t>oana.alencar@ipea.gov.br</a:t>
            </a:r>
            <a:endParaRPr lang="pt-BR" dirty="0"/>
          </a:p>
        </p:txBody>
      </p:sp>
    </p:spTree>
    <p:extLst>
      <p:ext uri="{BB962C8B-B14F-4D97-AF65-F5344CB8AC3E}">
        <p14:creationId xmlns:p14="http://schemas.microsoft.com/office/powerpoint/2010/main" val="676847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pt-BR" sz="3900" dirty="0" smtClean="0"/>
              <a:t>O decreto sobre a política nacional de participação social e a “polêmica bendita”</a:t>
            </a:r>
            <a:endParaRPr lang="pt-BR" sz="3900" dirty="0"/>
          </a:p>
        </p:txBody>
      </p:sp>
      <p:sp>
        <p:nvSpPr>
          <p:cNvPr id="3" name="Espaço Reservado para Conteúdo 2"/>
          <p:cNvSpPr>
            <a:spLocks noGrp="1"/>
          </p:cNvSpPr>
          <p:nvPr>
            <p:ph idx="1"/>
          </p:nvPr>
        </p:nvSpPr>
        <p:spPr/>
        <p:txBody>
          <a:bodyPr>
            <a:normAutofit lnSpcReduction="10000"/>
          </a:bodyPr>
          <a:lstStyle/>
          <a:p>
            <a:endParaRPr lang="pt-BR" dirty="0" smtClean="0"/>
          </a:p>
          <a:p>
            <a:endParaRPr lang="pt-BR" dirty="0"/>
          </a:p>
          <a:p>
            <a:pPr marL="114300" indent="0">
              <a:buNone/>
            </a:pPr>
            <a:r>
              <a:rPr lang="pt-BR" sz="2800" dirty="0" smtClean="0"/>
              <a:t>1-Objetivos</a:t>
            </a:r>
          </a:p>
          <a:p>
            <a:pPr marL="114300" indent="0">
              <a:buNone/>
            </a:pPr>
            <a:r>
              <a:rPr lang="pt-BR" sz="2800" dirty="0" smtClean="0"/>
              <a:t>2-Sobre o conteúdo do decreto e os espaços de participação</a:t>
            </a:r>
          </a:p>
          <a:p>
            <a:pPr marL="114300" indent="0">
              <a:buNone/>
            </a:pPr>
            <a:r>
              <a:rPr lang="pt-BR" sz="2800" dirty="0" smtClean="0"/>
              <a:t>3-A polêmica</a:t>
            </a:r>
          </a:p>
          <a:p>
            <a:pPr marL="114300" indent="0">
              <a:buNone/>
            </a:pPr>
            <a:r>
              <a:rPr lang="pt-BR" sz="2800" dirty="0" smtClean="0"/>
              <a:t>- Os que defendem</a:t>
            </a:r>
          </a:p>
          <a:p>
            <a:pPr marL="114300" indent="0">
              <a:buNone/>
            </a:pPr>
            <a:r>
              <a:rPr lang="pt-BR" sz="2800" dirty="0" smtClean="0"/>
              <a:t>- Os que atacam</a:t>
            </a:r>
          </a:p>
          <a:p>
            <a:pPr marL="114300" indent="0">
              <a:buNone/>
            </a:pPr>
            <a:r>
              <a:rPr lang="pt-BR" sz="2800" dirty="0" smtClean="0"/>
              <a:t>4-Para além da polêmica</a:t>
            </a:r>
          </a:p>
          <a:p>
            <a:pPr marL="114300" indent="0">
              <a:buNone/>
            </a:pPr>
            <a:r>
              <a:rPr lang="pt-BR" sz="2800" dirty="0" smtClean="0"/>
              <a:t>5-Questões para reflexão</a:t>
            </a:r>
            <a:endParaRPr lang="pt-BR" sz="2800" dirty="0"/>
          </a:p>
        </p:txBody>
      </p:sp>
    </p:spTree>
    <p:extLst>
      <p:ext uri="{BB962C8B-B14F-4D97-AF65-F5344CB8AC3E}">
        <p14:creationId xmlns:p14="http://schemas.microsoft.com/office/powerpoint/2010/main" val="4222240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sz="3600" dirty="0" smtClean="0"/>
              <a:t>Decreto 8.243/2014 institui:</a:t>
            </a:r>
            <a:endParaRPr lang="pt-BR" sz="3600" dirty="0"/>
          </a:p>
        </p:txBody>
      </p:sp>
      <p:sp>
        <p:nvSpPr>
          <p:cNvPr id="3" name="Espaço Reservado para Conteúdo 2"/>
          <p:cNvSpPr>
            <a:spLocks noGrp="1"/>
          </p:cNvSpPr>
          <p:nvPr>
            <p:ph idx="1"/>
          </p:nvPr>
        </p:nvSpPr>
        <p:spPr/>
        <p:txBody>
          <a:bodyPr>
            <a:normAutofit fontScale="92500" lnSpcReduction="20000"/>
          </a:bodyPr>
          <a:lstStyle/>
          <a:p>
            <a:pPr marL="0" indent="0" algn="ctr">
              <a:buNone/>
            </a:pPr>
            <a:endParaRPr lang="pt-BR" sz="4000" dirty="0" smtClean="0"/>
          </a:p>
          <a:p>
            <a:pPr marL="0" indent="0" algn="ctr">
              <a:buNone/>
            </a:pPr>
            <a:r>
              <a:rPr lang="pt-BR" sz="4000" dirty="0" smtClean="0"/>
              <a:t>POLÍTICA nacional de participação social</a:t>
            </a:r>
          </a:p>
          <a:p>
            <a:pPr marL="0" indent="0" algn="ctr">
              <a:buNone/>
            </a:pPr>
            <a:endParaRPr lang="pt-BR" sz="4000" dirty="0" smtClean="0"/>
          </a:p>
          <a:p>
            <a:pPr marL="0" indent="0" algn="ctr">
              <a:buNone/>
            </a:pPr>
            <a:r>
              <a:rPr lang="pt-BR" sz="4800" dirty="0" smtClean="0"/>
              <a:t>+</a:t>
            </a:r>
          </a:p>
          <a:p>
            <a:pPr marL="0" indent="0" algn="ctr">
              <a:buNone/>
            </a:pPr>
            <a:endParaRPr lang="pt-BR" sz="4000" dirty="0" smtClean="0"/>
          </a:p>
          <a:p>
            <a:pPr marL="0" indent="0" algn="ctr">
              <a:buNone/>
            </a:pPr>
            <a:r>
              <a:rPr lang="pt-BR" sz="4000" dirty="0" smtClean="0"/>
              <a:t>SISTEMA nacional de participação social</a:t>
            </a:r>
          </a:p>
          <a:p>
            <a:pPr marL="0" indent="0">
              <a:buNone/>
            </a:pPr>
            <a:endParaRPr lang="pt-BR" dirty="0"/>
          </a:p>
        </p:txBody>
      </p:sp>
    </p:spTree>
    <p:extLst>
      <p:ext uri="{BB962C8B-B14F-4D97-AF65-F5344CB8AC3E}">
        <p14:creationId xmlns:p14="http://schemas.microsoft.com/office/powerpoint/2010/main" val="3692357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Política Nacional de Participação Social</a:t>
            </a:r>
            <a:endParaRPr lang="pt-BR" dirty="0"/>
          </a:p>
        </p:txBody>
      </p:sp>
      <p:sp>
        <p:nvSpPr>
          <p:cNvPr id="3" name="Espaço Reservado para Conteúdo 2"/>
          <p:cNvSpPr>
            <a:spLocks noGrp="1"/>
          </p:cNvSpPr>
          <p:nvPr>
            <p:ph idx="1"/>
          </p:nvPr>
        </p:nvSpPr>
        <p:spPr/>
        <p:txBody>
          <a:bodyPr/>
          <a:lstStyle/>
          <a:p>
            <a:pPr marL="0" indent="0">
              <a:buNone/>
            </a:pPr>
            <a:r>
              <a:rPr lang="pt-BR" dirty="0" smtClean="0"/>
              <a:t>Fortalecer 9 espaços de participação:</a:t>
            </a:r>
          </a:p>
          <a:p>
            <a:pPr marL="0" indent="0">
              <a:buNone/>
            </a:pPr>
            <a:endParaRPr lang="pt-BR" dirty="0" smtClean="0"/>
          </a:p>
          <a:p>
            <a:pPr marL="0" indent="0">
              <a:lnSpc>
                <a:spcPct val="150000"/>
              </a:lnSpc>
              <a:buNone/>
            </a:pPr>
            <a:r>
              <a:rPr lang="pt-BR" sz="2800" dirty="0" smtClean="0">
                <a:solidFill>
                  <a:schemeClr val="accent5"/>
                </a:solidFill>
              </a:rPr>
              <a:t>Conselhos de políticas públicas</a:t>
            </a:r>
          </a:p>
          <a:p>
            <a:pPr marL="0" indent="0">
              <a:lnSpc>
                <a:spcPct val="150000"/>
              </a:lnSpc>
              <a:buNone/>
            </a:pPr>
            <a:r>
              <a:rPr lang="pt-BR" sz="2800" dirty="0" smtClean="0">
                <a:solidFill>
                  <a:srgbClr val="FFC000"/>
                </a:solidFill>
              </a:rPr>
              <a:t>Comissões</a:t>
            </a:r>
            <a:r>
              <a:rPr lang="pt-BR" sz="2800" dirty="0" smtClean="0"/>
              <a:t>		</a:t>
            </a:r>
            <a:r>
              <a:rPr lang="pt-BR" sz="2800" dirty="0" smtClean="0">
                <a:solidFill>
                  <a:srgbClr val="FF0000"/>
                </a:solidFill>
              </a:rPr>
              <a:t>Conferências</a:t>
            </a:r>
          </a:p>
          <a:p>
            <a:pPr marL="0" indent="0">
              <a:lnSpc>
                <a:spcPct val="150000"/>
              </a:lnSpc>
              <a:buNone/>
            </a:pPr>
            <a:r>
              <a:rPr lang="pt-BR" sz="2800" dirty="0" smtClean="0">
                <a:solidFill>
                  <a:srgbClr val="00B050"/>
                </a:solidFill>
              </a:rPr>
              <a:t>Ouvidorias</a:t>
            </a:r>
            <a:r>
              <a:rPr lang="pt-BR" sz="2800" dirty="0" smtClean="0"/>
              <a:t>		</a:t>
            </a:r>
            <a:r>
              <a:rPr lang="pt-BR" sz="2800" dirty="0" smtClean="0">
                <a:solidFill>
                  <a:schemeClr val="accent4">
                    <a:lumMod val="75000"/>
                  </a:schemeClr>
                </a:solidFill>
              </a:rPr>
              <a:t>Mesa de diálogo</a:t>
            </a:r>
            <a:r>
              <a:rPr lang="pt-BR" sz="2800" dirty="0" smtClean="0"/>
              <a:t>		</a:t>
            </a:r>
            <a:r>
              <a:rPr lang="pt-BR" sz="2800" dirty="0" smtClean="0">
                <a:solidFill>
                  <a:schemeClr val="bg1">
                    <a:lumMod val="65000"/>
                  </a:schemeClr>
                </a:solidFill>
              </a:rPr>
              <a:t>Fórum</a:t>
            </a:r>
          </a:p>
          <a:p>
            <a:pPr marL="0" indent="0">
              <a:lnSpc>
                <a:spcPct val="150000"/>
              </a:lnSpc>
              <a:buNone/>
            </a:pPr>
            <a:r>
              <a:rPr lang="pt-BR" sz="2800" dirty="0" smtClean="0">
                <a:solidFill>
                  <a:schemeClr val="accent2">
                    <a:lumMod val="75000"/>
                  </a:schemeClr>
                </a:solidFill>
              </a:rPr>
              <a:t>Audiência pública</a:t>
            </a:r>
            <a:r>
              <a:rPr lang="pt-BR" sz="2800" dirty="0" smtClean="0"/>
              <a:t>	</a:t>
            </a:r>
            <a:r>
              <a:rPr lang="pt-BR" sz="2800" dirty="0" smtClean="0">
                <a:solidFill>
                  <a:schemeClr val="accent1"/>
                </a:solidFill>
              </a:rPr>
              <a:t>Consulta</a:t>
            </a:r>
            <a:r>
              <a:rPr lang="pt-BR" sz="2800" dirty="0" smtClean="0"/>
              <a:t>		</a:t>
            </a:r>
            <a:r>
              <a:rPr lang="pt-BR" sz="2800" dirty="0" smtClean="0">
                <a:solidFill>
                  <a:schemeClr val="accent6"/>
                </a:solidFill>
              </a:rPr>
              <a:t>Virtual</a:t>
            </a:r>
          </a:p>
        </p:txBody>
      </p:sp>
    </p:spTree>
    <p:extLst>
      <p:ext uri="{BB962C8B-B14F-4D97-AF65-F5344CB8AC3E}">
        <p14:creationId xmlns:p14="http://schemas.microsoft.com/office/powerpoint/2010/main" val="2139561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Sobre o conteúdo do decreto e os espaços de participação </a:t>
            </a:r>
            <a:endParaRPr lang="pt-BR" dirty="0"/>
          </a:p>
        </p:txBody>
      </p:sp>
      <p:sp>
        <p:nvSpPr>
          <p:cNvPr id="3" name="Espaço Reservado para Conteúdo 2"/>
          <p:cNvSpPr>
            <a:spLocks noGrp="1"/>
          </p:cNvSpPr>
          <p:nvPr>
            <p:ph idx="1"/>
          </p:nvPr>
        </p:nvSpPr>
        <p:spPr/>
        <p:txBody>
          <a:bodyPr/>
          <a:lstStyle/>
          <a:p>
            <a:pPr>
              <a:buFontTx/>
              <a:buChar char="-"/>
            </a:pPr>
            <a:r>
              <a:rPr lang="pt-BR" sz="3200" dirty="0" smtClean="0"/>
              <a:t>22 artigos, 9 tratam de cada um dos espaços citados.</a:t>
            </a:r>
          </a:p>
          <a:p>
            <a:pPr>
              <a:buFontTx/>
              <a:buChar char="-"/>
            </a:pPr>
            <a:r>
              <a:rPr lang="pt-BR" sz="3200" dirty="0" smtClean="0"/>
              <a:t>Alinhar princípios e procedimentos quanto a:</a:t>
            </a:r>
          </a:p>
          <a:p>
            <a:pPr marL="0" indent="0">
              <a:buNone/>
            </a:pPr>
            <a:r>
              <a:rPr lang="pt-BR" sz="3200" dirty="0" smtClean="0"/>
              <a:t>1-Transparência</a:t>
            </a:r>
          </a:p>
          <a:p>
            <a:pPr marL="0" indent="0">
              <a:buNone/>
            </a:pPr>
            <a:r>
              <a:rPr lang="pt-BR" sz="3200" dirty="0" smtClean="0"/>
              <a:t>2-Representatividade</a:t>
            </a:r>
          </a:p>
          <a:p>
            <a:pPr marL="0" indent="0">
              <a:buNone/>
            </a:pPr>
            <a:r>
              <a:rPr lang="pt-BR" sz="3200" dirty="0" smtClean="0"/>
              <a:t>3-Acesso</a:t>
            </a:r>
          </a:p>
          <a:p>
            <a:pPr marL="0" indent="0">
              <a:buNone/>
            </a:pPr>
            <a:r>
              <a:rPr lang="pt-BR" sz="3200" dirty="0" smtClean="0"/>
              <a:t>4-Publicidade</a:t>
            </a:r>
          </a:p>
          <a:p>
            <a:pPr>
              <a:buFontTx/>
              <a:buChar char="-"/>
            </a:pPr>
            <a:endParaRPr lang="pt-BR" dirty="0" smtClean="0"/>
          </a:p>
          <a:p>
            <a:pPr>
              <a:buFontTx/>
              <a:buChar char="-"/>
            </a:pPr>
            <a:endParaRPr lang="pt-BR" dirty="0" smtClean="0"/>
          </a:p>
        </p:txBody>
      </p:sp>
    </p:spTree>
    <p:extLst>
      <p:ext uri="{BB962C8B-B14F-4D97-AF65-F5344CB8AC3E}">
        <p14:creationId xmlns:p14="http://schemas.microsoft.com/office/powerpoint/2010/main" val="4165398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pt-BR" sz="3600" dirty="0" smtClean="0"/>
              <a:t>Sobre o conteúdo do decreto e os espaços de participação</a:t>
            </a:r>
            <a:endParaRPr lang="pt-BR" sz="3600" dirty="0"/>
          </a:p>
        </p:txBody>
      </p:sp>
      <p:sp>
        <p:nvSpPr>
          <p:cNvPr id="3" name="Espaço Reservado para Conteúdo 2"/>
          <p:cNvSpPr>
            <a:spLocks noGrp="1"/>
          </p:cNvSpPr>
          <p:nvPr>
            <p:ph idx="1"/>
          </p:nvPr>
        </p:nvSpPr>
        <p:spPr/>
        <p:txBody>
          <a:bodyPr>
            <a:normAutofit lnSpcReduction="10000"/>
          </a:bodyPr>
          <a:lstStyle/>
          <a:p>
            <a:pPr>
              <a:lnSpc>
                <a:spcPct val="150000"/>
              </a:lnSpc>
            </a:pPr>
            <a:r>
              <a:rPr lang="pt-BR" sz="2800" dirty="0" smtClean="0"/>
              <a:t>Critérios </a:t>
            </a:r>
            <a:r>
              <a:rPr lang="pt-BR" sz="2800" dirty="0" smtClean="0">
                <a:solidFill>
                  <a:srgbClr val="00B0F0"/>
                </a:solidFill>
              </a:rPr>
              <a:t>transparentes </a:t>
            </a:r>
            <a:r>
              <a:rPr lang="pt-BR" sz="2800" dirty="0" smtClean="0"/>
              <a:t>para escolha de membros de conselhos e comissões.</a:t>
            </a:r>
          </a:p>
          <a:p>
            <a:pPr>
              <a:lnSpc>
                <a:spcPct val="150000"/>
              </a:lnSpc>
            </a:pPr>
            <a:r>
              <a:rPr lang="pt-BR" sz="2800" dirty="0" smtClean="0">
                <a:solidFill>
                  <a:srgbClr val="00B0F0"/>
                </a:solidFill>
              </a:rPr>
              <a:t>Troca </a:t>
            </a:r>
            <a:r>
              <a:rPr lang="pt-BR" sz="2800" dirty="0" smtClean="0"/>
              <a:t>periódica de membros de conselhos.</a:t>
            </a:r>
          </a:p>
          <a:p>
            <a:pPr>
              <a:lnSpc>
                <a:spcPct val="150000"/>
              </a:lnSpc>
            </a:pPr>
            <a:r>
              <a:rPr lang="pt-BR" sz="2800" dirty="0" smtClean="0"/>
              <a:t>Garantir a </a:t>
            </a:r>
            <a:r>
              <a:rPr lang="pt-BR" sz="2800" dirty="0" smtClean="0">
                <a:solidFill>
                  <a:srgbClr val="00B0F0"/>
                </a:solidFill>
              </a:rPr>
              <a:t>diversidade </a:t>
            </a:r>
            <a:r>
              <a:rPr lang="pt-BR" sz="2800" dirty="0" smtClean="0"/>
              <a:t>dos membros da sociedade civil.</a:t>
            </a:r>
          </a:p>
          <a:p>
            <a:pPr>
              <a:lnSpc>
                <a:spcPct val="150000"/>
              </a:lnSpc>
            </a:pPr>
            <a:r>
              <a:rPr lang="pt-BR" sz="2800" dirty="0" smtClean="0">
                <a:solidFill>
                  <a:srgbClr val="00B0F0"/>
                </a:solidFill>
              </a:rPr>
              <a:t>Divulgação </a:t>
            </a:r>
            <a:r>
              <a:rPr lang="pt-BR" sz="2800" dirty="0" smtClean="0"/>
              <a:t>ampla e prévia quando da realização de conferências.</a:t>
            </a:r>
            <a:endParaRPr lang="pt-BR" sz="2800" dirty="0"/>
          </a:p>
        </p:txBody>
      </p:sp>
    </p:spTree>
    <p:extLst>
      <p:ext uri="{BB962C8B-B14F-4D97-AF65-F5344CB8AC3E}">
        <p14:creationId xmlns:p14="http://schemas.microsoft.com/office/powerpoint/2010/main" val="709578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Sobre o conteúdo do decreto e os espaços de participação</a:t>
            </a:r>
            <a:endParaRPr lang="pt-BR" dirty="0"/>
          </a:p>
        </p:txBody>
      </p:sp>
      <p:sp>
        <p:nvSpPr>
          <p:cNvPr id="3" name="Espaço Reservado para Conteúdo 2"/>
          <p:cNvSpPr>
            <a:spLocks noGrp="1"/>
          </p:cNvSpPr>
          <p:nvPr>
            <p:ph idx="1"/>
          </p:nvPr>
        </p:nvSpPr>
        <p:spPr/>
        <p:txBody>
          <a:bodyPr/>
          <a:lstStyle/>
          <a:p>
            <a:r>
              <a:rPr lang="pt-BR" sz="2800" dirty="0" smtClean="0"/>
              <a:t>Desenvolver mecanismos de participação </a:t>
            </a:r>
            <a:r>
              <a:rPr lang="pt-BR" sz="2800" dirty="0" smtClean="0">
                <a:solidFill>
                  <a:srgbClr val="00B0F0"/>
                </a:solidFill>
              </a:rPr>
              <a:t>acessíveis </a:t>
            </a:r>
            <a:r>
              <a:rPr lang="pt-BR" sz="2800" dirty="0" smtClean="0"/>
              <a:t>aos grupos sociais historicamente excluídos.</a:t>
            </a:r>
          </a:p>
          <a:p>
            <a:pPr marL="114300" indent="0">
              <a:buNone/>
            </a:pPr>
            <a:endParaRPr lang="pt-BR" sz="2800" dirty="0" smtClean="0"/>
          </a:p>
          <a:p>
            <a:r>
              <a:rPr lang="pt-BR" sz="2800" dirty="0" smtClean="0">
                <a:solidFill>
                  <a:srgbClr val="00B0F0"/>
                </a:solidFill>
              </a:rPr>
              <a:t>Publicidade </a:t>
            </a:r>
            <a:r>
              <a:rPr lang="pt-BR" sz="2800" dirty="0" smtClean="0"/>
              <a:t>aos atos de conselhos e comissões.</a:t>
            </a:r>
          </a:p>
          <a:p>
            <a:endParaRPr lang="pt-BR" dirty="0" smtClean="0"/>
          </a:p>
          <a:p>
            <a:pPr algn="ctr"/>
            <a:r>
              <a:rPr lang="pt-BR" dirty="0" smtClean="0"/>
              <a:t>Diretrizes amplas que não especificam como deve ser a execução.</a:t>
            </a:r>
            <a:endParaRPr lang="pt-BR" dirty="0"/>
          </a:p>
        </p:txBody>
      </p:sp>
    </p:spTree>
    <p:extLst>
      <p:ext uri="{BB962C8B-B14F-4D97-AF65-F5344CB8AC3E}">
        <p14:creationId xmlns:p14="http://schemas.microsoft.com/office/powerpoint/2010/main" val="3754434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A POLÊMICA: meios de comunicação e atores políticos</a:t>
            </a:r>
            <a:endParaRPr lang="pt-BR" dirty="0"/>
          </a:p>
        </p:txBody>
      </p:sp>
      <p:sp>
        <p:nvSpPr>
          <p:cNvPr id="3" name="Espaço Reservado para Conteúdo 2"/>
          <p:cNvSpPr>
            <a:spLocks noGrp="1"/>
          </p:cNvSpPr>
          <p:nvPr>
            <p:ph idx="1"/>
          </p:nvPr>
        </p:nvSpPr>
        <p:spPr/>
        <p:txBody>
          <a:bodyPr/>
          <a:lstStyle/>
          <a:p>
            <a:endParaRPr lang="pt-BR" sz="2800" dirty="0" smtClean="0"/>
          </a:p>
          <a:p>
            <a:endParaRPr lang="pt-BR" sz="2800" dirty="0"/>
          </a:p>
          <a:p>
            <a:pPr marL="114300" indent="0">
              <a:buNone/>
            </a:pPr>
            <a:r>
              <a:rPr lang="pt-BR" sz="2800" dirty="0" smtClean="0"/>
              <a:t>“A </a:t>
            </a:r>
            <a:r>
              <a:rPr lang="pt-BR" sz="2800" dirty="0"/>
              <a:t>democracia </a:t>
            </a:r>
            <a:r>
              <a:rPr lang="pt-BR" sz="2800" dirty="0" smtClean="0"/>
              <a:t>se </a:t>
            </a:r>
            <a:r>
              <a:rPr lang="pt-BR" sz="2800" dirty="0"/>
              <a:t>mede quando aqueles que discordam têm liberdade de falar</a:t>
            </a:r>
            <a:r>
              <a:rPr lang="pt-BR" sz="2800" dirty="0" smtClean="0"/>
              <a:t>”</a:t>
            </a:r>
          </a:p>
          <a:p>
            <a:pPr marL="0" indent="0">
              <a:buNone/>
            </a:pPr>
            <a:endParaRPr lang="pt-BR" dirty="0" smtClean="0"/>
          </a:p>
          <a:p>
            <a:endParaRPr lang="pt-BR" dirty="0" smtClean="0"/>
          </a:p>
          <a:p>
            <a:endParaRPr lang="pt-BR" dirty="0"/>
          </a:p>
          <a:p>
            <a:endParaRPr lang="pt-BR" dirty="0"/>
          </a:p>
        </p:txBody>
      </p:sp>
    </p:spTree>
    <p:extLst>
      <p:ext uri="{BB962C8B-B14F-4D97-AF65-F5344CB8AC3E}">
        <p14:creationId xmlns:p14="http://schemas.microsoft.com/office/powerpoint/2010/main" val="643367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 Os que defendem</a:t>
            </a:r>
            <a:br>
              <a:rPr lang="pt-BR" dirty="0" smtClean="0"/>
            </a:br>
            <a:endParaRPr lang="pt-BR" dirty="0"/>
          </a:p>
        </p:txBody>
      </p:sp>
      <p:sp>
        <p:nvSpPr>
          <p:cNvPr id="3" name="Espaço Reservado para Conteúdo 2"/>
          <p:cNvSpPr>
            <a:spLocks noGrp="1"/>
          </p:cNvSpPr>
          <p:nvPr>
            <p:ph idx="1"/>
          </p:nvPr>
        </p:nvSpPr>
        <p:spPr/>
        <p:txBody>
          <a:bodyPr>
            <a:normAutofit/>
          </a:bodyPr>
          <a:lstStyle/>
          <a:p>
            <a:r>
              <a:rPr lang="pt-BR" sz="2800" dirty="0" smtClean="0"/>
              <a:t>Aproximar sociedade do Estado fortalece a Democracia.</a:t>
            </a:r>
          </a:p>
          <a:p>
            <a:r>
              <a:rPr lang="pt-BR" sz="2800" dirty="0" smtClean="0"/>
              <a:t>Capacidade </a:t>
            </a:r>
            <a:r>
              <a:rPr lang="pt-BR" sz="2800" dirty="0"/>
              <a:t>de atuar sem interferir no </a:t>
            </a:r>
            <a:r>
              <a:rPr lang="pt-BR" sz="2800" dirty="0" smtClean="0"/>
              <a:t>trabalho </a:t>
            </a:r>
            <a:r>
              <a:rPr lang="pt-BR" sz="2800" dirty="0"/>
              <a:t>do Poder Legislativo, inclusive dialogando com </a:t>
            </a:r>
            <a:r>
              <a:rPr lang="pt-BR" sz="2800" dirty="0" smtClean="0"/>
              <a:t>ele.</a:t>
            </a:r>
            <a:endParaRPr lang="pt-BR" sz="2800" dirty="0"/>
          </a:p>
          <a:p>
            <a:r>
              <a:rPr lang="pt-BR" sz="2800" dirty="0"/>
              <a:t>D</a:t>
            </a:r>
            <a:r>
              <a:rPr lang="pt-BR" sz="2800" dirty="0" smtClean="0"/>
              <a:t>ecreto organiza </a:t>
            </a:r>
            <a:r>
              <a:rPr lang="pt-BR" sz="2800" dirty="0"/>
              <a:t>o funcionamento dos espaços de participação já </a:t>
            </a:r>
            <a:r>
              <a:rPr lang="pt-BR" sz="2800" dirty="0" smtClean="0"/>
              <a:t>institucionalizados </a:t>
            </a:r>
            <a:r>
              <a:rPr lang="pt-BR" sz="2800" dirty="0"/>
              <a:t>na prática administrativa do </a:t>
            </a:r>
            <a:r>
              <a:rPr lang="pt-BR" sz="2800" dirty="0" smtClean="0"/>
              <a:t>país.</a:t>
            </a:r>
            <a:endParaRPr lang="pt-BR" sz="2800" dirty="0"/>
          </a:p>
          <a:p>
            <a:endParaRPr lang="pt-BR" dirty="0"/>
          </a:p>
        </p:txBody>
      </p:sp>
    </p:spTree>
    <p:extLst>
      <p:ext uri="{BB962C8B-B14F-4D97-AF65-F5344CB8AC3E}">
        <p14:creationId xmlns:p14="http://schemas.microsoft.com/office/powerpoint/2010/main" val="253082315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ência">
  <a:themeElements>
    <a:clrScheme name="Adjacência">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Escritório">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ência">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191</TotalTime>
  <Words>799</Words>
  <Application>Microsoft Office PowerPoint</Application>
  <PresentationFormat>Apresentação na tela (4:3)</PresentationFormat>
  <Paragraphs>112</Paragraphs>
  <Slides>15</Slides>
  <Notes>7</Notes>
  <HiddenSlides>0</HiddenSlides>
  <MMClips>0</MMClips>
  <ScaleCrop>false</ScaleCrop>
  <HeadingPairs>
    <vt:vector size="4" baseType="variant">
      <vt:variant>
        <vt:lpstr>Tema</vt:lpstr>
      </vt:variant>
      <vt:variant>
        <vt:i4>1</vt:i4>
      </vt:variant>
      <vt:variant>
        <vt:lpstr>Títulos de slides</vt:lpstr>
      </vt:variant>
      <vt:variant>
        <vt:i4>15</vt:i4>
      </vt:variant>
    </vt:vector>
  </HeadingPairs>
  <TitlesOfParts>
    <vt:vector size="16" baseType="lpstr">
      <vt:lpstr>Adjacência</vt:lpstr>
      <vt:lpstr>  Política nacional de participação social: um desafio possível? </vt:lpstr>
      <vt:lpstr>O decreto sobre a política nacional de participação social e a “polêmica bendita”</vt:lpstr>
      <vt:lpstr>Decreto 8.243/2014 institui:</vt:lpstr>
      <vt:lpstr>Política Nacional de Participação Social</vt:lpstr>
      <vt:lpstr>Sobre o conteúdo do decreto e os espaços de participação </vt:lpstr>
      <vt:lpstr>Sobre o conteúdo do decreto e os espaços de participação</vt:lpstr>
      <vt:lpstr>Sobre o conteúdo do decreto e os espaços de participação</vt:lpstr>
      <vt:lpstr>A POLÊMICA: meios de comunicação e atores políticos</vt:lpstr>
      <vt:lpstr>- Os que defendem </vt:lpstr>
      <vt:lpstr>- Os que atacam </vt:lpstr>
      <vt:lpstr>Para além da polêmica - análise </vt:lpstr>
      <vt:lpstr>Para além da polêmica </vt:lpstr>
      <vt:lpstr>Questões para reflexão</vt:lpstr>
      <vt:lpstr>Questões para reflexão</vt:lpstr>
      <vt:lpstr>Obrigada!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Joana</dc:creator>
  <cp:lastModifiedBy>NEPSA-AUDI</cp:lastModifiedBy>
  <cp:revision>19</cp:revision>
  <dcterms:created xsi:type="dcterms:W3CDTF">2015-05-04T23:20:48Z</dcterms:created>
  <dcterms:modified xsi:type="dcterms:W3CDTF">2015-05-06T13:21:15Z</dcterms:modified>
</cp:coreProperties>
</file>