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instruções. Apague este e o próximo antes de apresentar.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Referência de identidade visual: paleta, tipografia e uso dos logotipos.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instruções: o significado do símbolo da marca. Apague antes de apresentar.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 de qualificação ou defesa. Preencha título, autoria e orientação. Data no formato: Natal, mês de 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Divisor de seção. Use um por bloco da apresentação: Introdução, Método, Resultados, Produto técnico, Conclusão.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 base para texto corrido. No máximo cinco linhas de parágrafo ou quatro marcadores.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Comparação: antes e depois, problema e proposta, dois cenários. Mantenha as colunas com volume de texto parecido.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Fala de participante, trecho de referência teórica ou depoimento. Uma citação por slide, até quatro linhas.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número por slide. O texto ao lado explica de onde vem o dado e por que ele importa.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Até seis linhas por tabela. Se precisar de mais, divida em dois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Foto do campo, do serviço de saúde ou do produto técnico. Substitua o retângulo pela imagem e mantenha a faixa de legenda.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Processo ou método em quatro a cinco etapas. Os quadrados acompanham a ideia de melhoria contínua da marca: começam angulosos e terminam arredondados.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Cronograma da pesquisa ou da implantação. Marque com o quadrado laranja a etapa em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Referências em ABNT, corpo 24 pt no mínimo. Se passarem de seis, use dois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final, deixado em tela durante as perguntas da banca. Ajuste o e-mail de contato.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1104900"/>
            <a:ext cx="951913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351" kern="0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APAGUE ESTES TRÊS SLIDES ANTES DE APRESENTAR</a:t>
            </a:r>
            <a:endParaRPr lang="en-US" sz="1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14936093" y="952500"/>
            <a:ext cx="2208907" cy="5905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43000" y="1962150"/>
            <a:ext cx="17602200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438"/>
              </a:lnSpc>
              <a:buNone/>
            </a:pPr>
            <a:r>
              <a:rPr lang="en-US" sz="48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usar este modelo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1143000" y="3048000"/>
            <a:ext cx="842391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B7F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Escolha o layout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1143000" y="3543300"/>
            <a:ext cx="7887843" cy="156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875"/>
              </a:lnSpc>
              <a:buNone/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slide adiante é um layout pronto: capa, divisor de seção, texto, duas colunas, citação, dado em destaque, tabela, imagem, diagrama, cronograma, referências e fechamento. Duplique o que precisar e apague o resto.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9486900" y="3048000"/>
            <a:ext cx="842391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B7F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Troque só o texto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9486900" y="3543300"/>
            <a:ext cx="7887843" cy="1181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875"/>
              </a:lnSpc>
              <a:buNone/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Substitua os trechos entre colchetes, como [Título da seção]. Mantenha as posições, os tamanhos de fonte e as cores originais: é o que garante a unidade visual do programa.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143000" y="5448300"/>
            <a:ext cx="842391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B7F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Menos texto por slide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1143000" y="5943600"/>
            <a:ext cx="7887843" cy="1181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875"/>
              </a:lnSpc>
              <a:buNone/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banca, o slide apoia a fala, não a substitui. Até seis linhas por slide. Números, tabelas e diagramas comunicam mais rápido que parágrafos.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9486900" y="5448300"/>
            <a:ext cx="842391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B7F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Notas do apresentador</a:t>
            </a:r>
            <a:endParaRPr lang="en-US" sz="2550" dirty="0"/>
          </a:p>
        </p:txBody>
      </p:sp>
      <p:sp>
        <p:nvSpPr>
          <p:cNvPr id="12" name="Text 9"/>
          <p:cNvSpPr/>
          <p:nvPr/>
        </p:nvSpPr>
        <p:spPr>
          <a:xfrm>
            <a:off x="9486900" y="5943600"/>
            <a:ext cx="7887843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875"/>
              </a:lnSpc>
              <a:buNone/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layout tem uma nota explicando quando usá-lo e quanto texto cabe. Leia a nota antes de preencher e apague-a depois.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4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952500"/>
            <a:ext cx="17602200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438"/>
              </a:lnSpc>
              <a:buNone/>
            </a:pPr>
            <a:r>
              <a:rPr lang="en-US" sz="48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Identidade visual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143000" y="2076450"/>
            <a:ext cx="850773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PALETA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143000" y="2590800"/>
            <a:ext cx="914400" cy="914400"/>
          </a:xfrm>
          <a:prstGeom prst="roundRect">
            <a:avLst>
              <a:gd name="adj" fmla="val 2083"/>
            </a:avLst>
          </a:prstGeom>
          <a:solidFill>
            <a:srgbClr val="0C4C6B"/>
          </a:solidFill>
          <a:ln/>
        </p:spPr>
      </p:sp>
      <p:sp>
        <p:nvSpPr>
          <p:cNvPr id="5" name="Shape 3"/>
          <p:cNvSpPr/>
          <p:nvPr/>
        </p:nvSpPr>
        <p:spPr>
          <a:xfrm>
            <a:off x="2190750" y="2590800"/>
            <a:ext cx="914400" cy="914400"/>
          </a:xfrm>
          <a:prstGeom prst="roundRect">
            <a:avLst>
              <a:gd name="adj" fmla="val 4167"/>
            </a:avLst>
          </a:prstGeom>
          <a:solidFill>
            <a:srgbClr val="1B9AD6"/>
          </a:solidFill>
          <a:ln/>
        </p:spPr>
      </p:sp>
      <p:sp>
        <p:nvSpPr>
          <p:cNvPr id="6" name="Shape 4"/>
          <p:cNvSpPr/>
          <p:nvPr/>
        </p:nvSpPr>
        <p:spPr>
          <a:xfrm>
            <a:off x="3238500" y="2590800"/>
            <a:ext cx="914400" cy="914400"/>
          </a:xfrm>
          <a:prstGeom prst="roundRect">
            <a:avLst>
              <a:gd name="adj" fmla="val 8333"/>
            </a:avLst>
          </a:prstGeom>
          <a:solidFill>
            <a:srgbClr val="4FBFC0"/>
          </a:solidFill>
          <a:ln/>
        </p:spPr>
      </p:sp>
      <p:sp>
        <p:nvSpPr>
          <p:cNvPr id="7" name="Shape 5"/>
          <p:cNvSpPr/>
          <p:nvPr/>
        </p:nvSpPr>
        <p:spPr>
          <a:xfrm>
            <a:off x="4286250" y="2590800"/>
            <a:ext cx="914400" cy="914400"/>
          </a:xfrm>
          <a:prstGeom prst="roundRect">
            <a:avLst>
              <a:gd name="adj" fmla="val 14583"/>
            </a:avLst>
          </a:prstGeom>
          <a:solidFill>
            <a:srgbClr val="93CFA2"/>
          </a:solidFill>
          <a:ln/>
        </p:spPr>
      </p:sp>
      <p:sp>
        <p:nvSpPr>
          <p:cNvPr id="8" name="Shape 6"/>
          <p:cNvSpPr/>
          <p:nvPr/>
        </p:nvSpPr>
        <p:spPr>
          <a:xfrm>
            <a:off x="5334000" y="2590800"/>
            <a:ext cx="914400" cy="914400"/>
          </a:xfrm>
          <a:prstGeom prst="roundRect">
            <a:avLst>
              <a:gd name="adj" fmla="val 22917"/>
            </a:avLst>
          </a:prstGeom>
          <a:solidFill>
            <a:srgbClr val="E9B84E"/>
          </a:solidFill>
          <a:ln/>
        </p:spPr>
      </p:sp>
      <p:sp>
        <p:nvSpPr>
          <p:cNvPr id="9" name="Shape 7"/>
          <p:cNvSpPr/>
          <p:nvPr/>
        </p:nvSpPr>
        <p:spPr>
          <a:xfrm>
            <a:off x="6381750" y="2590800"/>
            <a:ext cx="914400" cy="914400"/>
          </a:xfrm>
          <a:prstGeom prst="roundRect">
            <a:avLst>
              <a:gd name="adj" fmla="val 33333"/>
            </a:avLst>
          </a:prstGeom>
          <a:solidFill>
            <a:srgbClr val="F5A623"/>
          </a:solidFill>
          <a:ln/>
        </p:spPr>
      </p:sp>
      <p:sp>
        <p:nvSpPr>
          <p:cNvPr id="10" name="Text 8"/>
          <p:cNvSpPr/>
          <p:nvPr/>
        </p:nvSpPr>
        <p:spPr>
          <a:xfrm>
            <a:off x="1143000" y="3752850"/>
            <a:ext cx="7966329" cy="1181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875"/>
              </a:lnSpc>
              <a:buNone/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Azul-marinho para títulos, azul e verde para apoio, laranja apenas como destaque pontual. Fundos: branco, azul-claro e o azul-marinho cheio nos divisores.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9410700" y="2076450"/>
            <a:ext cx="850773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TIPOGRAFIA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410700" y="2590800"/>
            <a:ext cx="8507730" cy="600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Georgia — títulos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9410700" y="3400425"/>
            <a:ext cx="850773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Calibri — texto e legendas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9410700" y="4086225"/>
            <a:ext cx="7966329" cy="1181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875"/>
              </a:lnSpc>
              <a:buNone/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duas fontes já vêm instaladas no Windows e no Office, então o arquivo não quebra em outro computador. Corpo de texto nunca abaixo de 24 pt.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1143000" y="5686425"/>
            <a:ext cx="16002000" cy="19050"/>
          </a:xfrm>
          <a:prstGeom prst="rect">
            <a:avLst/>
          </a:prstGeom>
          <a:solidFill>
            <a:srgbClr val="C7DCE5"/>
          </a:solidFill>
          <a:ln/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" b="-2"/>
          <a:stretch/>
        </p:blipFill>
        <p:spPr>
          <a:xfrm>
            <a:off x="1143000" y="6067425"/>
            <a:ext cx="3729186" cy="990600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1" b="-1"/>
          <a:stretch/>
        </p:blipFill>
        <p:spPr>
          <a:xfrm>
            <a:off x="5405586" y="6105525"/>
            <a:ext cx="5059859" cy="9144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0998845" y="6048375"/>
            <a:ext cx="6330540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419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versão horizontal em rodapés e capas largas; a assinatura com a UFRN quando o público for externo. Nunca redesenhe, distorça ou recolora os logotipos.</a:t>
            </a:r>
            <a:endParaRPr lang="en-US" sz="1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2871788"/>
            <a:ext cx="829818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351" kern="0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APAGUE ESTE SLIDE ANTES DE APRESENTAR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143000" y="3500438"/>
            <a:ext cx="829818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192"/>
              </a:lnSpc>
              <a:buNone/>
            </a:pPr>
            <a:r>
              <a:rPr lang="en-US" sz="48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símbolo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143000" y="4519613"/>
            <a:ext cx="7770114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730"/>
              </a:lnSpc>
              <a:buNone/>
            </a:pPr>
            <a:r>
              <a:rPr lang="en-US" sz="24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símbolo representa a melhoria contínua. Nas pontas, quadrados angulosos e frios: serviços de saúde mais duros, arriscados e distantes das pessoas.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43000" y="6234113"/>
            <a:ext cx="7770114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730"/>
              </a:lnSpc>
              <a:buNone/>
            </a:pPr>
            <a:r>
              <a:rPr lang="en-US" sz="24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centro, as formas se arredondam e esquentam até o laranja: cuidado com menos arestas, mais seguro, mais acolhedor.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0982325" y="2847975"/>
            <a:ext cx="819150" cy="819150"/>
          </a:xfrm>
          <a:prstGeom prst="roundRect">
            <a:avLst>
              <a:gd name="adj" fmla="val 2326"/>
            </a:avLst>
          </a:prstGeom>
          <a:solidFill>
            <a:srgbClr val="1B9AD6"/>
          </a:solidFill>
          <a:ln/>
        </p:spPr>
      </p:sp>
      <p:sp>
        <p:nvSpPr>
          <p:cNvPr id="7" name="Shape 5"/>
          <p:cNvSpPr/>
          <p:nvPr/>
        </p:nvSpPr>
        <p:spPr>
          <a:xfrm>
            <a:off x="11972925" y="2847975"/>
            <a:ext cx="819150" cy="819150"/>
          </a:xfrm>
          <a:prstGeom prst="roundRect">
            <a:avLst>
              <a:gd name="adj" fmla="val 3488"/>
            </a:avLst>
          </a:prstGeom>
          <a:solidFill>
            <a:srgbClr val="2FA7CF"/>
          </a:solidFill>
          <a:ln/>
        </p:spPr>
      </p:sp>
      <p:sp>
        <p:nvSpPr>
          <p:cNvPr id="8" name="Shape 6"/>
          <p:cNvSpPr/>
          <p:nvPr/>
        </p:nvSpPr>
        <p:spPr>
          <a:xfrm>
            <a:off x="12963525" y="2847975"/>
            <a:ext cx="819150" cy="819150"/>
          </a:xfrm>
          <a:prstGeom prst="roundRect">
            <a:avLst>
              <a:gd name="adj" fmla="val 4651"/>
            </a:avLst>
          </a:prstGeom>
          <a:solidFill>
            <a:srgbClr val="4FBFC0"/>
          </a:solidFill>
          <a:ln/>
        </p:spPr>
      </p:sp>
      <p:sp>
        <p:nvSpPr>
          <p:cNvPr id="9" name="Shape 7"/>
          <p:cNvSpPr/>
          <p:nvPr/>
        </p:nvSpPr>
        <p:spPr>
          <a:xfrm>
            <a:off x="13954125" y="2847975"/>
            <a:ext cx="819150" cy="819150"/>
          </a:xfrm>
          <a:prstGeom prst="roundRect">
            <a:avLst>
              <a:gd name="adj" fmla="val 3488"/>
            </a:avLst>
          </a:prstGeom>
          <a:solidFill>
            <a:srgbClr val="2FA7CF"/>
          </a:solidFill>
          <a:ln/>
        </p:spPr>
      </p:sp>
      <p:sp>
        <p:nvSpPr>
          <p:cNvPr id="10" name="Shape 8"/>
          <p:cNvSpPr/>
          <p:nvPr/>
        </p:nvSpPr>
        <p:spPr>
          <a:xfrm>
            <a:off x="14944725" y="2847975"/>
            <a:ext cx="819150" cy="819150"/>
          </a:xfrm>
          <a:prstGeom prst="roundRect">
            <a:avLst>
              <a:gd name="adj" fmla="val 2326"/>
            </a:avLst>
          </a:prstGeom>
          <a:solidFill>
            <a:srgbClr val="1B9AD6"/>
          </a:solidFill>
          <a:ln/>
        </p:spPr>
      </p:sp>
      <p:sp>
        <p:nvSpPr>
          <p:cNvPr id="11" name="Shape 9"/>
          <p:cNvSpPr/>
          <p:nvPr/>
        </p:nvSpPr>
        <p:spPr>
          <a:xfrm>
            <a:off x="10982325" y="3838575"/>
            <a:ext cx="819150" cy="819150"/>
          </a:xfrm>
          <a:prstGeom prst="roundRect">
            <a:avLst>
              <a:gd name="adj" fmla="val 3488"/>
            </a:avLst>
          </a:prstGeom>
          <a:solidFill>
            <a:srgbClr val="2FA7CF"/>
          </a:solidFill>
          <a:ln/>
        </p:spPr>
      </p:sp>
      <p:sp>
        <p:nvSpPr>
          <p:cNvPr id="12" name="Shape 10"/>
          <p:cNvSpPr/>
          <p:nvPr/>
        </p:nvSpPr>
        <p:spPr>
          <a:xfrm>
            <a:off x="11972925" y="3838575"/>
            <a:ext cx="819150" cy="819150"/>
          </a:xfrm>
          <a:prstGeom prst="roundRect">
            <a:avLst>
              <a:gd name="adj" fmla="val 11628"/>
            </a:avLst>
          </a:prstGeom>
          <a:solidFill>
            <a:srgbClr val="4FBFC0"/>
          </a:solidFill>
          <a:ln/>
        </p:spPr>
      </p:sp>
      <p:sp>
        <p:nvSpPr>
          <p:cNvPr id="13" name="Shape 11"/>
          <p:cNvSpPr/>
          <p:nvPr/>
        </p:nvSpPr>
        <p:spPr>
          <a:xfrm>
            <a:off x="12963525" y="3838575"/>
            <a:ext cx="819150" cy="819150"/>
          </a:xfrm>
          <a:prstGeom prst="roundRect">
            <a:avLst>
              <a:gd name="adj" fmla="val 18605"/>
            </a:avLst>
          </a:prstGeom>
          <a:solidFill>
            <a:srgbClr val="93CFA2"/>
          </a:solidFill>
          <a:ln/>
        </p:spPr>
      </p:sp>
      <p:sp>
        <p:nvSpPr>
          <p:cNvPr id="14" name="Shape 12"/>
          <p:cNvSpPr/>
          <p:nvPr/>
        </p:nvSpPr>
        <p:spPr>
          <a:xfrm>
            <a:off x="13954125" y="3838575"/>
            <a:ext cx="819150" cy="819150"/>
          </a:xfrm>
          <a:prstGeom prst="roundRect">
            <a:avLst>
              <a:gd name="adj" fmla="val 11628"/>
            </a:avLst>
          </a:prstGeom>
          <a:solidFill>
            <a:srgbClr val="4FBFC0"/>
          </a:solidFill>
          <a:ln/>
        </p:spPr>
      </p:sp>
      <p:sp>
        <p:nvSpPr>
          <p:cNvPr id="15" name="Shape 13"/>
          <p:cNvSpPr/>
          <p:nvPr/>
        </p:nvSpPr>
        <p:spPr>
          <a:xfrm>
            <a:off x="14944725" y="3838575"/>
            <a:ext cx="819150" cy="819150"/>
          </a:xfrm>
          <a:prstGeom prst="roundRect">
            <a:avLst>
              <a:gd name="adj" fmla="val 3488"/>
            </a:avLst>
          </a:prstGeom>
          <a:solidFill>
            <a:srgbClr val="2FA7CF"/>
          </a:solidFill>
          <a:ln/>
        </p:spPr>
      </p:sp>
      <p:sp>
        <p:nvSpPr>
          <p:cNvPr id="16" name="Shape 14"/>
          <p:cNvSpPr/>
          <p:nvPr/>
        </p:nvSpPr>
        <p:spPr>
          <a:xfrm>
            <a:off x="10982325" y="4829175"/>
            <a:ext cx="819150" cy="819150"/>
          </a:xfrm>
          <a:prstGeom prst="roundRect">
            <a:avLst>
              <a:gd name="adj" fmla="val 4651"/>
            </a:avLst>
          </a:prstGeom>
          <a:solidFill>
            <a:srgbClr val="4FBFC0"/>
          </a:solidFill>
          <a:ln/>
        </p:spPr>
      </p:sp>
      <p:sp>
        <p:nvSpPr>
          <p:cNvPr id="17" name="Shape 15"/>
          <p:cNvSpPr/>
          <p:nvPr/>
        </p:nvSpPr>
        <p:spPr>
          <a:xfrm>
            <a:off x="11972925" y="4829175"/>
            <a:ext cx="819150" cy="819150"/>
          </a:xfrm>
          <a:prstGeom prst="roundRect">
            <a:avLst>
              <a:gd name="adj" fmla="val 18605"/>
            </a:avLst>
          </a:prstGeom>
          <a:solidFill>
            <a:srgbClr val="93CFA2"/>
          </a:solidFill>
          <a:ln/>
        </p:spPr>
      </p:sp>
      <p:sp>
        <p:nvSpPr>
          <p:cNvPr id="18" name="Shape 16"/>
          <p:cNvSpPr/>
          <p:nvPr/>
        </p:nvSpPr>
        <p:spPr>
          <a:xfrm>
            <a:off x="12963525" y="4829175"/>
            <a:ext cx="819150" cy="819150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19" name="Shape 17"/>
          <p:cNvSpPr/>
          <p:nvPr/>
        </p:nvSpPr>
        <p:spPr>
          <a:xfrm>
            <a:off x="13954125" y="4829175"/>
            <a:ext cx="819150" cy="819150"/>
          </a:xfrm>
          <a:prstGeom prst="roundRect">
            <a:avLst>
              <a:gd name="adj" fmla="val 18605"/>
            </a:avLst>
          </a:prstGeom>
          <a:solidFill>
            <a:srgbClr val="C9D98C"/>
          </a:solidFill>
          <a:ln/>
        </p:spPr>
      </p:sp>
      <p:sp>
        <p:nvSpPr>
          <p:cNvPr id="20" name="Shape 18"/>
          <p:cNvSpPr/>
          <p:nvPr/>
        </p:nvSpPr>
        <p:spPr>
          <a:xfrm>
            <a:off x="14944725" y="4829175"/>
            <a:ext cx="819150" cy="819150"/>
          </a:xfrm>
          <a:prstGeom prst="roundRect">
            <a:avLst>
              <a:gd name="adj" fmla="val 4651"/>
            </a:avLst>
          </a:prstGeom>
          <a:solidFill>
            <a:srgbClr val="4FBFC0"/>
          </a:solidFill>
          <a:ln/>
        </p:spPr>
      </p:sp>
      <p:sp>
        <p:nvSpPr>
          <p:cNvPr id="21" name="Shape 19"/>
          <p:cNvSpPr/>
          <p:nvPr/>
        </p:nvSpPr>
        <p:spPr>
          <a:xfrm>
            <a:off x="10982325" y="5819775"/>
            <a:ext cx="819150" cy="819150"/>
          </a:xfrm>
          <a:prstGeom prst="roundRect">
            <a:avLst>
              <a:gd name="adj" fmla="val 3488"/>
            </a:avLst>
          </a:prstGeom>
          <a:solidFill>
            <a:srgbClr val="2FA7C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972925" y="5819775"/>
            <a:ext cx="819150" cy="819150"/>
          </a:xfrm>
          <a:prstGeom prst="roundRect">
            <a:avLst>
              <a:gd name="adj" fmla="val 11628"/>
            </a:avLst>
          </a:prstGeom>
          <a:solidFill>
            <a:srgbClr val="4FBFC0"/>
          </a:solidFill>
          <a:ln/>
        </p:spPr>
      </p:sp>
      <p:sp>
        <p:nvSpPr>
          <p:cNvPr id="23" name="Shape 21"/>
          <p:cNvSpPr/>
          <p:nvPr/>
        </p:nvSpPr>
        <p:spPr>
          <a:xfrm>
            <a:off x="12963525" y="5819775"/>
            <a:ext cx="819150" cy="819150"/>
          </a:xfrm>
          <a:prstGeom prst="roundRect">
            <a:avLst>
              <a:gd name="adj" fmla="val 18605"/>
            </a:avLst>
          </a:prstGeom>
          <a:solidFill>
            <a:srgbClr val="E9B84E"/>
          </a:solidFill>
          <a:ln/>
        </p:spPr>
      </p:sp>
      <p:sp>
        <p:nvSpPr>
          <p:cNvPr id="24" name="Shape 22"/>
          <p:cNvSpPr/>
          <p:nvPr/>
        </p:nvSpPr>
        <p:spPr>
          <a:xfrm>
            <a:off x="13954125" y="5819775"/>
            <a:ext cx="819150" cy="819150"/>
          </a:xfrm>
          <a:prstGeom prst="roundRect">
            <a:avLst>
              <a:gd name="adj" fmla="val 11628"/>
            </a:avLst>
          </a:prstGeom>
          <a:solidFill>
            <a:srgbClr val="4FBFC0"/>
          </a:solidFill>
          <a:ln/>
        </p:spPr>
      </p:sp>
      <p:sp>
        <p:nvSpPr>
          <p:cNvPr id="25" name="Shape 23"/>
          <p:cNvSpPr/>
          <p:nvPr/>
        </p:nvSpPr>
        <p:spPr>
          <a:xfrm>
            <a:off x="14944725" y="5819775"/>
            <a:ext cx="819150" cy="819150"/>
          </a:xfrm>
          <a:prstGeom prst="roundRect">
            <a:avLst>
              <a:gd name="adj" fmla="val 3488"/>
            </a:avLst>
          </a:prstGeom>
          <a:solidFill>
            <a:srgbClr val="2FA7CF"/>
          </a:solidFill>
          <a:ln/>
        </p:spPr>
      </p:sp>
      <p:sp>
        <p:nvSpPr>
          <p:cNvPr id="26" name="Shape 24"/>
          <p:cNvSpPr/>
          <p:nvPr/>
        </p:nvSpPr>
        <p:spPr>
          <a:xfrm>
            <a:off x="10982325" y="6810375"/>
            <a:ext cx="819150" cy="819150"/>
          </a:xfrm>
          <a:prstGeom prst="roundRect">
            <a:avLst>
              <a:gd name="adj" fmla="val 2326"/>
            </a:avLst>
          </a:prstGeom>
          <a:solidFill>
            <a:srgbClr val="1B9AD6"/>
          </a:solidFill>
          <a:ln/>
        </p:spPr>
      </p:sp>
      <p:sp>
        <p:nvSpPr>
          <p:cNvPr id="27" name="Shape 25"/>
          <p:cNvSpPr/>
          <p:nvPr/>
        </p:nvSpPr>
        <p:spPr>
          <a:xfrm>
            <a:off x="11972925" y="6810375"/>
            <a:ext cx="819150" cy="819150"/>
          </a:xfrm>
          <a:prstGeom prst="roundRect">
            <a:avLst>
              <a:gd name="adj" fmla="val 3488"/>
            </a:avLst>
          </a:prstGeom>
          <a:solidFill>
            <a:srgbClr val="2FA7CF"/>
          </a:solidFill>
          <a:ln/>
        </p:spPr>
      </p:sp>
      <p:sp>
        <p:nvSpPr>
          <p:cNvPr id="28" name="Shape 26"/>
          <p:cNvSpPr/>
          <p:nvPr/>
        </p:nvSpPr>
        <p:spPr>
          <a:xfrm>
            <a:off x="12963525" y="6810375"/>
            <a:ext cx="819150" cy="819150"/>
          </a:xfrm>
          <a:prstGeom prst="roundRect">
            <a:avLst>
              <a:gd name="adj" fmla="val 4651"/>
            </a:avLst>
          </a:prstGeom>
          <a:solidFill>
            <a:srgbClr val="4FBFC0"/>
          </a:solidFill>
          <a:ln/>
        </p:spPr>
      </p:sp>
      <p:sp>
        <p:nvSpPr>
          <p:cNvPr id="29" name="Shape 27"/>
          <p:cNvSpPr/>
          <p:nvPr/>
        </p:nvSpPr>
        <p:spPr>
          <a:xfrm>
            <a:off x="13954125" y="6810375"/>
            <a:ext cx="819150" cy="819150"/>
          </a:xfrm>
          <a:prstGeom prst="roundRect">
            <a:avLst>
              <a:gd name="adj" fmla="val 3488"/>
            </a:avLst>
          </a:prstGeom>
          <a:solidFill>
            <a:srgbClr val="2FA7CF"/>
          </a:solidFill>
          <a:ln/>
        </p:spPr>
      </p:sp>
      <p:sp>
        <p:nvSpPr>
          <p:cNvPr id="30" name="Shape 28"/>
          <p:cNvSpPr/>
          <p:nvPr/>
        </p:nvSpPr>
        <p:spPr>
          <a:xfrm>
            <a:off x="14944725" y="6810375"/>
            <a:ext cx="819150" cy="819150"/>
          </a:xfrm>
          <a:prstGeom prst="roundRect">
            <a:avLst>
              <a:gd name="adj" fmla="val 2326"/>
            </a:avLst>
          </a:prstGeom>
          <a:solidFill>
            <a:srgbClr val="1B9AD6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43000" y="952500"/>
            <a:ext cx="4231332" cy="11239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0" y="3686175"/>
            <a:ext cx="12573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390" kern="0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DEFESA DE DISSERTAÇÃO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1143000" y="4276725"/>
            <a:ext cx="11772900" cy="160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345"/>
              </a:lnSpc>
              <a:buNone/>
            </a:pPr>
            <a:r>
              <a:rPr lang="en-US" sz="57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[Título do trabalho em uma ou duas linhas]</a:t>
            </a:r>
            <a:endParaRPr lang="en-US" sz="5700" dirty="0"/>
          </a:p>
        </p:txBody>
      </p:sp>
      <p:sp>
        <p:nvSpPr>
          <p:cNvPr id="5" name="Shape 2"/>
          <p:cNvSpPr/>
          <p:nvPr/>
        </p:nvSpPr>
        <p:spPr>
          <a:xfrm>
            <a:off x="1143000" y="6143625"/>
            <a:ext cx="1714500" cy="57150"/>
          </a:xfrm>
          <a:prstGeom prst="rect">
            <a:avLst/>
          </a:prstGeom>
          <a:solidFill>
            <a:srgbClr val="93CFA2"/>
          </a:solidFill>
          <a:ln/>
        </p:spPr>
      </p:sp>
      <p:sp>
        <p:nvSpPr>
          <p:cNvPr id="6" name="Text 3"/>
          <p:cNvSpPr/>
          <p:nvPr/>
        </p:nvSpPr>
        <p:spPr>
          <a:xfrm>
            <a:off x="1143000" y="7810500"/>
            <a:ext cx="1257300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0C4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[Nome do mestrando]</a:t>
            </a:r>
            <a:endParaRPr lang="en-US" sz="2550" dirty="0"/>
          </a:p>
        </p:txBody>
      </p:sp>
      <p:sp>
        <p:nvSpPr>
          <p:cNvPr id="7" name="Text 4"/>
          <p:cNvSpPr/>
          <p:nvPr/>
        </p:nvSpPr>
        <p:spPr>
          <a:xfrm>
            <a:off x="1143000" y="8286750"/>
            <a:ext cx="1257300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Orientação: [Prof.ª Dr.ª Nome]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143000" y="8696325"/>
            <a:ext cx="1257300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Coorientação: [Prof. Dr. Nome]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143000" y="9239250"/>
            <a:ext cx="12573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Natal, [mês] de [ano]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13335000" y="0"/>
            <a:ext cx="4953000" cy="10287000"/>
          </a:xfrm>
          <a:prstGeom prst="rect">
            <a:avLst/>
          </a:prstGeom>
          <a:solidFill>
            <a:srgbClr val="0C4C6B"/>
          </a:solidFill>
          <a:ln/>
        </p:spPr>
      </p:sp>
      <p:sp>
        <p:nvSpPr>
          <p:cNvPr id="11" name="Shape 8"/>
          <p:cNvSpPr/>
          <p:nvPr/>
        </p:nvSpPr>
        <p:spPr>
          <a:xfrm>
            <a:off x="14601825" y="3933825"/>
            <a:ext cx="704850" cy="704850"/>
          </a:xfrm>
          <a:prstGeom prst="roundRect">
            <a:avLst>
              <a:gd name="adj" fmla="val 2703"/>
            </a:avLst>
          </a:prstGeom>
          <a:solidFill>
            <a:srgbClr val="1B9AD6"/>
          </a:solidFill>
          <a:ln/>
        </p:spPr>
      </p:sp>
      <p:sp>
        <p:nvSpPr>
          <p:cNvPr id="12" name="Shape 9"/>
          <p:cNvSpPr/>
          <p:nvPr/>
        </p:nvSpPr>
        <p:spPr>
          <a:xfrm>
            <a:off x="15459075" y="3933825"/>
            <a:ext cx="704850" cy="704850"/>
          </a:xfrm>
          <a:prstGeom prst="roundRect">
            <a:avLst>
              <a:gd name="adj" fmla="val 8108"/>
            </a:avLst>
          </a:prstGeom>
          <a:solidFill>
            <a:srgbClr val="3FB0CE"/>
          </a:solidFill>
          <a:ln/>
        </p:spPr>
      </p:sp>
      <p:sp>
        <p:nvSpPr>
          <p:cNvPr id="13" name="Shape 10"/>
          <p:cNvSpPr/>
          <p:nvPr/>
        </p:nvSpPr>
        <p:spPr>
          <a:xfrm>
            <a:off x="16316325" y="3933825"/>
            <a:ext cx="704850" cy="704850"/>
          </a:xfrm>
          <a:prstGeom prst="roundRect">
            <a:avLst>
              <a:gd name="adj" fmla="val 2703"/>
            </a:avLst>
          </a:prstGeom>
          <a:solidFill>
            <a:srgbClr val="4FBFC0"/>
          </a:solidFill>
          <a:ln/>
        </p:spPr>
      </p:sp>
      <p:sp>
        <p:nvSpPr>
          <p:cNvPr id="14" name="Shape 11"/>
          <p:cNvSpPr/>
          <p:nvPr/>
        </p:nvSpPr>
        <p:spPr>
          <a:xfrm>
            <a:off x="14601825" y="4791075"/>
            <a:ext cx="704850" cy="704850"/>
          </a:xfrm>
          <a:prstGeom prst="roundRect">
            <a:avLst>
              <a:gd name="adj" fmla="val 13514"/>
            </a:avLst>
          </a:prstGeom>
          <a:solidFill>
            <a:srgbClr val="6FC7B4"/>
          </a:solidFill>
          <a:ln/>
        </p:spPr>
      </p:sp>
      <p:sp>
        <p:nvSpPr>
          <p:cNvPr id="15" name="Shape 12"/>
          <p:cNvSpPr/>
          <p:nvPr/>
        </p:nvSpPr>
        <p:spPr>
          <a:xfrm>
            <a:off x="15459075" y="4791075"/>
            <a:ext cx="704850" cy="704850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16" name="Shape 13"/>
          <p:cNvSpPr/>
          <p:nvPr/>
        </p:nvSpPr>
        <p:spPr>
          <a:xfrm>
            <a:off x="16316325" y="4791075"/>
            <a:ext cx="704850" cy="704850"/>
          </a:xfrm>
          <a:prstGeom prst="roundRect">
            <a:avLst>
              <a:gd name="adj" fmla="val 13514"/>
            </a:avLst>
          </a:prstGeom>
          <a:solidFill>
            <a:srgbClr val="93CFA2"/>
          </a:solidFill>
          <a:ln/>
        </p:spPr>
      </p:sp>
      <p:sp>
        <p:nvSpPr>
          <p:cNvPr id="17" name="Shape 14"/>
          <p:cNvSpPr/>
          <p:nvPr/>
        </p:nvSpPr>
        <p:spPr>
          <a:xfrm>
            <a:off x="14601825" y="5648325"/>
            <a:ext cx="704850" cy="704850"/>
          </a:xfrm>
          <a:prstGeom prst="roundRect">
            <a:avLst>
              <a:gd name="adj" fmla="val 2703"/>
            </a:avLst>
          </a:prstGeom>
          <a:solidFill>
            <a:srgbClr val="4FBFC0"/>
          </a:solidFill>
          <a:ln/>
        </p:spPr>
      </p:sp>
      <p:sp>
        <p:nvSpPr>
          <p:cNvPr id="18" name="Shape 15"/>
          <p:cNvSpPr/>
          <p:nvPr/>
        </p:nvSpPr>
        <p:spPr>
          <a:xfrm>
            <a:off x="15459075" y="5648325"/>
            <a:ext cx="704850" cy="704850"/>
          </a:xfrm>
          <a:prstGeom prst="roundRect">
            <a:avLst>
              <a:gd name="adj" fmla="val 8108"/>
            </a:avLst>
          </a:prstGeom>
          <a:solidFill>
            <a:srgbClr val="C9D98C"/>
          </a:solidFill>
          <a:ln/>
        </p:spPr>
      </p:sp>
      <p:sp>
        <p:nvSpPr>
          <p:cNvPr id="19" name="Shape 16"/>
          <p:cNvSpPr/>
          <p:nvPr/>
        </p:nvSpPr>
        <p:spPr>
          <a:xfrm>
            <a:off x="16316325" y="5648325"/>
            <a:ext cx="704850" cy="704850"/>
          </a:xfrm>
          <a:prstGeom prst="roundRect">
            <a:avLst>
              <a:gd name="adj" fmla="val 2703"/>
            </a:avLst>
          </a:prstGeom>
          <a:solidFill>
            <a:srgbClr val="1B9AD6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C4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952500"/>
            <a:ext cx="533400" cy="533400"/>
          </a:xfrm>
          <a:prstGeom prst="roundRect">
            <a:avLst>
              <a:gd name="adj" fmla="val 3571"/>
            </a:avLst>
          </a:prstGeom>
          <a:solidFill>
            <a:srgbClr val="1B9AD6"/>
          </a:solidFill>
          <a:ln/>
        </p:spPr>
      </p:sp>
      <p:sp>
        <p:nvSpPr>
          <p:cNvPr id="3" name="Shape 1"/>
          <p:cNvSpPr/>
          <p:nvPr/>
        </p:nvSpPr>
        <p:spPr>
          <a:xfrm>
            <a:off x="1809750" y="952500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4FBFC0"/>
          </a:solidFill>
          <a:ln/>
        </p:spPr>
      </p:sp>
      <p:sp>
        <p:nvSpPr>
          <p:cNvPr id="4" name="Shape 2"/>
          <p:cNvSpPr/>
          <p:nvPr/>
        </p:nvSpPr>
        <p:spPr>
          <a:xfrm>
            <a:off x="2476500" y="952500"/>
            <a:ext cx="533400" cy="533400"/>
          </a:xfrm>
          <a:prstGeom prst="roundRect">
            <a:avLst>
              <a:gd name="adj" fmla="val 28571"/>
            </a:avLst>
          </a:prstGeom>
          <a:solidFill>
            <a:srgbClr val="93CFA2"/>
          </a:solidFill>
          <a:ln/>
        </p:spPr>
      </p:sp>
      <p:sp>
        <p:nvSpPr>
          <p:cNvPr id="5" name="Shape 3"/>
          <p:cNvSpPr/>
          <p:nvPr/>
        </p:nvSpPr>
        <p:spPr>
          <a:xfrm>
            <a:off x="3143250" y="952500"/>
            <a:ext cx="533400" cy="533400"/>
          </a:xfrm>
          <a:prstGeom prst="roundRect">
            <a:avLst>
              <a:gd name="adj" fmla="val 42857"/>
            </a:avLst>
          </a:prstGeom>
          <a:solidFill>
            <a:srgbClr val="E9B84E"/>
          </a:solidFill>
          <a:ln/>
        </p:spPr>
      </p:sp>
      <p:sp>
        <p:nvSpPr>
          <p:cNvPr id="6" name="Shape 4"/>
          <p:cNvSpPr/>
          <p:nvPr/>
        </p:nvSpPr>
        <p:spPr>
          <a:xfrm>
            <a:off x="3810000" y="952500"/>
            <a:ext cx="533400" cy="533400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1866900"/>
            <a:ext cx="17602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spc="420" kern="0" dirty="0">
                <a:solidFill>
                  <a:srgbClr val="93C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PARTE 01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143000" y="2552700"/>
            <a:ext cx="17602200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477"/>
              </a:lnSpc>
              <a:buNone/>
            </a:pPr>
            <a:r>
              <a:rPr lang="en-US" sz="7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[Nome da seção]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1143000" y="3886200"/>
            <a:ext cx="11525250" cy="485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051"/>
              </a:lnSpc>
              <a:buNone/>
            </a:pPr>
            <a:r>
              <a:rPr lang="en-US" sz="2550" dirty="0">
                <a:solidFill>
                  <a:srgbClr val="A9C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[Uma linha opcional dizendo o que esta parte responde.]</a:t>
            </a:r>
            <a:endParaRPr lang="en-US" sz="255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15292387" y="9029700"/>
            <a:ext cx="1852612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952500"/>
            <a:ext cx="1143000" cy="5715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1200150"/>
            <a:ext cx="1760220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192"/>
              </a:lnSpc>
              <a:buNone/>
            </a:pPr>
            <a:r>
              <a:rPr lang="en-US" sz="48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[Título do slide]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143000" y="2371725"/>
            <a:ext cx="14668500" cy="5238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769"/>
              </a:lnSpc>
              <a:buNone/>
            </a:pPr>
            <a:r>
              <a:rPr lang="en-US" sz="25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[Parágrafo de abertura com a ideia principal do slide. Uma frase costuma bastar; duas no limite.]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1348740" y="3352800"/>
            <a:ext cx="13624560" cy="1752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marL="213360" indent="-213360">
              <a:lnSpc>
                <a:spcPct val="121081"/>
              </a:lnSpc>
              <a:buSzPct val="100000"/>
              <a:buChar char="•"/>
              <a:tabLst>
                <a:tab pos="213360" algn="l"/>
              </a:tabLst>
            </a:pPr>
            <a:r>
              <a:rPr lang="en-US" sz="24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[Primeiro ponto de apoio, curto e direto.]</a:t>
            </a:r>
            <a:endParaRPr lang="en-US" sz="2400" dirty="0"/>
          </a:p>
          <a:p>
            <a:pPr algn="l" marL="213360" indent="-213360">
              <a:lnSpc>
                <a:spcPct val="121081"/>
              </a:lnSpc>
              <a:buSzPct val="100000"/>
              <a:buChar char="•"/>
              <a:tabLst>
                <a:tab pos="213360" algn="l"/>
              </a:tabLst>
            </a:pPr>
            <a:r>
              <a:rPr lang="en-US" sz="24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[Segundo ponto de apoio.]</a:t>
            </a:r>
            <a:endParaRPr lang="en-US" sz="2400" dirty="0"/>
          </a:p>
          <a:p>
            <a:pPr algn="l" marL="213360" indent="-213360">
              <a:lnSpc>
                <a:spcPct val="121081"/>
              </a:lnSpc>
              <a:buSzPct val="100000"/>
              <a:buChar char="•"/>
              <a:tabLst>
                <a:tab pos="213360" algn="l"/>
              </a:tabLst>
            </a:pPr>
            <a:r>
              <a:rPr lang="en-US" sz="24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[Terceiro ponto de apoio.]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143000" y="8763000"/>
            <a:ext cx="16002000" cy="19050"/>
          </a:xfrm>
          <a:prstGeom prst="rect">
            <a:avLst/>
          </a:prstGeom>
          <a:solidFill>
            <a:srgbClr val="E1E7EA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9144000"/>
            <a:ext cx="848382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Mestrado Profissional em Gestão da Qualidade em Serviços de Saúde — UFRN</a:t>
            </a:r>
            <a:endParaRPr lang="en-US" sz="18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15292387" y="9029700"/>
            <a:ext cx="1852612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4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952500"/>
            <a:ext cx="1760220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192"/>
              </a:lnSpc>
              <a:buNone/>
            </a:pPr>
            <a:r>
              <a:rPr lang="en-US" sz="48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[Título da comparação]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1143000" y="2162175"/>
            <a:ext cx="7658100" cy="57150"/>
          </a:xfrm>
          <a:prstGeom prst="rect">
            <a:avLst/>
          </a:prstGeom>
          <a:solidFill>
            <a:srgbClr val="1B9AD6"/>
          </a:solidFill>
          <a:ln/>
        </p:spPr>
      </p:sp>
      <p:sp>
        <p:nvSpPr>
          <p:cNvPr id="4" name="Text 2"/>
          <p:cNvSpPr/>
          <p:nvPr/>
        </p:nvSpPr>
        <p:spPr>
          <a:xfrm>
            <a:off x="1143000" y="2524125"/>
            <a:ext cx="842391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[Coluna A]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1143000" y="3228975"/>
            <a:ext cx="842391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353"/>
              </a:lnSpc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[Duas ou três linhas descrevendo este lado.]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299210" y="3886200"/>
            <a:ext cx="757809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marL="186690" indent="-186690">
              <a:lnSpc>
                <a:spcPct val="122500"/>
              </a:lnSpc>
              <a:buSzPct val="100000"/>
              <a:buChar char="•"/>
              <a:tabLst>
                <a:tab pos="186690" algn="l"/>
              </a:tabLst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[Item]</a:t>
            </a:r>
            <a:endParaRPr lang="en-US" sz="2100" dirty="0"/>
          </a:p>
          <a:p>
            <a:pPr algn="l" marL="186690" indent="-186690">
              <a:lnSpc>
                <a:spcPct val="122500"/>
              </a:lnSpc>
              <a:buSzPct val="100000"/>
              <a:buChar char="•"/>
              <a:tabLst>
                <a:tab pos="186690" algn="l"/>
              </a:tabLst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[Item]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486900" y="2162175"/>
            <a:ext cx="7658100" cy="5715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8" name="Text 6"/>
          <p:cNvSpPr/>
          <p:nvPr/>
        </p:nvSpPr>
        <p:spPr>
          <a:xfrm>
            <a:off x="9486900" y="2524125"/>
            <a:ext cx="842391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[Coluna B]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486900" y="3228975"/>
            <a:ext cx="842391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353"/>
              </a:lnSpc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[Duas ou três linhas descrevendo este lado.]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643110" y="3886200"/>
            <a:ext cx="757809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marL="186690" indent="-186690">
              <a:lnSpc>
                <a:spcPct val="122500"/>
              </a:lnSpc>
              <a:buSzPct val="100000"/>
              <a:buChar char="•"/>
              <a:tabLst>
                <a:tab pos="186690" algn="l"/>
              </a:tabLst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[Item]</a:t>
            </a:r>
            <a:endParaRPr lang="en-US" sz="2100" dirty="0"/>
          </a:p>
          <a:p>
            <a:pPr algn="l" marL="186690" indent="-186690">
              <a:lnSpc>
                <a:spcPct val="122500"/>
              </a:lnSpc>
              <a:buSzPct val="100000"/>
              <a:buChar char="•"/>
              <a:tabLst>
                <a:tab pos="186690" algn="l"/>
              </a:tabLst>
            </a:pPr>
            <a:r>
              <a:rPr lang="en-US" sz="210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[Item]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1143000" y="8763000"/>
            <a:ext cx="16002000" cy="19050"/>
          </a:xfrm>
          <a:prstGeom prst="rect">
            <a:avLst/>
          </a:prstGeom>
          <a:solidFill>
            <a:srgbClr val="C7DCE5"/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9144000"/>
            <a:ext cx="848382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Mestrado Profissional em Gestão da Qualidade em Serviços de Saúde — UFRN</a:t>
            </a:r>
            <a:endParaRPr lang="en-US" sz="18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15292387" y="9029700"/>
            <a:ext cx="1852612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24000" y="1143000"/>
            <a:ext cx="16764000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52830"/>
              </a:lnSpc>
              <a:buNone/>
            </a:pPr>
            <a:r>
              <a:rPr lang="en-US" sz="10500" dirty="0">
                <a:solidFill>
                  <a:srgbClr val="93CFA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10500" dirty="0"/>
          </a:p>
        </p:txBody>
      </p:sp>
      <p:sp>
        <p:nvSpPr>
          <p:cNvPr id="3" name="Text 1"/>
          <p:cNvSpPr/>
          <p:nvPr/>
        </p:nvSpPr>
        <p:spPr>
          <a:xfrm>
            <a:off x="1524000" y="2400300"/>
            <a:ext cx="14225588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983"/>
              </a:lnSpc>
              <a:buNone/>
            </a:pPr>
            <a:r>
              <a:rPr lang="en-US" sz="39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[Trecho da entrevista ou da referência, mantido literalmente, com no máximo quatro linhas.]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1524000" y="4191000"/>
            <a:ext cx="167640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[Participante 07, enfermeira]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524000" y="4600575"/>
            <a:ext cx="16764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[Fonte ou referência, ano]</a:t>
            </a:r>
            <a:endParaRPr lang="en-US" sz="19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alphaModFix amt="90000"/>
          </a:blip>
          <a:srcRect l="0" r="0" t="-3" b="-3"/>
          <a:stretch/>
        </p:blipFill>
        <p:spPr>
          <a:xfrm>
            <a:off x="14911388" y="9029700"/>
            <a:ext cx="1852612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C4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3924300"/>
            <a:ext cx="8298180" cy="2095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121"/>
              </a:lnSpc>
              <a:buNone/>
            </a:pPr>
            <a:r>
              <a:rPr lang="en-US" sz="18000" dirty="0">
                <a:solidFill>
                  <a:srgbClr val="F5A62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[87%]</a:t>
            </a:r>
            <a:endParaRPr lang="en-US" sz="18000" dirty="0"/>
          </a:p>
        </p:txBody>
      </p:sp>
      <p:sp>
        <p:nvSpPr>
          <p:cNvPr id="3" name="Text 1"/>
          <p:cNvSpPr/>
          <p:nvPr/>
        </p:nvSpPr>
        <p:spPr>
          <a:xfrm>
            <a:off x="1143000" y="6134100"/>
            <a:ext cx="829818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33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[legenda curta do indicador]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9601200" y="4105275"/>
            <a:ext cx="829818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222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[O que o número mostra]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9601200" y="4981575"/>
            <a:ext cx="7770114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353"/>
              </a:lnSpc>
              <a:buNone/>
            </a:pPr>
            <a:r>
              <a:rPr lang="en-US" sz="2250" dirty="0">
                <a:solidFill>
                  <a:srgbClr val="A9C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[Duas ou três linhas com a origem do dado, o período e a amostra.]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9601200" y="6105525"/>
            <a:ext cx="829818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E9F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[referência]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952500"/>
            <a:ext cx="1760220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192"/>
              </a:lnSpc>
              <a:buNone/>
            </a:pPr>
            <a:r>
              <a:rPr lang="en-US" sz="48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[Título da tabela]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1143000" y="2047875"/>
            <a:ext cx="16002000" cy="790575"/>
          </a:xfrm>
          <a:prstGeom prst="rect">
            <a:avLst/>
          </a:prstGeom>
          <a:solidFill>
            <a:srgbClr val="0C4C6B"/>
          </a:solidFill>
          <a:ln/>
        </p:spPr>
      </p:sp>
      <p:sp>
        <p:nvSpPr>
          <p:cNvPr id="4" name="Text 2"/>
          <p:cNvSpPr/>
          <p:nvPr/>
        </p:nvSpPr>
        <p:spPr>
          <a:xfrm>
            <a:off x="1409700" y="2276475"/>
            <a:ext cx="352027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[Coluna 1]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5345311" y="2276475"/>
            <a:ext cx="35949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[Coluna 2]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9353401" y="2276475"/>
            <a:ext cx="361148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[Coluna 3]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3377565" y="2276475"/>
            <a:ext cx="362221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[Coluna 4]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1143000" y="2838450"/>
            <a:ext cx="16002000" cy="752475"/>
          </a:xfrm>
          <a:prstGeom prst="rect">
            <a:avLst/>
          </a:prstGeom>
          <a:solidFill>
            <a:srgbClr val="F4F8FA"/>
          </a:solidFill>
          <a:ln/>
        </p:spPr>
      </p:sp>
      <p:sp>
        <p:nvSpPr>
          <p:cNvPr id="9" name="Text 7"/>
          <p:cNvSpPr/>
          <p:nvPr/>
        </p:nvSpPr>
        <p:spPr>
          <a:xfrm>
            <a:off x="1409700" y="3048000"/>
            <a:ext cx="352027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[Linha 1]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5345311" y="3048000"/>
            <a:ext cx="35949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9353401" y="3048000"/>
            <a:ext cx="361148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13377565" y="3048000"/>
            <a:ext cx="362221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1409700" y="3800475"/>
            <a:ext cx="352027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[Linha 2]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5345311" y="3800475"/>
            <a:ext cx="35949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9353401" y="3800475"/>
            <a:ext cx="361148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377565" y="3800475"/>
            <a:ext cx="362221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1143000" y="4343400"/>
            <a:ext cx="16002000" cy="752475"/>
          </a:xfrm>
          <a:prstGeom prst="rect">
            <a:avLst/>
          </a:prstGeom>
          <a:solidFill>
            <a:srgbClr val="F4F8FA"/>
          </a:solidFill>
          <a:ln/>
        </p:spPr>
      </p:sp>
      <p:sp>
        <p:nvSpPr>
          <p:cNvPr id="18" name="Text 16"/>
          <p:cNvSpPr/>
          <p:nvPr/>
        </p:nvSpPr>
        <p:spPr>
          <a:xfrm>
            <a:off x="1409700" y="4552950"/>
            <a:ext cx="352027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[Linha 3]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5345311" y="4552950"/>
            <a:ext cx="35949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9353401" y="4552950"/>
            <a:ext cx="361148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21" name="Text 19"/>
          <p:cNvSpPr/>
          <p:nvPr/>
        </p:nvSpPr>
        <p:spPr>
          <a:xfrm>
            <a:off x="13377565" y="4552950"/>
            <a:ext cx="362221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1409700" y="5305425"/>
            <a:ext cx="352027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[Linha 4]</a:t>
            </a:r>
            <a:endParaRPr lang="en-US" sz="2250" dirty="0"/>
          </a:p>
        </p:txBody>
      </p:sp>
      <p:sp>
        <p:nvSpPr>
          <p:cNvPr id="23" name="Text 21"/>
          <p:cNvSpPr/>
          <p:nvPr/>
        </p:nvSpPr>
        <p:spPr>
          <a:xfrm>
            <a:off x="5345311" y="5305425"/>
            <a:ext cx="35949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9353401" y="5305425"/>
            <a:ext cx="361148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25" name="Text 23"/>
          <p:cNvSpPr/>
          <p:nvPr/>
        </p:nvSpPr>
        <p:spPr>
          <a:xfrm>
            <a:off x="13377565" y="5305425"/>
            <a:ext cx="362221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[dado]</a:t>
            </a:r>
            <a:endParaRPr lang="en-US" sz="2250" dirty="0"/>
          </a:p>
        </p:txBody>
      </p:sp>
      <p:sp>
        <p:nvSpPr>
          <p:cNvPr id="26" name="Text 24"/>
          <p:cNvSpPr/>
          <p:nvPr/>
        </p:nvSpPr>
        <p:spPr>
          <a:xfrm>
            <a:off x="1143000" y="6267450"/>
            <a:ext cx="17602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[elaboração própria, ano].</a:t>
            </a:r>
            <a:endParaRPr lang="en-US" sz="1800" dirty="0"/>
          </a:p>
        </p:txBody>
      </p:sp>
      <p:pic>
        <p:nvPicPr>
          <p:cNvPr id="27" name="Image 0" descr="preencoded.png">    </p:cNvPr>
          <p:cNvPicPr>
            <a:picLocks noChangeAspect="1"/>
          </p:cNvPicPr>
          <p:nvPr/>
        </p:nvPicPr>
        <p:blipFill>
          <a:blip r:embed="rId1">
            <a:alphaModFix amt="90000"/>
          </a:blip>
          <a:srcRect l="0" r="0" t="-3" b="-3"/>
          <a:stretch/>
        </p:blipFill>
        <p:spPr>
          <a:xfrm>
            <a:off x="15292387" y="9029700"/>
            <a:ext cx="1852612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C4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010650"/>
          </a:xfrm>
          <a:prstGeom prst="rect">
            <a:avLst/>
          </a:prstGeom>
          <a:solidFill>
            <a:srgbClr val="E7EEF2"/>
          </a:solidFill>
          <a:ln/>
        </p:spPr>
      </p:sp>
      <p:sp>
        <p:nvSpPr>
          <p:cNvPr id="3" name="Text 1"/>
          <p:cNvSpPr/>
          <p:nvPr/>
        </p:nvSpPr>
        <p:spPr>
          <a:xfrm>
            <a:off x="5334893" y="4357688"/>
            <a:ext cx="8379872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168" kern="0" dirty="0">
                <a:solidFill>
                  <a:srgbClr val="6E879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 arraste aqui a fotografia — 1920 × 820 ]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1143000" y="9391650"/>
            <a:ext cx="4430509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[Legenda da imagem]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14471452" y="9553575"/>
            <a:ext cx="294090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A9C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[autoria da foto, ano]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952500"/>
            <a:ext cx="1760220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192"/>
              </a:lnSpc>
              <a:buNone/>
            </a:pPr>
            <a:r>
              <a:rPr lang="en-US" sz="48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[Etapas do método]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1143000" y="2200275"/>
            <a:ext cx="838200" cy="838200"/>
          </a:xfrm>
          <a:prstGeom prst="roundRect">
            <a:avLst>
              <a:gd name="adj" fmla="val 2273"/>
            </a:avLst>
          </a:prstGeom>
          <a:solidFill>
            <a:srgbClr val="1B9AD6"/>
          </a:solidFill>
          <a:ln/>
        </p:spPr>
      </p:sp>
      <p:sp>
        <p:nvSpPr>
          <p:cNvPr id="4" name="Text 2"/>
          <p:cNvSpPr/>
          <p:nvPr/>
        </p:nvSpPr>
        <p:spPr>
          <a:xfrm>
            <a:off x="1104900" y="2200275"/>
            <a:ext cx="9144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143000" y="3286125"/>
            <a:ext cx="4086225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[Etapa]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1143000" y="3924300"/>
            <a:ext cx="3826193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[Uma ou duas linhas sobre o que se faz nesta etapa.]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5238750" y="2200275"/>
            <a:ext cx="838200" cy="838200"/>
          </a:xfrm>
          <a:prstGeom prst="roundRect">
            <a:avLst>
              <a:gd name="adj" fmla="val 13636"/>
            </a:avLst>
          </a:prstGeom>
          <a:solidFill>
            <a:srgbClr val="4FBFC0"/>
          </a:solidFill>
          <a:ln/>
        </p:spPr>
      </p:sp>
      <p:sp>
        <p:nvSpPr>
          <p:cNvPr id="8" name="Text 6"/>
          <p:cNvSpPr/>
          <p:nvPr/>
        </p:nvSpPr>
        <p:spPr>
          <a:xfrm>
            <a:off x="5200650" y="2200275"/>
            <a:ext cx="9144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5238750" y="3286125"/>
            <a:ext cx="4086225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[Etapa]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5238750" y="3924300"/>
            <a:ext cx="3826193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[Uma ou duas linhas sobre o que se faz nesta etapa.]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9334500" y="2200275"/>
            <a:ext cx="838200" cy="838200"/>
          </a:xfrm>
          <a:prstGeom prst="roundRect">
            <a:avLst>
              <a:gd name="adj" fmla="val 27273"/>
            </a:avLst>
          </a:prstGeom>
          <a:solidFill>
            <a:srgbClr val="93CFA2"/>
          </a:solidFill>
          <a:ln/>
        </p:spPr>
      </p:sp>
      <p:sp>
        <p:nvSpPr>
          <p:cNvPr id="12" name="Text 10"/>
          <p:cNvSpPr/>
          <p:nvPr/>
        </p:nvSpPr>
        <p:spPr>
          <a:xfrm>
            <a:off x="9296400" y="2200275"/>
            <a:ext cx="9144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9334500" y="3286125"/>
            <a:ext cx="4086225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[Etapa]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9334500" y="3924300"/>
            <a:ext cx="3826193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[Uma ou duas linhas sobre o que se faz nesta etapa.]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3430250" y="2200275"/>
            <a:ext cx="838200" cy="838200"/>
          </a:xfrm>
          <a:prstGeom prst="roundRect">
            <a:avLst>
              <a:gd name="adj" fmla="val 45455"/>
            </a:avLst>
          </a:prstGeom>
          <a:solidFill>
            <a:srgbClr val="F5A623"/>
          </a:solidFill>
          <a:ln/>
        </p:spPr>
      </p:sp>
      <p:sp>
        <p:nvSpPr>
          <p:cNvPr id="16" name="Text 14"/>
          <p:cNvSpPr/>
          <p:nvPr/>
        </p:nvSpPr>
        <p:spPr>
          <a:xfrm>
            <a:off x="13392150" y="2200275"/>
            <a:ext cx="9144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13430250" y="3286125"/>
            <a:ext cx="4086225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[Etapa]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13430250" y="3924300"/>
            <a:ext cx="3826193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[Uma ou duas linhas sobre o que se faz nesta etapa.]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143000" y="8763000"/>
            <a:ext cx="16002000" cy="19050"/>
          </a:xfrm>
          <a:prstGeom prst="rect">
            <a:avLst/>
          </a:prstGeom>
          <a:solidFill>
            <a:srgbClr val="E1E7EA"/>
          </a:solidFill>
          <a:ln/>
        </p:spPr>
      </p:sp>
      <p:sp>
        <p:nvSpPr>
          <p:cNvPr id="20" name="Text 18"/>
          <p:cNvSpPr/>
          <p:nvPr/>
        </p:nvSpPr>
        <p:spPr>
          <a:xfrm>
            <a:off x="1143000" y="9144000"/>
            <a:ext cx="848382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Mestrado Profissional em Gestão da Qualidade em Serviços de Saúde — UFRN</a:t>
            </a:r>
            <a:endParaRPr lang="en-US" sz="1800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15292387" y="9029700"/>
            <a:ext cx="1852612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4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952500"/>
            <a:ext cx="1760220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192"/>
              </a:lnSpc>
              <a:buNone/>
            </a:pPr>
            <a:r>
              <a:rPr lang="en-US" sz="48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[Cronograma]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143000" y="2458343"/>
            <a:ext cx="44005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C4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[Etapa 1]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600700" y="2515493"/>
            <a:ext cx="115443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5600700" y="2515493"/>
            <a:ext cx="3925044" cy="247650"/>
          </a:xfrm>
          <a:prstGeom prst="rect">
            <a:avLst/>
          </a:prstGeom>
          <a:solidFill>
            <a:srgbClr val="1B9AD6"/>
          </a:solidFill>
          <a:ln/>
        </p:spPr>
      </p:sp>
      <p:sp>
        <p:nvSpPr>
          <p:cNvPr id="6" name="Text 4"/>
          <p:cNvSpPr/>
          <p:nvPr/>
        </p:nvSpPr>
        <p:spPr>
          <a:xfrm>
            <a:off x="1143000" y="3755529"/>
            <a:ext cx="44005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C4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[Etapa 2]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5600700" y="3812679"/>
            <a:ext cx="115443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8140303" y="3812679"/>
            <a:ext cx="4155877" cy="247650"/>
          </a:xfrm>
          <a:prstGeom prst="rect">
            <a:avLst/>
          </a:prstGeom>
          <a:solidFill>
            <a:srgbClr val="4FBFC0"/>
          </a:solidFill>
          <a:ln/>
        </p:spPr>
      </p:sp>
      <p:sp>
        <p:nvSpPr>
          <p:cNvPr id="9" name="Text 7"/>
          <p:cNvSpPr/>
          <p:nvPr/>
        </p:nvSpPr>
        <p:spPr>
          <a:xfrm>
            <a:off x="1143000" y="5052715"/>
            <a:ext cx="44005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C4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[Etapa 3]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600700" y="5109865"/>
            <a:ext cx="115443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10911036" y="5109865"/>
            <a:ext cx="3463230" cy="247650"/>
          </a:xfrm>
          <a:prstGeom prst="rect">
            <a:avLst/>
          </a:prstGeom>
          <a:solidFill>
            <a:srgbClr val="93CFA2"/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6349901"/>
            <a:ext cx="44005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C4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[Etapa 4]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5600700" y="6407051"/>
            <a:ext cx="115443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13219807" y="6407051"/>
            <a:ext cx="3925044" cy="24765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5" name="Text 13"/>
          <p:cNvSpPr/>
          <p:nvPr/>
        </p:nvSpPr>
        <p:spPr>
          <a:xfrm>
            <a:off x="5600700" y="7647087"/>
            <a:ext cx="100905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[1º sem.]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9101882" y="7647087"/>
            <a:ext cx="103971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[2º sem.]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2633722" y="7647087"/>
            <a:ext cx="104611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[3º sem.]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6171962" y="7647087"/>
            <a:ext cx="104923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[4º sem.]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143000" y="8763000"/>
            <a:ext cx="16002000" cy="19050"/>
          </a:xfrm>
          <a:prstGeom prst="rect">
            <a:avLst/>
          </a:prstGeom>
          <a:solidFill>
            <a:srgbClr val="C7DCE5"/>
          </a:solidFill>
          <a:ln/>
        </p:spPr>
      </p:sp>
      <p:sp>
        <p:nvSpPr>
          <p:cNvPr id="20" name="Text 18"/>
          <p:cNvSpPr/>
          <p:nvPr/>
        </p:nvSpPr>
        <p:spPr>
          <a:xfrm>
            <a:off x="1143000" y="9144000"/>
            <a:ext cx="848382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7C8C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Mestrado Profissional em Gestão da Qualidade em Serviços de Saúde — UFRN</a:t>
            </a:r>
            <a:endParaRPr lang="en-US" sz="1800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15292387" y="9029700"/>
            <a:ext cx="1852612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952500"/>
            <a:ext cx="1760220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192"/>
              </a:lnSpc>
              <a:buNone/>
            </a:pPr>
            <a:r>
              <a:rPr lang="en-US" sz="4800" dirty="0">
                <a:solidFill>
                  <a:srgbClr val="0C4C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Referências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969645" y="2047875"/>
            <a:ext cx="14537055" cy="2867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[SOBRENOME, Nome. Título da obra. Cidade: Editora, ano.]</a:t>
            </a:r>
            <a:endParaRPr lang="en-US" sz="1950" dirty="0"/>
          </a:p>
          <a:p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[SOBRENOME, Nome. Título do artigo. Nome do periódico, v. 00, n. 0, p. 00-00, ano.]</a:t>
            </a:r>
            <a:endParaRPr lang="en-US" sz="1950" dirty="0"/>
          </a:p>
          <a:p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[BRASIL. Ministério da Saúde. Título do documento. Brasília, ano.]</a:t>
            </a:r>
            <a:endParaRPr lang="en-US" sz="1950" dirty="0"/>
          </a:p>
          <a:p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[SOBRENOME, Nome. Título. Ano. Dissertação (Mestrado) — Universidade, Cidade, ano.]</a:t>
            </a:r>
            <a:endParaRPr lang="en-US" sz="1950" dirty="0"/>
          </a:p>
          <a:p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405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[WORLD HEALTH ORGANIZATION. Título. Genebra: WHO, ano.]</a:t>
            </a:r>
            <a:endParaRPr lang="en-US" sz="19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90000"/>
          </a:blip>
          <a:srcRect l="0" r="0" t="-3" b="-3"/>
          <a:stretch/>
        </p:blipFill>
        <p:spPr>
          <a:xfrm>
            <a:off x="15292387" y="9029700"/>
            <a:ext cx="1852612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C4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952500"/>
            <a:ext cx="533400" cy="533400"/>
          </a:xfrm>
          <a:prstGeom prst="roundRect">
            <a:avLst>
              <a:gd name="adj" fmla="val 3571"/>
            </a:avLst>
          </a:prstGeom>
          <a:solidFill>
            <a:srgbClr val="1B9AD6"/>
          </a:solidFill>
          <a:ln/>
        </p:spPr>
      </p:sp>
      <p:sp>
        <p:nvSpPr>
          <p:cNvPr id="3" name="Shape 1"/>
          <p:cNvSpPr/>
          <p:nvPr/>
        </p:nvSpPr>
        <p:spPr>
          <a:xfrm>
            <a:off x="1809750" y="952500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4FBFC0"/>
          </a:solidFill>
          <a:ln/>
        </p:spPr>
      </p:sp>
      <p:sp>
        <p:nvSpPr>
          <p:cNvPr id="4" name="Shape 2"/>
          <p:cNvSpPr/>
          <p:nvPr/>
        </p:nvSpPr>
        <p:spPr>
          <a:xfrm>
            <a:off x="2476500" y="952500"/>
            <a:ext cx="533400" cy="533400"/>
          </a:xfrm>
          <a:prstGeom prst="roundRect">
            <a:avLst>
              <a:gd name="adj" fmla="val 28571"/>
            </a:avLst>
          </a:prstGeom>
          <a:solidFill>
            <a:srgbClr val="93CFA2"/>
          </a:solidFill>
          <a:ln/>
        </p:spPr>
      </p:sp>
      <p:sp>
        <p:nvSpPr>
          <p:cNvPr id="5" name="Shape 3"/>
          <p:cNvSpPr/>
          <p:nvPr/>
        </p:nvSpPr>
        <p:spPr>
          <a:xfrm>
            <a:off x="3143250" y="952500"/>
            <a:ext cx="533400" cy="533400"/>
          </a:xfrm>
          <a:prstGeom prst="roundRect">
            <a:avLst>
              <a:gd name="adj" fmla="val 42857"/>
            </a:avLst>
          </a:prstGeom>
          <a:solidFill>
            <a:srgbClr val="E9B84E"/>
          </a:solidFill>
          <a:ln/>
        </p:spPr>
      </p:sp>
      <p:sp>
        <p:nvSpPr>
          <p:cNvPr id="6" name="Shape 4"/>
          <p:cNvSpPr/>
          <p:nvPr/>
        </p:nvSpPr>
        <p:spPr>
          <a:xfrm>
            <a:off x="3810000" y="952500"/>
            <a:ext cx="533400" cy="533400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3886200"/>
            <a:ext cx="176022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703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Obrigado</a:t>
            </a:r>
            <a:endParaRPr lang="en-US" sz="6000" dirty="0"/>
          </a:p>
        </p:txBody>
      </p:sp>
      <p:sp>
        <p:nvSpPr>
          <p:cNvPr id="8" name="Text 6"/>
          <p:cNvSpPr/>
          <p:nvPr/>
        </p:nvSpPr>
        <p:spPr>
          <a:xfrm>
            <a:off x="1143000" y="4991100"/>
            <a:ext cx="1760220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A9C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[nome@ufrn.br]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143000" y="5638800"/>
            <a:ext cx="1760220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3CF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qualisaude.ccs.ufrn.br</a:t>
            </a:r>
            <a:endParaRPr lang="en-US" sz="2550" dirty="0"/>
          </a:p>
        </p:txBody>
      </p:sp>
      <p:sp>
        <p:nvSpPr>
          <p:cNvPr id="10" name="Shape 8"/>
          <p:cNvSpPr/>
          <p:nvPr/>
        </p:nvSpPr>
        <p:spPr>
          <a:xfrm>
            <a:off x="1143000" y="8420100"/>
            <a:ext cx="16002000" cy="19050"/>
          </a:xfrm>
          <a:prstGeom prst="rect">
            <a:avLst/>
          </a:prstGeom>
          <a:solidFill>
            <a:srgbClr val="1F6588"/>
          </a:solidFill>
          <a:ln/>
        </p:spPr>
      </p:sp>
      <p:sp>
        <p:nvSpPr>
          <p:cNvPr id="11" name="Text 9"/>
          <p:cNvSpPr/>
          <p:nvPr/>
        </p:nvSpPr>
        <p:spPr>
          <a:xfrm>
            <a:off x="1143000" y="8867775"/>
            <a:ext cx="98107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A9CB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Programa de Pós-Graduação em Gestão da Qualidade em Serviços de Saúde — Universidade Federal do Rio Grande do Norte</a:t>
            </a:r>
            <a:endParaRPr lang="en-US" sz="19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3033772" y="8782050"/>
            <a:ext cx="4111228" cy="74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2026-08-22T17:52:44Z</dcterms:created>
  <dcterms:modified xsi:type="dcterms:W3CDTF">2026-08-22T17:52:44Z</dcterms:modified>
</cp:coreProperties>
</file>