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4" r:id="rId4"/>
    <p:sldId id="277" r:id="rId5"/>
    <p:sldId id="283" r:id="rId6"/>
    <p:sldId id="262" r:id="rId7"/>
    <p:sldId id="273" r:id="rId8"/>
    <p:sldId id="274" r:id="rId9"/>
    <p:sldId id="271" r:id="rId10"/>
    <p:sldId id="282" r:id="rId11"/>
    <p:sldId id="285" r:id="rId12"/>
    <p:sldId id="289" r:id="rId13"/>
    <p:sldId id="279" r:id="rId14"/>
    <p:sldId id="286" r:id="rId15"/>
    <p:sldId id="287" r:id="rId16"/>
    <p:sldId id="275" r:id="rId17"/>
    <p:sldId id="267" r:id="rId18"/>
    <p:sldId id="288" r:id="rId19"/>
    <p:sldId id="276" r:id="rId20"/>
    <p:sldId id="281" r:id="rId21"/>
    <p:sldId id="280" r:id="rId22"/>
    <p:sldId id="278" r:id="rId23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5471" autoAdjust="0"/>
  </p:normalViewPr>
  <p:slideViewPr>
    <p:cSldViewPr>
      <p:cViewPr>
        <p:scale>
          <a:sx n="90" d="100"/>
          <a:sy n="90" d="100"/>
        </p:scale>
        <p:origin x="-1234" y="29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2FF0-C81E-41A9-9CAB-30C476513DAA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C77A-6F1F-48E7-A566-1837C4B0FFEA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1281-6A7D-4426-A828-DD2AD5671F66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CD02-43A8-44B4-98CD-7EB75B7A812B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3A53-C088-4EBB-9BAF-FEC34EAA3E1A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36C2-BE3F-4696-B1B3-AF3C64CD1F3E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E7EB-45F2-4DA4-8E79-084A2508D313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A5F9-AF07-40A4-88B5-6BEE97D3DCA4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FD36-C9A4-498B-A0EC-02E843F77FB9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11C4-6DCA-4A74-A849-43BE8BB8891A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F283-D035-482E-9FD5-1CCA272C1201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B1F5A-87A5-4AFE-B300-59A0E2E9BB7A}" type="slidenum">
              <a:rPr lang="pt-BR" altLang="pt-BR" smtClean="0"/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altLang="pt-BR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Conceito CAPES 5</a:t>
            </a:r>
            <a:endParaRPr lang="pt-BR" altLang="pt-BR" b="1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5123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44675"/>
            <a:ext cx="55165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>
                <a:latin typeface="Bookman Old Style" panose="02050604050505020204" pitchFamily="18" charset="0"/>
              </a:rPr>
              <a:t>Integralização curricular</a:t>
            </a:r>
            <a:endParaRPr lang="pt-BR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>
                <a:latin typeface="Bookman Old Style" panose="02050604050505020204" pitchFamily="18" charset="0"/>
              </a:rPr>
              <a:t>Exame de Qualificação</a:t>
            </a:r>
            <a:endParaRPr lang="pt-BR" b="1" dirty="0" smtClean="0">
              <a:latin typeface="Bookman Old Style" panose="02050604050505020204" pitchFamily="18" charset="0"/>
            </a:endParaRPr>
          </a:p>
          <a:p>
            <a:r>
              <a:rPr lang="pt-BR" b="1" dirty="0" smtClean="0">
                <a:latin typeface="Bookman Old Style" panose="02050604050505020204" pitchFamily="18" charset="0"/>
              </a:rPr>
              <a:t>Defesa de Dissertação</a:t>
            </a:r>
            <a:endParaRPr lang="pt-BR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t-BR" b="1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dirty="0" err="1" smtClean="0">
                <a:latin typeface="Bookman Old Style" panose="02050604050505020204" pitchFamily="18" charset="0"/>
              </a:rPr>
              <a:t>Art</a:t>
            </a:r>
            <a:r>
              <a:rPr lang="pt-BR" dirty="0" smtClean="0">
                <a:latin typeface="Bookman Old Style" panose="02050604050505020204" pitchFamily="18" charset="0"/>
              </a:rPr>
              <a:t> </a:t>
            </a:r>
            <a:r>
              <a:rPr lang="pt-BR" dirty="0">
                <a:latin typeface="Bookman Old Style" panose="02050604050505020204" pitchFamily="18" charset="0"/>
              </a:rPr>
              <a:t>9º Cabe aos alunos contemplados com bolsas realizar suas qualificações até o final do 2º mês do 4º semestre, para o nível de </a:t>
            </a:r>
            <a:r>
              <a:rPr lang="pt-BR" dirty="0" smtClean="0">
                <a:latin typeface="Bookman Old Style" panose="02050604050505020204" pitchFamily="18" charset="0"/>
              </a:rPr>
              <a:t>Mestrado (RESOLUÇÃO </a:t>
            </a:r>
            <a:r>
              <a:rPr lang="pt-BR" dirty="0">
                <a:latin typeface="Bookman Old Style" panose="02050604050505020204" pitchFamily="18" charset="0"/>
              </a:rPr>
              <a:t>nº 01/2019-PPgEL, de 25 de fevereiro de </a:t>
            </a:r>
            <a:r>
              <a:rPr lang="pt-BR" dirty="0" smtClean="0">
                <a:latin typeface="Bookman Old Style" panose="02050604050505020204" pitchFamily="18" charset="0"/>
              </a:rPr>
              <a:t>2019)</a:t>
            </a:r>
            <a:endParaRPr lang="pt-BR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pt-BR" dirty="0" smtClean="0">
                <a:latin typeface="Bookman Old Style" panose="02050604050505020204" pitchFamily="18" charset="0"/>
              </a:rPr>
              <a:t>Planejamento do Curso</a:t>
            </a:r>
            <a:endParaRPr lang="pt-BR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547664" y="1052736"/>
          <a:ext cx="6048672" cy="553212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25154"/>
                <a:gridCol w="423401"/>
                <a:gridCol w="5300117"/>
              </a:tblGrid>
              <a:tr h="302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  <a:tab pos="449580" algn="l"/>
                        </a:tabLs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Ano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Semestre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Bookman Old Style" panose="02050604050505020204" pitchFamily="18" charset="0"/>
                        </a:rPr>
                        <a:t>Tarefa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rowSpan="1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  <a:tab pos="449580" algn="l"/>
                        </a:tabLst>
                      </a:pPr>
                      <a:r>
                        <a:rPr lang="pt-BR" sz="11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Bookman Old Style" panose="02050604050505020204" pitchFamily="18" charset="0"/>
                        </a:rPr>
                        <a:t>Revisão do projeto de pesquisa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Determinação do desenho da pesquisa inicial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Submissão do projeto ao Comitê de Ética (se aplicável)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Realização de estudo piloto (após aprovação do CEP)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Fichamento da literatura (início do RT, definição do sumário)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Cursar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disciplinas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/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Reconsideração do desenho de pesquisa inicial (após piloto)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Coleta/ Geração de dados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Definição do esboço da dissertação 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Redação da RT e da Metodologia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Bookman Old Style" panose="02050604050505020204" pitchFamily="18" charset="0"/>
                        </a:rPr>
                        <a:t>Cursar disciplinas/ participar de bancas e das reuniões do grupo de pesquisa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rowSpan="1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Bookman Old Style" panose="02050604050505020204" pitchFamily="18" charset="0"/>
                        </a:rPr>
                        <a:t>Análise dos dados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Redação do Capítulo de Análise (dados preliminares)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Redação da Discussão e integração à RT (versão preliminar)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Entrega do texto para a banca (mínimo 20 dias antes)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Qualificação 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rowSpan="1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pt-BR" sz="11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Feitura de mudanças e leituras adicionais no RT conforme qualificação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Análise(s) de dados adicional(</a:t>
                      </a:r>
                      <a:r>
                        <a:rPr lang="pt-BR" sz="1100" dirty="0" err="1">
                          <a:effectLst/>
                          <a:latin typeface="Bookman Old Style" panose="02050604050505020204" pitchFamily="18" charset="0"/>
                        </a:rPr>
                        <a:t>is</a:t>
                      </a: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) sugeridas pela banca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Definição da data da defesa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Contato com examinador(es) da banca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Redação da versão final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Modificações na versão final após feedback do orientador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Revisão da versão final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Aprovação da versão final pelo orientador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29164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Confecção de cópias, encadernação e entrega para banca (mínimo 30 dias antes)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1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  <a:tr h="15134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Bookman Old Style" panose="02050604050505020204" pitchFamily="18" charset="0"/>
                        </a:rPr>
                        <a:t>Defesa</a:t>
                      </a:r>
                      <a:endParaRPr lang="pt-BR" sz="11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9980" marR="299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312025" cy="1143000"/>
          </a:xfrm>
        </p:spPr>
        <p:txBody>
          <a:bodyPr/>
          <a:lstStyle/>
          <a:p>
            <a:pPr eaLnBrk="1" hangingPunct="1"/>
            <a:r>
              <a:rPr lang="pt-BR" altLang="pt-BR" sz="28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Exame de proficiência e de qualificação</a:t>
            </a:r>
            <a:endParaRPr lang="pt-BR" altLang="pt-BR" sz="2800" b="1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Exame de proficiência: 1 língua estrangeira </a:t>
            </a:r>
            <a:endParaRPr 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Exames oficiais considerados: TOEFL, DELE, NANCY, Certificado DELF/DALF, Cambridge</a:t>
            </a:r>
            <a:r>
              <a:rPr lang="pt-BR" sz="2200" dirty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(FCE, CAE, CPE), TOEIC, IELTS (British </a:t>
            </a:r>
            <a:r>
              <a:rPr lang="pt-BR" sz="22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Council</a:t>
            </a:r>
            <a:r>
              <a:rPr 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), Certificado de Língua Alemã (</a:t>
            </a:r>
            <a:r>
              <a:rPr lang="pt-BR" sz="22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Göethe</a:t>
            </a:r>
            <a:r>
              <a:rPr 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), </a:t>
            </a:r>
            <a:r>
              <a:rPr lang="pt-BR" sz="22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Comperve</a:t>
            </a:r>
            <a:r>
              <a:rPr 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, IFRN e outras IES reconhecidas pelo MEC.</a:t>
            </a:r>
            <a:endParaRPr 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200" dirty="0">
                <a:latin typeface="Bookman Old Style" panose="02050604050505020204" pitchFamily="18" charset="0"/>
                <a:cs typeface="Arial" panose="020B0604020202020204" pitchFamily="34" charset="0"/>
              </a:rPr>
              <a:t>Normatização da proficiência: </a:t>
            </a:r>
            <a:r>
              <a:rPr 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Resolução 02/2016 –PPgEL:</a:t>
            </a:r>
            <a:endParaRPr lang="pt-BR" sz="22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2200" dirty="0" smtClean="0">
                <a:latin typeface="Bookman Old Style" panose="02050604050505020204" pitchFamily="18" charset="0"/>
              </a:rPr>
              <a:t>Art</a:t>
            </a:r>
            <a:r>
              <a:rPr lang="pt-BR" sz="2200" dirty="0">
                <a:latin typeface="Bookman Old Style" panose="02050604050505020204" pitchFamily="18" charset="0"/>
              </a:rPr>
              <a:t>. 1º. Os alunos regulares do Programa de Pós-Graduação em Estudos da Linguagem deverão comprovar Proficiência em Língua Estrangeira no ato da matrícula ou até o final do primeiro semestre do referido curso. </a:t>
            </a:r>
            <a:endParaRPr 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Exame de qualificação: conclusão dos créditos e aprovação em exame de proficiência.</a:t>
            </a:r>
            <a:endParaRPr 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buFont typeface="Wingdings 2" panose="05020102010507070707" pitchFamily="18" charset="2"/>
              <a:buNone/>
              <a:defRPr/>
            </a:pPr>
            <a:endParaRPr lang="pt-BR" sz="2100" dirty="0"/>
          </a:p>
          <a:p>
            <a:pPr marL="68580" indent="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buFont typeface="Wingdings 2" panose="05020102010507070707" pitchFamily="18" charset="2"/>
              <a:buNone/>
              <a:defRPr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Bookman Old Style" panose="02050604050505020204" pitchFamily="18" charset="0"/>
              </a:rPr>
              <a:t>Prorrogação</a:t>
            </a:r>
            <a:endParaRPr lang="pt-BR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1556792"/>
            <a:ext cx="7704856" cy="4536504"/>
          </a:xfrm>
        </p:spPr>
        <p:txBody>
          <a:bodyPr/>
          <a:lstStyle/>
          <a:p>
            <a:pPr marL="0" indent="0" algn="ctr">
              <a:buNone/>
            </a:pPr>
            <a:r>
              <a:rPr lang="pt-BR" sz="1800" b="1" dirty="0">
                <a:latin typeface="Bookman Old Style" panose="02050604050505020204" pitchFamily="18" charset="0"/>
              </a:rPr>
              <a:t>REGIMENTO INTERNO DO PROGRAMA DE PÓS-GRADUAÇÃO EM ESTUDOS DA </a:t>
            </a:r>
            <a:r>
              <a:rPr lang="pt-BR" sz="1800" b="1" dirty="0" smtClean="0">
                <a:latin typeface="Bookman Old Style" panose="02050604050505020204" pitchFamily="18" charset="0"/>
              </a:rPr>
              <a:t>LINGUAGEM</a:t>
            </a:r>
            <a:endParaRPr lang="pt-BR" sz="1800" b="1" dirty="0" smtClean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1800" b="1" dirty="0">
                <a:latin typeface="Bookman Old Style" panose="02050604050505020204" pitchFamily="18" charset="0"/>
              </a:rPr>
              <a:t>(Anexo da Resolução 089/2017-CONSEPE, de 27 de junho de </a:t>
            </a:r>
            <a:r>
              <a:rPr lang="pt-BR" sz="1800" b="1" dirty="0" smtClean="0">
                <a:latin typeface="Bookman Old Style" panose="02050604050505020204" pitchFamily="18" charset="0"/>
              </a:rPr>
              <a:t>2017)</a:t>
            </a:r>
            <a:endParaRPr lang="pt-BR" sz="1800" b="1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b="1" dirty="0">
                <a:latin typeface="Bookman Old Style" panose="02050604050505020204" pitchFamily="18" charset="0"/>
              </a:rPr>
              <a:t>Art. 12. </a:t>
            </a:r>
            <a:r>
              <a:rPr lang="pt-BR" sz="1800" dirty="0">
                <a:latin typeface="Bookman Old Style" panose="02050604050505020204" pitchFamily="18" charset="0"/>
              </a:rPr>
              <a:t>§1o Considerando possíveis prorrogações, a duração dos cursos do Programa, incluindo-se a elaboração e a defesa de Dissertação ou Tese não poderá exceder 30 (trinta) meses para o curso de </a:t>
            </a:r>
            <a:r>
              <a:rPr lang="pt-BR" sz="1800" dirty="0" smtClean="0">
                <a:latin typeface="Bookman Old Style" panose="02050604050505020204" pitchFamily="18" charset="0"/>
              </a:rPr>
              <a:t>Mestrado</a:t>
            </a:r>
            <a:endParaRPr lang="pt-BR" sz="1800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Bookman Old Style" panose="02050604050505020204" pitchFamily="18" charset="0"/>
              </a:rPr>
              <a:t>§2o Só poderá ser concedida prorrogação de prazo da conclusão do curso ao aluno cujo trabalho (Dissertação ou Tese) tiver sido aprovado em Exame de Qualificação. </a:t>
            </a:r>
            <a:endParaRPr lang="pt-BR" sz="1800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b="1" dirty="0" smtClean="0">
                <a:latin typeface="Bookman Old Style" panose="02050604050505020204" pitchFamily="18" charset="0"/>
              </a:rPr>
              <a:t>Art</a:t>
            </a:r>
            <a:r>
              <a:rPr lang="pt-BR" sz="1800" b="1" dirty="0">
                <a:latin typeface="Bookman Old Style" panose="02050604050505020204" pitchFamily="18" charset="0"/>
              </a:rPr>
              <a:t>. 5o São funções normativo-deliberativas do Colegiado do curso</a:t>
            </a:r>
            <a:r>
              <a:rPr lang="pt-BR" sz="1800" b="1" dirty="0" smtClean="0">
                <a:latin typeface="Bookman Old Style" panose="02050604050505020204" pitchFamily="18" charset="0"/>
              </a:rPr>
              <a:t>:</a:t>
            </a:r>
            <a:endParaRPr lang="pt-BR" sz="1800" b="1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Bookman Old Style" panose="02050604050505020204" pitchFamily="18" charset="0"/>
              </a:rPr>
              <a:t>XIV - deliberar sobre solicitações de prorrogação para o prazo de conclusão do curso.</a:t>
            </a:r>
            <a:endParaRPr lang="pt-BR" sz="1800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>
                <a:latin typeface="Bookman Old Style" panose="02050604050505020204" pitchFamily="18" charset="0"/>
                <a:cs typeface="Arial" panose="020B0604020202020204" pitchFamily="34" charset="0"/>
              </a:rPr>
              <a:t>Trancamento de matrícula em disciplina </a:t>
            </a:r>
            <a:endParaRPr lang="pt-BR" sz="3200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sz="2000" b="1" dirty="0">
                <a:latin typeface="Bookman Old Style" panose="02050604050505020204" pitchFamily="18" charset="0"/>
              </a:rPr>
              <a:t>REGIMENTO INTERNO DO PROGRAMA DE PÓS-GRADUAÇÃO EM ESTUDOS DA LINGUAGEM</a:t>
            </a:r>
            <a:endParaRPr lang="pt-BR" sz="2000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2000" b="1" dirty="0">
                <a:latin typeface="Bookman Old Style" panose="02050604050505020204" pitchFamily="18" charset="0"/>
              </a:rPr>
              <a:t>(Anexo da Resolução 089/2017-CONSEPE, de 27 de junho de 2017)</a:t>
            </a:r>
            <a:endParaRPr lang="pt-BR" sz="20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t-BR" sz="2000" b="1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2000" b="1" dirty="0" smtClean="0">
                <a:latin typeface="Bookman Old Style" panose="02050604050505020204" pitchFamily="18" charset="0"/>
              </a:rPr>
              <a:t>Art</a:t>
            </a:r>
            <a:r>
              <a:rPr lang="pt-BR" sz="2000" b="1" dirty="0">
                <a:latin typeface="Bookman Old Style" panose="02050604050505020204" pitchFamily="18" charset="0"/>
              </a:rPr>
              <a:t>. 13. </a:t>
            </a:r>
            <a:r>
              <a:rPr lang="pt-BR" sz="2000" dirty="0">
                <a:latin typeface="Bookman Old Style" panose="02050604050505020204" pitchFamily="18" charset="0"/>
              </a:rPr>
              <a:t>É permitido ao aluno requerer o trancamento de matrícula em um ou mais componentes curriculares, desde que tenha obtido algum crédito em Disciplina após a seleção e que o tempo total de trancamento não exceda o limite de 6 (seis) meses, tanto para o Mestrado quanto para o Doutorado. </a:t>
            </a:r>
            <a:endParaRPr lang="pt-BR" sz="2000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7312025" cy="1143000"/>
          </a:xfrm>
        </p:spPr>
        <p:txBody>
          <a:bodyPr/>
          <a:lstStyle/>
          <a:p>
            <a:pPr eaLnBrk="1" hangingPunct="1"/>
            <a:r>
              <a:rPr lang="pt-BR" altLang="pt-BR" sz="32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Orientação e </a:t>
            </a:r>
            <a:r>
              <a:rPr lang="pt-BR" altLang="pt-BR" sz="3200" b="1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coorientação</a:t>
            </a:r>
            <a:endParaRPr lang="pt-BR" altLang="pt-BR" sz="3200" b="1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Acompanhamento do aluno por um orientador já sugerido no Processo Seletivo.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18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Coorientação</a:t>
            </a: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: solicitada ao colegiado.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Substituição de orientador: submissão do pedido  ao colegiado.</a:t>
            </a:r>
            <a:endParaRPr lang="pt-PT" altLang="pt-BR" sz="18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1800" b="1" dirty="0">
                <a:latin typeface="Bookman Old Style" panose="02050604050505020204" pitchFamily="18" charset="0"/>
              </a:rPr>
              <a:t>REGIMENTO INTERNO DO PROGRAMA DE PÓS-GRADUAÇÃO EM ESTUDOS DA LINGUAGEM</a:t>
            </a:r>
            <a:endParaRPr lang="pt-BR" sz="1800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1800" b="1" dirty="0">
                <a:latin typeface="Bookman Old Style" panose="02050604050505020204" pitchFamily="18" charset="0"/>
              </a:rPr>
              <a:t>(Anexo da Resolução 089/2017-CONSEPE, de 27 de junho de 2017</a:t>
            </a:r>
            <a:r>
              <a:rPr lang="pt-BR" sz="1800" b="1" dirty="0" smtClean="0">
                <a:latin typeface="Bookman Old Style" panose="02050604050505020204" pitchFamily="18" charset="0"/>
              </a:rPr>
              <a:t>)</a:t>
            </a:r>
            <a:endParaRPr lang="pt-BR" sz="1800" b="1" dirty="0" smtClean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pt-BR" sz="1800" b="1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b="1" dirty="0" smtClean="0">
                <a:latin typeface="Bookman Old Style" panose="02050604050505020204" pitchFamily="18" charset="0"/>
              </a:rPr>
              <a:t>Art</a:t>
            </a:r>
            <a:r>
              <a:rPr lang="pt-BR" sz="1800" b="1" dirty="0">
                <a:latin typeface="Bookman Old Style" panose="02050604050505020204" pitchFamily="18" charset="0"/>
              </a:rPr>
              <a:t>. 29. </a:t>
            </a:r>
            <a:r>
              <a:rPr lang="pt-BR" sz="1800" dirty="0">
                <a:latin typeface="Bookman Old Style" panose="02050604050505020204" pitchFamily="18" charset="0"/>
              </a:rPr>
              <a:t>O aluno do Programa, a partir de sua admissão, terá a supervisão de um professor orientador, o qual poderá ser substituído, posteriormente, caso seja do interesse de uma das partes. </a:t>
            </a:r>
            <a:endParaRPr lang="pt-BR" sz="18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Bookman Old Style" panose="02050604050505020204" pitchFamily="18" charset="0"/>
              </a:rPr>
              <a:t>§1o A substituição do professor orientador deve ser homologada pelo Colegiado do Programa. 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755576" y="692696"/>
            <a:ext cx="7312025" cy="1143000"/>
          </a:xfrm>
        </p:spPr>
        <p:txBody>
          <a:bodyPr/>
          <a:lstStyle/>
          <a:p>
            <a:pPr eaLnBrk="1" hangingPunct="1"/>
            <a:r>
              <a:rPr lang="pt-BR" altLang="pt-BR" sz="28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Docência no Ensino Superior</a:t>
            </a:r>
            <a:endParaRPr lang="pt-BR" altLang="pt-BR" sz="2800" b="1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 smtClean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 smtClean="0">
                <a:latin typeface="Bookman Old Style" panose="02050604050505020204" pitchFamily="18" charset="0"/>
              </a:rPr>
              <a:t>Disciplina modular de 60h destinada à preparação para a prática docente no ensino superior.</a:t>
            </a:r>
            <a:endParaRPr lang="pt-BR" sz="2000" dirty="0" smtClean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 smtClean="0">
                <a:latin typeface="Bookman Old Style" panose="02050604050505020204" pitchFamily="18" charset="0"/>
              </a:rPr>
              <a:t>Obrigatória para bolsistas (M/D) CAPES.</a:t>
            </a:r>
            <a:endParaRPr lang="pt-BR" sz="2000" dirty="0" smtClean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 smtClean="0">
                <a:latin typeface="Bookman Old Style" panose="02050604050505020204" pitchFamily="18" charset="0"/>
              </a:rPr>
              <a:t>Optativa para os/as outros/as discentes.</a:t>
            </a:r>
            <a:endParaRPr lang="pt-BR" sz="2000" dirty="0" smtClean="0"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pt-BR" sz="2000" dirty="0"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pt-BR" sz="2000" dirty="0">
                <a:latin typeface="Bookman Old Style" panose="02050604050505020204" pitchFamily="18" charset="0"/>
              </a:rPr>
              <a:t>RESOLUÇÃO </a:t>
            </a:r>
            <a:r>
              <a:rPr lang="pt-BR" sz="2000" b="1" dirty="0">
                <a:latin typeface="Bookman Old Style" panose="02050604050505020204" pitchFamily="18" charset="0"/>
              </a:rPr>
              <a:t>No 041/2019-CONSEPE</a:t>
            </a:r>
            <a:r>
              <a:rPr lang="pt-BR" sz="2000" dirty="0">
                <a:latin typeface="Bookman Old Style" panose="02050604050505020204" pitchFamily="18" charset="0"/>
              </a:rPr>
              <a:t>, de 23 de abril de 2019: Estabelece normas e regulamenta o </a:t>
            </a:r>
            <a:r>
              <a:rPr lang="pt-BR" sz="2000" dirty="0" smtClean="0">
                <a:latin typeface="Bookman Old Style" panose="02050604050505020204" pitchFamily="18" charset="0"/>
              </a:rPr>
              <a:t>Programa de </a:t>
            </a:r>
            <a:r>
              <a:rPr lang="pt-BR" sz="2000" dirty="0">
                <a:latin typeface="Bookman Old Style" panose="02050604050505020204" pitchFamily="18" charset="0"/>
              </a:rPr>
              <a:t>Assistência à Docência na Graduação </a:t>
            </a:r>
            <a:r>
              <a:rPr lang="pt-BR" sz="2000" dirty="0" smtClean="0">
                <a:latin typeface="Bookman Old Style" panose="02050604050505020204" pitchFamily="18" charset="0"/>
              </a:rPr>
              <a:t>da Universidade </a:t>
            </a:r>
            <a:r>
              <a:rPr lang="pt-BR" sz="2000" dirty="0">
                <a:latin typeface="Bookman Old Style" panose="02050604050505020204" pitchFamily="18" charset="0"/>
              </a:rPr>
              <a:t>Federal do Rio Grande do Norte </a:t>
            </a:r>
            <a:r>
              <a:rPr lang="pt-BR" sz="2000" dirty="0" smtClean="0">
                <a:latin typeface="Bookman Old Style" panose="02050604050505020204" pitchFamily="18" charset="0"/>
              </a:rPr>
              <a:t>-UFRN</a:t>
            </a:r>
            <a:r>
              <a:rPr lang="pt-BR" sz="2000" dirty="0">
                <a:latin typeface="Bookman Old Style" panose="02050604050505020204" pitchFamily="18" charset="0"/>
              </a:rPr>
              <a:t>.</a:t>
            </a:r>
            <a:endParaRPr lang="pt-BR" sz="2000" dirty="0" smtClean="0">
              <a:latin typeface="Bookman Old Style" panose="02050604050505020204" pitchFamily="18" charset="0"/>
            </a:endParaRPr>
          </a:p>
          <a:p>
            <a:pPr marL="0" indent="0" algn="just" eaLnBrk="1" fontAlgn="auto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sz="2100" dirty="0"/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latin typeface="Bookman Old Style" panose="02050604050505020204" pitchFamily="18" charset="0"/>
              </a:rPr>
              <a:t>Pesquisas com Seres Humanos</a:t>
            </a:r>
            <a:endParaRPr lang="pt-BR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RESOLUÇÃO Nº 510, DE 07 DE ABRIL DE </a:t>
            </a:r>
            <a:r>
              <a:rPr lang="pt-BR" sz="1600" b="1" dirty="0" smtClean="0">
                <a:latin typeface="Bookman Old Style" panose="02050604050505020204" pitchFamily="18" charset="0"/>
              </a:rPr>
              <a:t>2016</a:t>
            </a:r>
            <a:endParaRPr lang="pt-BR" sz="1600" b="1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600" dirty="0" smtClean="0">
                <a:latin typeface="Bookman Old Style" panose="02050604050505020204" pitchFamily="18" charset="0"/>
              </a:rPr>
              <a:t>Art. </a:t>
            </a:r>
            <a:r>
              <a:rPr lang="pt-BR" sz="1600" dirty="0">
                <a:latin typeface="Bookman Old Style" panose="02050604050505020204" pitchFamily="18" charset="0"/>
              </a:rPr>
              <a:t>2º </a:t>
            </a:r>
            <a:r>
              <a:rPr lang="pt-BR" sz="1600" dirty="0" smtClean="0">
                <a:latin typeface="Bookman Old Style" panose="02050604050505020204" pitchFamily="18" charset="0"/>
              </a:rPr>
              <a:t>XVI - </a:t>
            </a:r>
            <a:r>
              <a:rPr lang="pt-BR" sz="1600" dirty="0">
                <a:latin typeface="Bookman Old Style" panose="02050604050505020204" pitchFamily="18" charset="0"/>
              </a:rPr>
              <a:t>pesquisa em ciências humanas e sociais: aquelas que se voltam para o conhecimento, compreensão das condições, existência, vivência e saberes das pessoas e dos grupos, em suas relações sociais, institucionais, seus valores culturais, suas ordenações históricas e políticas e suas formas de subjetividade e comunicação, de forma direta ou indireta, incluindo as modalidades de pesquisa que envolvam </a:t>
            </a:r>
            <a:r>
              <a:rPr lang="pt-BR" sz="1600" dirty="0" smtClean="0">
                <a:latin typeface="Bookman Old Style" panose="02050604050505020204" pitchFamily="18" charset="0"/>
              </a:rPr>
              <a:t>intervenção.</a:t>
            </a:r>
            <a:endParaRPr lang="pt-BR" sz="1600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endParaRPr lang="pt-BR" sz="1600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1600" dirty="0" smtClean="0">
                <a:latin typeface="Bookman Old Style" panose="02050604050505020204" pitchFamily="18" charset="0"/>
              </a:rPr>
              <a:t>Comitê </a:t>
            </a:r>
            <a:r>
              <a:rPr lang="pt-BR" sz="1600" dirty="0">
                <a:latin typeface="Bookman Old Style" panose="02050604050505020204" pitchFamily="18" charset="0"/>
              </a:rPr>
              <a:t>Central de Ética em Pesquisa (CEP Central</a:t>
            </a:r>
            <a:r>
              <a:rPr lang="pt-BR" sz="1600" dirty="0" smtClean="0">
                <a:latin typeface="Bookman Old Style" panose="02050604050505020204" pitchFamily="18" charset="0"/>
              </a:rPr>
              <a:t>)</a:t>
            </a:r>
            <a:endParaRPr lang="pt-BR" sz="1600" dirty="0" smtClean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pt-BR" sz="1600" dirty="0" smtClean="0">
              <a:latin typeface="Bookman Old Style" panose="02050604050505020204" pitchFamily="18" charset="0"/>
            </a:endParaRPr>
          </a:p>
          <a:p>
            <a:pPr algn="just"/>
            <a:r>
              <a:rPr lang="pt-BR" sz="1600" dirty="0" smtClean="0">
                <a:latin typeface="Bookman Old Style" panose="02050604050505020204" pitchFamily="18" charset="0"/>
              </a:rPr>
              <a:t>Lista de alunos que farão pesquisa de campo</a:t>
            </a:r>
            <a:endParaRPr lang="pt-BR" sz="1600" dirty="0" smtClean="0">
              <a:latin typeface="Bookman Old Style" panose="02050604050505020204" pitchFamily="18" charset="0"/>
            </a:endParaRPr>
          </a:p>
          <a:p>
            <a:pPr algn="just"/>
            <a:r>
              <a:rPr lang="pt-BR" sz="1600" dirty="0" smtClean="0">
                <a:latin typeface="Bookman Old Style" panose="02050604050505020204" pitchFamily="18" charset="0"/>
              </a:rPr>
              <a:t>Oficina a ser oferecida por Orison, membro do CEP Central</a:t>
            </a:r>
            <a:endParaRPr lang="pt-BR" sz="1600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746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latin typeface="Bookman Old Style" panose="02050604050505020204" pitchFamily="18" charset="0"/>
              </a:rPr>
              <a:t>Apoio ao aluno</a:t>
            </a:r>
            <a:endParaRPr lang="pt-BR" b="1" dirty="0" smtClean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844824"/>
            <a:ext cx="7561262" cy="4176712"/>
          </a:xfrm>
        </p:spPr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Concessão de bolsas: CNPq e CAPES (Res. 02/2016-PPgEL)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Não ter vínculo empregatício ou estar oficialmente afastado sem remuneração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Classificação no processo seletivo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Ano de entrada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Publicação anual dos bolsistas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Relatório de atividades semestrais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Conceito mínimo: B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Prazo de qualificação: 2º mês, 4º sem (M)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Disciplina de Docência no ensino superior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Realização de estágio docência para bolsistas CAPES.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Auxílio para participação em eventos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Representação estudantil na comissão de bolsas e no colegiado</a:t>
            </a:r>
            <a:endParaRPr lang="pt-BR" altLang="pt-BR" sz="18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746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latin typeface="Bookman Old Style" panose="02050604050505020204" pitchFamily="18" charset="0"/>
              </a:rPr>
              <a:t>Lembretes</a:t>
            </a:r>
            <a:endParaRPr lang="pt-BR" b="1" dirty="0" smtClean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916832"/>
            <a:ext cx="7704856" cy="4536504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</a:pPr>
            <a:r>
              <a:rPr lang="pt-BR" alt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Atualização dos dados pessoais no SISTEMA</a:t>
            </a:r>
            <a:endParaRPr lang="pt-BR" alt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Atualização do Currículo Lattes</a:t>
            </a:r>
            <a:endParaRPr lang="pt-BR" alt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Criação e atualização de uma conta </a:t>
            </a:r>
            <a:r>
              <a:rPr lang="pt-BR" altLang="pt-BR" sz="22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orcid</a:t>
            </a:r>
            <a:r>
              <a:rPr lang="pt-BR" altLang="pt-BR" sz="2200" dirty="0">
                <a:latin typeface="Bookman Old Style" panose="02050604050505020204" pitchFamily="18" charset="0"/>
                <a:cs typeface="Arial" panose="020B0604020202020204" pitchFamily="34" charset="0"/>
              </a:rPr>
              <a:t> - https://orcid.org/login</a:t>
            </a:r>
            <a:endParaRPr lang="pt-BR" alt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Acesso à página do Programa e no </a:t>
            </a:r>
            <a:r>
              <a:rPr lang="pt-BR" altLang="pt-BR" sz="22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Facebook</a:t>
            </a:r>
            <a:endParaRPr lang="pt-BR" alt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Plataforma Sucupira: lançamento de dados, consulta pública</a:t>
            </a:r>
            <a:endParaRPr lang="pt-BR" alt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Envio de informações quando solicitadas</a:t>
            </a:r>
            <a:endParaRPr lang="pt-BR" alt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Avaliação do Programa pela CAPES</a:t>
            </a:r>
            <a:endParaRPr lang="pt-BR" altLang="pt-BR" sz="2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altLang="pt-BR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Reunião com Ingressantes do Mestrado</a:t>
            </a:r>
            <a:endParaRPr lang="pt-BR" altLang="pt-BR" b="1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147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44675"/>
            <a:ext cx="55165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827584" y="548680"/>
            <a:ext cx="7167562" cy="1143000"/>
          </a:xfrm>
        </p:spPr>
        <p:txBody>
          <a:bodyPr/>
          <a:lstStyle/>
          <a:p>
            <a:pPr eaLnBrk="1" hangingPunct="1"/>
            <a:r>
              <a:rPr lang="pt-BR" altLang="pt-BR" sz="28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Cadastro de alunos e matrículas</a:t>
            </a:r>
            <a:endParaRPr lang="pt-BR" altLang="pt-BR" sz="2800" b="1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628800"/>
            <a:ext cx="8064896" cy="4608512"/>
          </a:xfrm>
        </p:spPr>
        <p:txBody>
          <a:bodyPr rtlCol="0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 smtClean="0">
                <a:latin typeface="Bookman Old Style" panose="02050604050505020204" pitchFamily="18" charset="0"/>
              </a:rPr>
              <a:t>Obrigatoriedade de matrícula a cada semestre.</a:t>
            </a:r>
            <a:endParaRPr lang="pt-BR" sz="2000" dirty="0" smtClean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 smtClean="0">
                <a:latin typeface="Bookman Old Style" panose="02050604050505020204" pitchFamily="18" charset="0"/>
              </a:rPr>
              <a:t>Matrícula em </a:t>
            </a:r>
            <a:r>
              <a:rPr lang="pt-BR" sz="2000" dirty="0">
                <a:latin typeface="Bookman Old Style" panose="02050604050505020204" pitchFamily="18" charset="0"/>
              </a:rPr>
              <a:t>ATIVIDADE COMPLEMENTAR DE LEITURAS </a:t>
            </a:r>
            <a:r>
              <a:rPr lang="pt-BR" sz="2000" dirty="0" smtClean="0">
                <a:latin typeface="Bookman Old Style" panose="02050604050505020204" pitchFamily="18" charset="0"/>
              </a:rPr>
              <a:t>ORIENTADAS todo semestre: número corresponde ao semestre (I – 1º semestre; II – 2º semestre...).</a:t>
            </a:r>
            <a:endParaRPr lang="pt-BR" sz="2000" dirty="0" smtClean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 smtClean="0">
                <a:latin typeface="Bookman Old Style" panose="02050604050505020204" pitchFamily="18" charset="0"/>
              </a:rPr>
              <a:t>Análise de matrícula por parte do orientador.</a:t>
            </a:r>
            <a:endParaRPr lang="pt-BR" sz="2000" dirty="0" smtClean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 smtClean="0">
                <a:latin typeface="Bookman Old Style" panose="02050604050505020204" pitchFamily="18" charset="0"/>
              </a:rPr>
              <a:t>Matrícula em qualificação e defesa pela Secretaria do </a:t>
            </a:r>
            <a:r>
              <a:rPr lang="pt-BR" sz="2000" dirty="0" err="1" smtClean="0">
                <a:latin typeface="Bookman Old Style" panose="02050604050505020204" pitchFamily="18" charset="0"/>
              </a:rPr>
              <a:t>PPgEL</a:t>
            </a:r>
            <a:r>
              <a:rPr lang="pt-BR" sz="2000" dirty="0" smtClean="0">
                <a:latin typeface="Bookman Old Style" panose="02050604050505020204" pitchFamily="18" charset="0"/>
              </a:rPr>
              <a:t> a pedido do orientador/aluno.</a:t>
            </a:r>
            <a:endParaRPr lang="pt-BR" sz="2000" dirty="0" smtClean="0">
              <a:latin typeface="Bookman Old Style" panose="02050604050505020204" pitchFamily="18" charset="0"/>
            </a:endParaRPr>
          </a:p>
          <a:p>
            <a:pPr marL="0" indent="0" algn="just" eaLnBrk="1" fontAlgn="auto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sz="2100" dirty="0"/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endParaRPr lang="pt-BR" altLang="pt-BR" dirty="0" smtClean="0"/>
          </a:p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r>
              <a:rPr lang="pt-BR" altLang="pt-BR" dirty="0" smtClean="0">
                <a:latin typeface="Bookman Old Style" panose="02050604050505020204" pitchFamily="18" charset="0"/>
              </a:rPr>
              <a:t>www.posgraduacao.ufrn.br/ppgel</a:t>
            </a:r>
            <a:endParaRPr lang="pt-BR" altLang="pt-BR" dirty="0" smtClean="0">
              <a:latin typeface="Bookman Old Style" panose="02050604050505020204" pitchFamily="18" charset="0"/>
            </a:endParaRPr>
          </a:p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r>
              <a:rPr lang="pt-BR" altLang="pt-BR" dirty="0" smtClean="0">
                <a:latin typeface="Bookman Old Style" panose="02050604050505020204" pitchFamily="18" charset="0"/>
              </a:rPr>
              <a:t>posletrasufrn@gmail.com</a:t>
            </a:r>
            <a:endParaRPr lang="pt-BR" altLang="pt-BR" dirty="0" smtClean="0">
              <a:latin typeface="Bookman Old Style" panose="02050604050505020204" pitchFamily="18" charset="0"/>
            </a:endParaRPr>
          </a:p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r>
              <a:rPr lang="pt-BR" altLang="pt-BR" dirty="0" smtClean="0">
                <a:latin typeface="Bookman Old Style" panose="02050604050505020204" pitchFamily="18" charset="0"/>
              </a:rPr>
              <a:t>(84) 3342-2220</a:t>
            </a:r>
            <a:endParaRPr lang="pt-BR" altLang="pt-BR" dirty="0" smtClean="0">
              <a:latin typeface="Bookman Old Style" panose="02050604050505020204" pitchFamily="18" charset="0"/>
            </a:endParaRPr>
          </a:p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r>
              <a:rPr lang="pt-BR" altLang="pt-BR" dirty="0" smtClean="0">
                <a:latin typeface="Bookman Old Style" panose="02050604050505020204" pitchFamily="18" charset="0"/>
              </a:rPr>
              <a:t>(84) 99193-6269</a:t>
            </a:r>
            <a:endParaRPr lang="pt-BR" altLang="pt-BR" dirty="0" smtClean="0">
              <a:latin typeface="Bookman Old Style" panose="02050604050505020204" pitchFamily="18" charset="0"/>
            </a:endParaRPr>
          </a:p>
          <a:p>
            <a:pPr marL="0" indent="0" eaLnBrk="1" hangingPunct="1">
              <a:buFont typeface="Brush Script MT" pitchFamily="66" charset="0"/>
              <a:buNone/>
            </a:pPr>
            <a:endParaRPr lang="pt-BR" altLang="pt-BR" dirty="0" smtClean="0"/>
          </a:p>
        </p:txBody>
      </p:sp>
      <p:pic>
        <p:nvPicPr>
          <p:cNvPr id="20483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341438"/>
            <a:ext cx="5516562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27200" y="2717800"/>
            <a:ext cx="5711825" cy="2871788"/>
          </a:xfrm>
        </p:spPr>
        <p:txBody>
          <a:bodyPr/>
          <a:lstStyle/>
          <a:p>
            <a:pPr eaLnBrk="1" hangingPunct="1"/>
            <a:r>
              <a:rPr lang="pt-BR" altLang="pt-BR" sz="1600" dirty="0">
                <a:solidFill>
                  <a:schemeClr val="tx1"/>
                </a:solidFill>
              </a:rPr>
              <a:t>Derivaldo dos Santos</a:t>
            </a:r>
            <a:endParaRPr lang="pt-BR" altLang="pt-BR" sz="1600" dirty="0">
              <a:solidFill>
                <a:schemeClr val="tx1"/>
              </a:solidFill>
            </a:endParaRPr>
          </a:p>
          <a:p>
            <a:pPr eaLnBrk="1" hangingPunct="1"/>
            <a:r>
              <a:rPr lang="pt-BR" altLang="pt-BR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Coordenação</a:t>
            </a:r>
            <a:endParaRPr lang="pt-BR" altLang="pt-BR" sz="1600" b="1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endParaRPr lang="pt-BR" altLang="pt-BR" sz="1600" b="1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Elizabete Maria Dantas</a:t>
            </a:r>
            <a:endParaRPr lang="pt-BR" altLang="pt-BR" sz="16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João Gabriel Uchoa Moreira</a:t>
            </a:r>
            <a:endParaRPr lang="pt-BR" altLang="pt-BR" sz="16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Secretaria</a:t>
            </a:r>
            <a:endParaRPr lang="pt-BR" altLang="pt-BR" sz="1600" b="1" dirty="0" smtClean="0">
              <a:latin typeface="Bookman Old Style" panose="02050604050505020204" pitchFamily="18" charset="0"/>
            </a:endParaRPr>
          </a:p>
          <a:p>
            <a:pPr eaLnBrk="1" hangingPunct="1"/>
            <a:endParaRPr lang="pt-BR" altLang="pt-BR" sz="1600" b="1" dirty="0" smtClean="0">
              <a:solidFill>
                <a:schemeClr val="tx1"/>
              </a:solidFill>
            </a:endParaRPr>
          </a:p>
        </p:txBody>
      </p:sp>
      <p:pic>
        <p:nvPicPr>
          <p:cNvPr id="7171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714500"/>
            <a:ext cx="50927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27200" y="2717800"/>
            <a:ext cx="5711825" cy="2871788"/>
          </a:xfrm>
        </p:spPr>
        <p:txBody>
          <a:bodyPr/>
          <a:lstStyle/>
          <a:p>
            <a:pPr eaLnBrk="1" hangingPunct="1"/>
            <a:endParaRPr lang="pt-BR" altLang="pt-BR" sz="1600" b="1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pt-BR" altLang="pt-BR" sz="16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Samuel Anderson</a:t>
            </a:r>
            <a:endParaRPr lang="pt-BR" altLang="pt-BR" sz="16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Nedja Lucena</a:t>
            </a:r>
            <a:endParaRPr lang="pt-BR" altLang="pt-BR" sz="16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Renzilda</a:t>
            </a:r>
            <a:r>
              <a:rPr lang="pt-BR" altLang="pt-B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 Ângela de Souza Ferreira de Santa Rita</a:t>
            </a:r>
            <a:endParaRPr lang="pt-BR" altLang="pt-BR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Comissão de Bolsas</a:t>
            </a:r>
            <a:endParaRPr lang="pt-BR" altLang="pt-BR" sz="1600" b="1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endParaRPr lang="pt-BR" altLang="pt-BR" sz="1600" b="1" dirty="0" smtClean="0">
              <a:solidFill>
                <a:schemeClr val="tx1"/>
              </a:solidFill>
            </a:endParaRPr>
          </a:p>
        </p:txBody>
      </p:sp>
      <p:pic>
        <p:nvPicPr>
          <p:cNvPr id="8195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714500"/>
            <a:ext cx="50927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>
          <a:xfrm>
            <a:off x="611188" y="1027113"/>
            <a:ext cx="7456487" cy="673100"/>
          </a:xfrm>
        </p:spPr>
        <p:txBody>
          <a:bodyPr/>
          <a:lstStyle/>
          <a:p>
            <a:pPr eaLnBrk="1" hangingPunct="1"/>
            <a:r>
              <a:rPr lang="pt-BR" altLang="pt-BR" sz="3300" b="1" dirty="0" smtClean="0">
                <a:latin typeface="Bookman Old Style" panose="02050604050505020204" pitchFamily="18" charset="0"/>
              </a:rPr>
              <a:t>Estrutura do PPgEL</a:t>
            </a:r>
            <a:endParaRPr lang="pt-BR" altLang="pt-BR" sz="3300" b="1" dirty="0" smtClean="0">
              <a:latin typeface="Bookman Old Style" panose="02050604050505020204" pitchFamily="18" charset="0"/>
            </a:endParaRPr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</p:nvPr>
        </p:nvGraphicFramePr>
        <p:xfrm>
          <a:off x="1042988" y="2060575"/>
          <a:ext cx="7200900" cy="3857768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621127"/>
                <a:gridCol w="4579773"/>
              </a:tblGrid>
              <a:tr h="158118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ÁREA: ESTUDOS EM LITERATURA COMPARADA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DISCIPLINAS OBRIGATÓRIAS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Disciplina de área: Teorias críticas da literatura (6 </a:t>
                      </a:r>
                      <a:r>
                        <a:rPr lang="pt-BR" sz="1500" dirty="0" err="1" smtClean="0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) (1º SEM)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Metodologia da Pesquisa em Literatura Comparada (4 </a:t>
                      </a:r>
                      <a:r>
                        <a:rPr lang="pt-BR" sz="1500" dirty="0" err="1" smtClean="0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) (2º SEM)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pt-BR" sz="15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 hMerge="1">
                  <a:tcPr/>
                </a:tc>
              </a:tr>
              <a:tr h="2385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Linha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>
                          <a:effectLst/>
                          <a:latin typeface="Bookman Old Style" panose="02050604050505020204" pitchFamily="18" charset="0"/>
                        </a:rPr>
                        <a:t>Disciplinas da linha (5 cr)</a:t>
                      </a:r>
                      <a:endParaRPr lang="pt-BR" sz="150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</a:tr>
              <a:tr h="5849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Literatura e memória cultural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Literatura e tradição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Literatura e representações sociais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</a:tr>
              <a:tr h="5849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Poéticas 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da modernidade e da pós-modernidade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– 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Poéticas em suas múltiplas experimentações (1º SEM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</a:tr>
              <a:tr h="5849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Leitura do texto literário e 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ensino 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– 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Literatura comparada e ensino de literatura (1º SEM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xfrm>
            <a:off x="755650" y="1027113"/>
            <a:ext cx="7312025" cy="673100"/>
          </a:xfrm>
        </p:spPr>
        <p:txBody>
          <a:bodyPr/>
          <a:lstStyle/>
          <a:p>
            <a:pPr eaLnBrk="1" hangingPunct="1"/>
            <a:r>
              <a:rPr lang="pt-BR" altLang="pt-BR" sz="3300" b="1" dirty="0" smtClean="0">
                <a:latin typeface="Bookman Old Style" panose="02050604050505020204" pitchFamily="18" charset="0"/>
              </a:rPr>
              <a:t>Estrutura do PPgEL</a:t>
            </a:r>
            <a:endParaRPr lang="pt-BR" altLang="pt-BR" sz="3300" b="1" dirty="0" smtClean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899592" y="1916832"/>
          <a:ext cx="7337425" cy="4204959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664296"/>
                <a:gridCol w="4673129"/>
              </a:tblGrid>
              <a:tr h="158757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ÁREA: ESTUDOS EM LINGUÍSTICA 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APLICADA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DISCIPLINAS OBRIGATÓRIAS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Disciplina 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de área: Teorias contemporâneas do discurso (6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) (1º SEM)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Metodologia da Pesquisa em Linguística Aplicada (4 </a:t>
                      </a:r>
                      <a:r>
                        <a:rPr lang="pt-BR" sz="1500" dirty="0" err="1" smtClean="0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) (2º SEM)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pt-BR" sz="15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</a:tr>
              <a:tr h="239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Linha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Disciplinas da linha (5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930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Estudos de práticas discursivas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Discurso, cultura e sociedade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930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Letramentos e contemporaneidade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Estudos de letramento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Gêneros textuais / discursivos e ensino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930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Ensino e aprendizagem de línguas estrangeiras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Teorias de ensino e aprendizagem de 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línguas 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860425" y="1027113"/>
            <a:ext cx="7312025" cy="673100"/>
          </a:xfrm>
        </p:spPr>
        <p:txBody>
          <a:bodyPr/>
          <a:lstStyle/>
          <a:p>
            <a:pPr eaLnBrk="1" hangingPunct="1"/>
            <a:r>
              <a:rPr lang="pt-BR" altLang="pt-BR" sz="3300" b="1" dirty="0" smtClean="0">
                <a:latin typeface="Bookman Old Style" panose="02050604050505020204" pitchFamily="18" charset="0"/>
              </a:rPr>
              <a:t>Estrutura do PPgEL</a:t>
            </a:r>
            <a:endParaRPr lang="pt-BR" altLang="pt-BR" sz="3300" b="1" dirty="0" smtClean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123950" y="1989138"/>
          <a:ext cx="6688138" cy="4418960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261807"/>
                <a:gridCol w="4426331"/>
              </a:tblGrid>
              <a:tr h="74630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ÁREA: ESTUDOS EM LINGUÍSTICA TEÓRICA E 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DESCRITIVA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DISCIPLINAS OBRIGATÓRIAS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Disciplina 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de área: Teorias linguísticas contemporâneas (6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 smtClean="0">
                          <a:effectLst/>
                          <a:latin typeface="Bookman Old Style" panose="02050604050505020204" pitchFamily="18" charset="0"/>
                        </a:rPr>
                        <a:t>) (1º SEM)</a:t>
                      </a:r>
                      <a:endParaRPr lang="pt-BR" sz="15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dirty="0" smtClean="0">
                          <a:latin typeface="Bookman Old Style" panose="02050604050505020204" pitchFamily="18" charset="0"/>
                        </a:rPr>
                        <a:t>Metodologia da Pesquisa em Linguística Teórica e Descritiva (4 </a:t>
                      </a:r>
                      <a:r>
                        <a:rPr lang="pt-BR" sz="1600" dirty="0" err="1" smtClean="0"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600" dirty="0" smtClean="0">
                          <a:latin typeface="Bookman Old Style" panose="02050604050505020204" pitchFamily="18" charset="0"/>
                        </a:rPr>
                        <a:t>)</a:t>
                      </a:r>
                      <a:r>
                        <a:rPr lang="pt-BR" sz="1600" baseline="0" dirty="0" smtClean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Bookman Old Style" panose="02050604050505020204" pitchFamily="18" charset="0"/>
                        </a:rPr>
                        <a:t>(2º SEM)</a:t>
                      </a:r>
                      <a:endParaRPr lang="pt-BR" sz="16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  <a:tc hMerge="1">
                  <a:tcPr/>
                </a:tc>
              </a:tr>
              <a:tr h="29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Linha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                               Disciplinas da linha (5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</a:tr>
              <a:tr h="7469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Discurso, cognição e interação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Língua: uso e estrutura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Linguagem e cognição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</a:tr>
              <a:tr h="12126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Estudos linguísticos do texto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Linguísticas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sociocognitivas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 e interacionais e estudo do texto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Linguísticas discursivas e enunciativas e estudo do texto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684213" y="1027113"/>
            <a:ext cx="7383462" cy="817562"/>
          </a:xfrm>
        </p:spPr>
        <p:txBody>
          <a:bodyPr/>
          <a:lstStyle/>
          <a:p>
            <a:pPr eaLnBrk="1" hangingPunct="1"/>
            <a:r>
              <a:rPr lang="pt-BR" altLang="pt-BR" b="1" dirty="0" smtClean="0">
                <a:latin typeface="Bookman Old Style" panose="02050604050505020204" pitchFamily="18" charset="0"/>
              </a:rPr>
              <a:t>Integralização curricular</a:t>
            </a:r>
            <a:endParaRPr lang="pt-BR" altLang="pt-BR" b="1" dirty="0" smtClean="0">
              <a:latin typeface="Bookman Old Style" panose="02050604050505020204" pitchFamily="18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936939" y="2852936"/>
          <a:ext cx="3529012" cy="2159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4604"/>
                <a:gridCol w="774408"/>
              </a:tblGrid>
              <a:tr h="359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1º SEMESTRE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área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linha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Tópicos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Leitura orientada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Total créditos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b="1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4572000" y="1988840"/>
          <a:ext cx="3673475" cy="1944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0152"/>
                <a:gridCol w="703323"/>
              </a:tblGrid>
              <a:tr h="6256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2º SEMESTRE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>
                        <a:solidFill>
                          <a:schemeClr val="tx1"/>
                        </a:solidFill>
                        <a:latin typeface="Bookman Old Style" panose="02050604050505020204" pitchFamily="18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31" marB="45731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linha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Metodologia em pesquisa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Leitura orientada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Total de créditos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b="1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334" name="CaixaDeTexto 10"/>
          <p:cNvSpPr txBox="1">
            <a:spLocks noChangeArrowheads="1"/>
          </p:cNvSpPr>
          <p:nvPr/>
        </p:nvSpPr>
        <p:spPr bwMode="auto">
          <a:xfrm>
            <a:off x="971550" y="2052638"/>
            <a:ext cx="288037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b="1" dirty="0">
                <a:latin typeface="Bookman Old Style" panose="02050604050505020204" pitchFamily="18" charset="0"/>
              </a:rPr>
              <a:t>Mestrado: 24 créditos</a:t>
            </a:r>
            <a:r>
              <a:rPr lang="pt-BR" altLang="pt-BR" sz="1800" b="1" dirty="0">
                <a:latin typeface="Arial" panose="020B0604020202020204" pitchFamily="34" charset="0"/>
              </a:rPr>
              <a:t>	</a:t>
            </a:r>
            <a:r>
              <a:rPr lang="pt-BR" altLang="pt-BR" sz="1800" b="1" dirty="0" smtClean="0">
                <a:latin typeface="Bookman Old Style" panose="02050604050505020204" pitchFamily="18" charset="0"/>
              </a:rPr>
              <a:t>(1cr. = 15h)</a:t>
            </a:r>
            <a:r>
              <a:rPr lang="pt-BR" altLang="pt-BR" sz="1800" b="1" dirty="0">
                <a:latin typeface="Arial" panose="020B0604020202020204" pitchFamily="34" charset="0"/>
              </a:rPr>
              <a:t>	</a:t>
            </a:r>
            <a:endParaRPr lang="pt-BR" altLang="pt-BR" sz="1800" b="1" dirty="0">
              <a:latin typeface="Arial" panose="020B0604020202020204" pitchFamily="34" charset="0"/>
            </a:endParaRPr>
          </a:p>
        </p:txBody>
      </p:sp>
      <p:sp>
        <p:nvSpPr>
          <p:cNvPr id="12335" name="CaixaDeTexto 5"/>
          <p:cNvSpPr txBox="1">
            <a:spLocks noChangeArrowheads="1"/>
          </p:cNvSpPr>
          <p:nvPr/>
        </p:nvSpPr>
        <p:spPr bwMode="auto">
          <a:xfrm>
            <a:off x="1259632" y="6093296"/>
            <a:ext cx="72723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latin typeface="Bookman Old Style" panose="02050604050505020204" pitchFamily="18" charset="0"/>
                <a:cs typeface="Arial" panose="020B0604020202020204" pitchFamily="34" charset="0"/>
              </a:rPr>
              <a:t>Duração do curso: 24 </a:t>
            </a:r>
            <a:r>
              <a:rPr lang="pt-BR" altLang="pt-BR" sz="18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meses</a:t>
            </a:r>
            <a:endParaRPr lang="pt-BR" altLang="pt-BR" sz="1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572000" y="4005064"/>
          <a:ext cx="3673475" cy="1944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0152"/>
                <a:gridCol w="703323"/>
              </a:tblGrid>
              <a:tr h="6256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2º SEMESTRE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>
                        <a:solidFill>
                          <a:schemeClr val="tx1"/>
                        </a:solidFill>
                        <a:latin typeface="Bookman Old Style" panose="02050604050505020204" pitchFamily="18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31" marB="45731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Metodologia em pesquisa</a:t>
                      </a:r>
                      <a:endParaRPr lang="pt-BR" sz="1500" dirty="0" smtClean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Tópicos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Leitura orientada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Total de créditos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b="1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312025" cy="1143000"/>
          </a:xfrm>
        </p:spPr>
        <p:txBody>
          <a:bodyPr/>
          <a:lstStyle/>
          <a:p>
            <a:pPr eaLnBrk="1" hangingPunct="1"/>
            <a:r>
              <a:rPr lang="pt-BR" altLang="pt-BR" sz="28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Aproveitamento de créditos</a:t>
            </a:r>
            <a:endParaRPr lang="pt-BR" altLang="pt-BR" sz="2800" b="1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pt-BR" sz="2000" dirty="0" smtClean="0">
                <a:latin typeface="Bookman Old Style" panose="02050604050505020204" pitchFamily="18" charset="0"/>
              </a:rPr>
              <a:t>Mestrado: até 8 créditos de aluno especial do </a:t>
            </a:r>
            <a:r>
              <a:rPr lang="pt-BR" sz="2000" dirty="0" err="1" smtClean="0">
                <a:latin typeface="Bookman Old Style" panose="02050604050505020204" pitchFamily="18" charset="0"/>
              </a:rPr>
              <a:t>PPgEL</a:t>
            </a:r>
            <a:r>
              <a:rPr lang="pt-BR" sz="2000" dirty="0" smtClean="0">
                <a:latin typeface="Bookman Old Style" panose="02050604050505020204" pitchFamily="18" charset="0"/>
              </a:rPr>
              <a:t>; até 12 créditos de Mestrado em outra IES. Créditos obtidos há até 5 anos (a partir de </a:t>
            </a:r>
            <a:r>
              <a:rPr lang="pt-BR" sz="2000" dirty="0" smtClean="0">
                <a:latin typeface="Bookman Old Style" panose="02050604050505020204" pitchFamily="18" charset="0"/>
              </a:rPr>
              <a:t>2017).</a:t>
            </a:r>
            <a:endParaRPr lang="pt-BR" sz="2000" dirty="0" smtClean="0"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pt-BR" sz="2000" dirty="0" smtClean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2000" b="1" dirty="0">
                <a:latin typeface="Bookman Old Style" panose="02050604050505020204" pitchFamily="18" charset="0"/>
              </a:rPr>
              <a:t>REGIMENTO INTERNO DO PROGRAMA DE PÓS-GRADUAÇÃO EM ESTUDOS DA LINGUAGEM</a:t>
            </a:r>
            <a:endParaRPr lang="pt-BR" sz="2000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2000" b="1" dirty="0">
                <a:latin typeface="Bookman Old Style" panose="02050604050505020204" pitchFamily="18" charset="0"/>
              </a:rPr>
              <a:t>(Anexo da Resolução 089/2017-CONSEPE, de 27 de junho de 2017)</a:t>
            </a:r>
            <a:endParaRPr lang="pt-BR" sz="2000" b="1" dirty="0"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pt-BR" sz="20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sz="2100" dirty="0"/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9465</Words>
  <Application>WPS Presentation</Application>
  <PresentationFormat>Apresentação na tela (4:3)</PresentationFormat>
  <Paragraphs>481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5" baseType="lpstr">
      <vt:lpstr>Arial</vt:lpstr>
      <vt:lpstr>SimSun</vt:lpstr>
      <vt:lpstr>Wingdings</vt:lpstr>
      <vt:lpstr>Bookman Old Style</vt:lpstr>
      <vt:lpstr>Calibri</vt:lpstr>
      <vt:lpstr>Calibri</vt:lpstr>
      <vt:lpstr>Brush Script MT</vt:lpstr>
      <vt:lpstr>Segoe Print</vt:lpstr>
      <vt:lpstr>Franklin Gothic Book</vt:lpstr>
      <vt:lpstr>Wingdings 2</vt:lpstr>
      <vt:lpstr>Microsoft YaHei</vt:lpstr>
      <vt:lpstr>Arial Unicode MS</vt:lpstr>
      <vt:lpstr>Times New Roman</vt:lpstr>
      <vt:lpstr>Tema do Office</vt:lpstr>
      <vt:lpstr>PowerPoint 演示文稿</vt:lpstr>
      <vt:lpstr>PowerPoint 演示文稿</vt:lpstr>
      <vt:lpstr>PowerPoint 演示文稿</vt:lpstr>
      <vt:lpstr>PowerPoint 演示文稿</vt:lpstr>
      <vt:lpstr>Estrutura do PPgEL</vt:lpstr>
      <vt:lpstr>Estrutura do PPgEL</vt:lpstr>
      <vt:lpstr>Estrutura do PPgEL</vt:lpstr>
      <vt:lpstr>Integralização curricular</vt:lpstr>
      <vt:lpstr>Aproveitamento de créditos</vt:lpstr>
      <vt:lpstr>Integralização curricular</vt:lpstr>
      <vt:lpstr>Planejamento do Curso</vt:lpstr>
      <vt:lpstr>Exame de proficiência e de qualificação</vt:lpstr>
      <vt:lpstr>Prorrogação</vt:lpstr>
      <vt:lpstr>Trancamento de matrícula em disciplina </vt:lpstr>
      <vt:lpstr>Orientação e coorientação</vt:lpstr>
      <vt:lpstr>Docência no Ensino Superior</vt:lpstr>
      <vt:lpstr>Pesquisas com Seres Humanos</vt:lpstr>
      <vt:lpstr>Apoio ao aluno</vt:lpstr>
      <vt:lpstr>Lembretes</vt:lpstr>
      <vt:lpstr>Cadastro de alunos e matrículas</vt:lpstr>
      <vt:lpstr>PowerPoint 演示文稿</vt:lpstr>
    </vt:vector>
  </TitlesOfParts>
  <Company>Kille®Soft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SECRETARIA MUNICIPAL DE EDUCAÇÃO E CULTURA</dc:title>
  <dc:creator>Secretário</dc:creator>
  <cp:lastModifiedBy>UFRN</cp:lastModifiedBy>
  <cp:revision>113</cp:revision>
  <dcterms:created xsi:type="dcterms:W3CDTF">2008-12-04T14:00:00Z</dcterms:created>
  <dcterms:modified xsi:type="dcterms:W3CDTF">2022-03-22T15:15:35Z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CDA65585D26743A18BB0A3AFB8076BB4</vt:lpwstr>
  </property>
  <property fmtid="{D5CDD505-2E9C-101B-9397-08002B2CF9AE}" pid="3" name="KSOProductBuildVer">
    <vt:lpwstr>1046-11.2.0.11029</vt:lpwstr>
  </property>
</Properties>
</file>