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36"/>
  </p:notesMasterIdLst>
  <p:handoutMasterIdLst>
    <p:handoutMasterId r:id="rId37"/>
  </p:handoutMasterIdLst>
  <p:sldIdLst>
    <p:sldId id="287" r:id="rId2"/>
    <p:sldId id="267" r:id="rId3"/>
    <p:sldId id="257" r:id="rId4"/>
    <p:sldId id="289" r:id="rId5"/>
    <p:sldId id="290" r:id="rId6"/>
    <p:sldId id="291" r:id="rId7"/>
    <p:sldId id="292" r:id="rId8"/>
    <p:sldId id="293" r:id="rId9"/>
    <p:sldId id="294" r:id="rId10"/>
    <p:sldId id="311" r:id="rId11"/>
    <p:sldId id="295" r:id="rId12"/>
    <p:sldId id="310" r:id="rId13"/>
    <p:sldId id="313" r:id="rId14"/>
    <p:sldId id="303" r:id="rId15"/>
    <p:sldId id="312" r:id="rId16"/>
    <p:sldId id="314" r:id="rId17"/>
    <p:sldId id="318" r:id="rId18"/>
    <p:sldId id="301" r:id="rId19"/>
    <p:sldId id="296" r:id="rId20"/>
    <p:sldId id="297" r:id="rId21"/>
    <p:sldId id="298" r:id="rId22"/>
    <p:sldId id="299" r:id="rId23"/>
    <p:sldId id="300" r:id="rId24"/>
    <p:sldId id="309" r:id="rId25"/>
    <p:sldId id="316" r:id="rId26"/>
    <p:sldId id="285" r:id="rId27"/>
    <p:sldId id="305" r:id="rId28"/>
    <p:sldId id="306" r:id="rId29"/>
    <p:sldId id="307" r:id="rId30"/>
    <p:sldId id="308" r:id="rId31"/>
    <p:sldId id="315" r:id="rId32"/>
    <p:sldId id="283" r:id="rId33"/>
    <p:sldId id="277" r:id="rId34"/>
    <p:sldId id="317" r:id="rId35"/>
  </p:sldIdLst>
  <p:sldSz cx="9144000" cy="6858000" type="screen4x3"/>
  <p:notesSz cx="7315200" cy="96012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84C6A"/>
    <a:srgbClr val="29068C"/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86473" autoAdjust="0"/>
  </p:normalViewPr>
  <p:slideViewPr>
    <p:cSldViewPr>
      <p:cViewPr varScale="1">
        <p:scale>
          <a:sx n="64" d="100"/>
          <a:sy n="64" d="100"/>
        </p:scale>
        <p:origin x="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F486C12-5872-4E86-A23D-D3274FE6ECB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4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 para editar os estilos do texto mestre</a:t>
            </a:r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93CFE25-1BB4-482D-8177-70EE987BDCB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90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207EA8-C58D-43EA-998A-19167E38FB6E}" type="slidenum">
              <a:rPr lang="en-US">
                <a:latin typeface="Times New Roman" pitchFamily="18" charset="0"/>
              </a:rPr>
              <a:pPr/>
              <a:t>1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992449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6853E15-C552-4FFE-85C4-0BBFF0E977A0}" type="slidenum">
              <a:rPr lang="en-US">
                <a:latin typeface="Times New Roman" pitchFamily="18" charset="0"/>
              </a:rPr>
              <a:pPr/>
              <a:t>10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093177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6853E15-C552-4FFE-85C4-0BBFF0E977A0}" type="slidenum">
              <a:rPr lang="en-US">
                <a:latin typeface="Times New Roman" pitchFamily="18" charset="0"/>
              </a:rPr>
              <a:pPr/>
              <a:t>11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688540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928C281-ED5C-497F-8381-514B9B03B87A}" type="slidenum">
              <a:rPr lang="en-US">
                <a:latin typeface="Times New Roman" pitchFamily="18" charset="0"/>
              </a:rPr>
              <a:pPr/>
              <a:t>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pt-PT" smtClean="0"/>
          </a:p>
        </p:txBody>
      </p:sp>
    </p:spTree>
    <p:extLst>
      <p:ext uri="{BB962C8B-B14F-4D97-AF65-F5344CB8AC3E}">
        <p14:creationId xmlns:p14="http://schemas.microsoft.com/office/powerpoint/2010/main" val="2878619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928C281-ED5C-497F-8381-514B9B03B87A}" type="slidenum">
              <a:rPr lang="en-US">
                <a:latin typeface="Times New Roman" pitchFamily="18" charset="0"/>
              </a:rPr>
              <a:pPr/>
              <a:t>14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pt-PT" smtClean="0"/>
          </a:p>
        </p:txBody>
      </p:sp>
    </p:spTree>
    <p:extLst>
      <p:ext uri="{BB962C8B-B14F-4D97-AF65-F5344CB8AC3E}">
        <p14:creationId xmlns:p14="http://schemas.microsoft.com/office/powerpoint/2010/main" val="685816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E562AF4-5F7A-4C51-B2B2-86F302C8B66C}" type="slidenum">
              <a:rPr lang="en-US">
                <a:latin typeface="Times New Roman" pitchFamily="18" charset="0"/>
              </a:rPr>
              <a:pPr/>
              <a:t>15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744501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E562AF4-5F7A-4C51-B2B2-86F302C8B66C}" type="slidenum">
              <a:rPr lang="en-US">
                <a:latin typeface="Times New Roman" pitchFamily="18" charset="0"/>
              </a:rPr>
              <a:pPr/>
              <a:t>16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315462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4683A7E-6F0D-47C4-B616-C5AA53549FB5}" type="slidenum">
              <a:rPr lang="en-US">
                <a:latin typeface="Times New Roman" pitchFamily="18" charset="0"/>
              </a:rPr>
              <a:pPr/>
              <a:t>17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879448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544F287-A42D-4426-9119-1D3B8CB6CC3A}" type="slidenum">
              <a:rPr lang="en-US">
                <a:latin typeface="Times New Roman" pitchFamily="18" charset="0"/>
              </a:rPr>
              <a:pPr/>
              <a:t>18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0538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EA58EDE1-312A-4B69-8566-CD0B8DEAC15A}" type="slidenum">
              <a:rPr lang="en-US">
                <a:latin typeface="Times New Roman" pitchFamily="18" charset="0"/>
              </a:rPr>
              <a:pPr/>
              <a:t>19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001816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5ABAC8F8-DF3C-4D82-8E68-5E9F953B89C3}" type="slidenum">
              <a:rPr lang="en-US">
                <a:latin typeface="Times New Roman" pitchFamily="18" charset="0"/>
              </a:rPr>
              <a:pPr/>
              <a:t>20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411783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4683A7E-6F0D-47C4-B616-C5AA53549FB5}" type="slidenum">
              <a:rPr lang="en-US">
                <a:latin typeface="Times New Roman" pitchFamily="18" charset="0"/>
              </a:rPr>
              <a:pPr/>
              <a:t>2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143008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B54B106-ED3C-43A9-AF6E-05C32718AB3E}" type="slidenum">
              <a:rPr lang="en-US">
                <a:latin typeface="Times New Roman" pitchFamily="18" charset="0"/>
              </a:rPr>
              <a:pPr/>
              <a:t>21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1039062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F1A2EE0-BF13-4C7D-8D6F-BDBE0E15A5B5}" type="slidenum">
              <a:rPr lang="en-US">
                <a:latin typeface="Times New Roman" pitchFamily="18" charset="0"/>
              </a:rPr>
              <a:pPr/>
              <a:t>22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50800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0AC53DFA-816D-40F6-84AC-F7CA030DD609}" type="slidenum">
              <a:rPr lang="en-US">
                <a:latin typeface="Times New Roman" pitchFamily="18" charset="0"/>
              </a:rPr>
              <a:pPr/>
              <a:t>23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2733298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E562AF4-5F7A-4C51-B2B2-86F302C8B66C}" type="slidenum">
              <a:rPr lang="en-US">
                <a:latin typeface="Times New Roman" pitchFamily="18" charset="0"/>
              </a:rPr>
              <a:pPr/>
              <a:t>24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066858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E562AF4-5F7A-4C51-B2B2-86F302C8B66C}" type="slidenum">
              <a:rPr lang="en-US">
                <a:latin typeface="Times New Roman" pitchFamily="18" charset="0"/>
              </a:rPr>
              <a:pPr/>
              <a:t>25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0439225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EE7B5E18-9A73-4906-8BF1-F6C782B59B76}" type="slidenum">
              <a:rPr lang="en-US">
                <a:latin typeface="Times New Roman" pitchFamily="18" charset="0"/>
              </a:rPr>
              <a:pPr/>
              <a:t>26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4585439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8CFD0667-E85B-4CF0-8A34-ECCCDA7AA52B}" type="slidenum">
              <a:rPr lang="en-US">
                <a:latin typeface="Times New Roman" pitchFamily="18" charset="0"/>
              </a:rPr>
              <a:pPr/>
              <a:t>31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2055160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E06C1ECD-1F57-4B4A-8CF8-FDCE65FC4F68}" type="slidenum">
              <a:rPr lang="en-US">
                <a:latin typeface="Times New Roman" pitchFamily="18" charset="0"/>
              </a:rPr>
              <a:pPr/>
              <a:t>32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4394926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F9281996-7DE6-45F5-BA2F-2AC336F13ADB}" type="slidenum">
              <a:rPr lang="en-US">
                <a:latin typeface="Times New Roman" pitchFamily="18" charset="0"/>
              </a:rPr>
              <a:pPr/>
              <a:t>33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pt-PT" smtClean="0"/>
          </a:p>
        </p:txBody>
      </p:sp>
    </p:spTree>
    <p:extLst>
      <p:ext uri="{BB962C8B-B14F-4D97-AF65-F5344CB8AC3E}">
        <p14:creationId xmlns:p14="http://schemas.microsoft.com/office/powerpoint/2010/main" val="20693898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8A066D7-35C2-46C8-A26D-F80C0ED71160}" type="slidenum">
              <a:rPr lang="en-US">
                <a:latin typeface="Times New Roman" pitchFamily="18" charset="0"/>
              </a:rPr>
              <a:pPr/>
              <a:t>34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38443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8A066D7-35C2-46C8-A26D-F80C0ED71160}" type="slidenum">
              <a:rPr lang="en-US">
                <a:latin typeface="Times New Roman" pitchFamily="18" charset="0"/>
              </a:rPr>
              <a:pPr/>
              <a:t>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4185572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8A066D7-35C2-46C8-A26D-F80C0ED71160}" type="slidenum">
              <a:rPr lang="en-US">
                <a:latin typeface="Times New Roman" pitchFamily="18" charset="0"/>
              </a:rPr>
              <a:pPr/>
              <a:t>4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447005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E7F799E1-722E-48AA-A57B-B8509C884C89}" type="slidenum">
              <a:rPr lang="en-US">
                <a:latin typeface="Times New Roman" pitchFamily="18" charset="0"/>
              </a:rPr>
              <a:pPr/>
              <a:t>5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524905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E146E1CD-4FA6-4949-8477-1E707A3E373F}" type="slidenum">
              <a:rPr lang="en-US">
                <a:latin typeface="Times New Roman" pitchFamily="18" charset="0"/>
              </a:rPr>
              <a:pPr/>
              <a:t>6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814758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0E5F3736-E0E5-47E8-B873-8B6BD23E02ED}" type="slidenum">
              <a:rPr lang="en-US">
                <a:latin typeface="Times New Roman" pitchFamily="18" charset="0"/>
              </a:rPr>
              <a:pPr/>
              <a:t>7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132853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0152581-EA96-40CA-87E3-F3C818EADD39}" type="slidenum">
              <a:rPr lang="en-US">
                <a:latin typeface="Times New Roman" pitchFamily="18" charset="0"/>
              </a:rPr>
              <a:pPr/>
              <a:t>8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813130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935D7FF-4CF0-4FCB-9BD2-B6D347CD212D}" type="slidenum">
              <a:rPr lang="en-US">
                <a:latin typeface="Times New Roman" pitchFamily="18" charset="0"/>
              </a:rPr>
              <a:pPr/>
              <a:t>9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562740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Clique para editar o estilo do título mestre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en-US"/>
              <a:t>Clique para editar o estilo do subtítulo mestre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9113" y="6524625"/>
            <a:ext cx="2895600" cy="333375"/>
          </a:xfrm>
        </p:spPr>
        <p:txBody>
          <a:bodyPr/>
          <a:lstStyle>
            <a:lvl1pPr>
              <a:defRPr b="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latin typeface="+mn-lt"/>
              </a:defRPr>
            </a:lvl1pPr>
          </a:lstStyle>
          <a:p>
            <a:pPr>
              <a:defRPr/>
            </a:pPr>
            <a:fld id="{3A691D61-DDA3-41C9-A351-24A9B922396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9" name="Imagem 8" descr="logoUFF1Eazul1.gi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5400"/>
            <a:ext cx="2281238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www.consiste.dimap.ufrn.br/projects/archiot/images/logoUfr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3" y="44632"/>
            <a:ext cx="2297172" cy="7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58786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1214C-3324-48C7-8682-42C2A3D5E2F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24179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2DE9F-864A-45A5-B60B-21E93695AB7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504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E10C3-E69D-40DC-B9FA-D7DC7AC71AC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7" name="Imagem 8" descr="logoUFF1Eazul1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5400"/>
            <a:ext cx="2281238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2823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76FF-315C-473B-B762-2792ADF04A9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5231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CF2ED-6EB7-4302-8A15-0596FF44E6B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315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EB39-0F35-4F7E-A8CA-01F60B9BC2C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18637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54C31-2D38-4EFC-A641-EB48D255587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6755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6A8E0-4512-4E54-B974-F9A3B75ED9B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7269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F0C15-9407-4335-9A0D-D5EC6708979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5894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542FA-62DE-49DC-88D3-D5F9638402C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9492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os estilos do texto mestre</a:t>
            </a:r>
          </a:p>
          <a:p>
            <a:pPr lvl="1"/>
            <a:r>
              <a:rPr lang="en-US" smtClean="0"/>
              <a:t>Texto com marcadores do segundo nível</a:t>
            </a:r>
          </a:p>
          <a:p>
            <a:pPr lvl="2"/>
            <a:r>
              <a:rPr lang="en-US" smtClean="0"/>
              <a:t>Texto com marcadores do terceiro nível</a:t>
            </a:r>
          </a:p>
          <a:p>
            <a:pPr lvl="3"/>
            <a:r>
              <a:rPr lang="en-US" smtClean="0"/>
              <a:t> Texto com marcadores do quarto nível</a:t>
            </a:r>
          </a:p>
          <a:p>
            <a:pPr lvl="4"/>
            <a:r>
              <a:rPr lang="en-US" smtClean="0"/>
              <a:t>Texto com marcadores do quinto nível</a:t>
            </a:r>
          </a:p>
          <a:p>
            <a:pPr lvl="1"/>
            <a:endParaRPr lang="en-US" smtClean="0"/>
          </a:p>
          <a:p>
            <a:pPr lvl="2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Clique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editar</a:t>
            </a:r>
            <a:r>
              <a:rPr lang="en-US" dirty="0" smtClean="0"/>
              <a:t> o </a:t>
            </a:r>
            <a:r>
              <a:rPr lang="en-US" dirty="0" err="1" smtClean="0"/>
              <a:t>estilo</a:t>
            </a:r>
            <a:r>
              <a:rPr lang="en-US" dirty="0" smtClean="0"/>
              <a:t> do </a:t>
            </a:r>
            <a:r>
              <a:rPr lang="en-US" dirty="0" err="1" smtClean="0"/>
              <a:t>título</a:t>
            </a:r>
            <a:r>
              <a:rPr lang="en-US" dirty="0" smtClean="0"/>
              <a:t> </a:t>
            </a:r>
            <a:r>
              <a:rPr lang="en-US" dirty="0" err="1" smtClean="0"/>
              <a:t>mestre</a:t>
            </a:r>
            <a:endParaRPr lang="en-US" dirty="0" smtClean="0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 smtClean="0">
                <a:latin typeface="Arial" charset="0"/>
              </a:defRPr>
            </a:lvl1pPr>
          </a:lstStyle>
          <a:p>
            <a:pPr>
              <a:defRPr/>
            </a:pPr>
            <a:fld id="{3748FD85-91CD-477D-8344-7E4318B650B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9" name="Imagem 8" descr="logoUFF1Eazul1.gif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5400"/>
            <a:ext cx="2281238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www.consiste.dimap.ufrn.br/projects/archiot/images/logoUfrn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3" y="44632"/>
            <a:ext cx="2297172" cy="7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5496" y="3213100"/>
            <a:ext cx="9036496" cy="1295400"/>
          </a:xfrm>
        </p:spPr>
        <p:txBody>
          <a:bodyPr/>
          <a:lstStyle/>
          <a:p>
            <a:pPr eaLnBrk="1" hangingPunct="1"/>
            <a:r>
              <a:rPr lang="es-ES" sz="4200" dirty="0" err="1" smtClean="0"/>
              <a:t>Participação</a:t>
            </a:r>
            <a:r>
              <a:rPr lang="es-ES" sz="4200" dirty="0" smtClean="0"/>
              <a:t> Popular e o controle social das políticas públicas no Brasil</a:t>
            </a:r>
            <a:endParaRPr lang="en-US" sz="4200" dirty="0" smtClean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557338"/>
            <a:ext cx="8286750" cy="1295400"/>
          </a:xfrm>
        </p:spPr>
        <p:txBody>
          <a:bodyPr/>
          <a:lstStyle/>
          <a:p>
            <a:pPr eaLnBrk="1" hangingPunct="1">
              <a:lnSpc>
                <a:spcPct val="75000"/>
              </a:lnSpc>
            </a:pPr>
            <a:r>
              <a:rPr lang="es-ES" sz="3200" dirty="0" smtClean="0"/>
              <a:t>I CICLO DE DEBATES SOBRE</a:t>
            </a:r>
          </a:p>
          <a:p>
            <a:pPr eaLnBrk="1" hangingPunct="1">
              <a:lnSpc>
                <a:spcPct val="75000"/>
              </a:lnSpc>
            </a:pPr>
            <a:r>
              <a:rPr lang="es-ES" sz="3400" b="1" dirty="0" err="1" smtClean="0"/>
              <a:t>Responsabilização</a:t>
            </a:r>
            <a:r>
              <a:rPr lang="es-ES" sz="3400" b="1" dirty="0" smtClean="0"/>
              <a:t> e Controle Social </a:t>
            </a:r>
            <a:r>
              <a:rPr lang="es-ES" sz="3400" b="1" dirty="0" err="1" smtClean="0"/>
              <a:t>na</a:t>
            </a:r>
            <a:r>
              <a:rPr lang="es-ES" sz="3400" b="1" dirty="0" smtClean="0"/>
              <a:t> </a:t>
            </a:r>
            <a:r>
              <a:rPr lang="es-ES" sz="3400" b="1" dirty="0" err="1" smtClean="0"/>
              <a:t>Administração</a:t>
            </a:r>
            <a:r>
              <a:rPr lang="es-ES" sz="3400" b="1" dirty="0" smtClean="0"/>
              <a:t> Pública</a:t>
            </a:r>
            <a:endParaRPr lang="en-US" sz="3400" b="1" dirty="0" smtClean="0"/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4427538" y="4529138"/>
            <a:ext cx="4248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s-E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4356100" y="4797425"/>
            <a:ext cx="4537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sz="2800">
                <a:solidFill>
                  <a:srgbClr val="284C6A"/>
                </a:solidFill>
                <a:latin typeface="Trebuchet MS" pitchFamily="34" charset="0"/>
              </a:rPr>
              <a:t>Frederico Lustosa da Costa</a:t>
            </a:r>
            <a:endParaRPr lang="en-US" sz="2800">
              <a:solidFill>
                <a:srgbClr val="284C6A"/>
              </a:solidFill>
              <a:latin typeface="Trebuchet MS" pitchFamily="34" charset="0"/>
            </a:endParaRPr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3722688" y="6299200"/>
            <a:ext cx="31543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3218641" y="6235363"/>
            <a:ext cx="349807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pt-BR" sz="2200" dirty="0" smtClean="0">
                <a:solidFill>
                  <a:srgbClr val="284C6A"/>
                </a:solidFill>
              </a:rPr>
              <a:t>Natal, 07 de Maio de </a:t>
            </a:r>
            <a:r>
              <a:rPr lang="pt-BR" sz="2200" dirty="0">
                <a:solidFill>
                  <a:srgbClr val="284C6A"/>
                </a:solidFill>
              </a:rPr>
              <a:t>2007</a:t>
            </a:r>
            <a:endParaRPr kumimoji="1" lang="en-US" sz="2200" dirty="0"/>
          </a:p>
        </p:txBody>
      </p:sp>
    </p:spTree>
    <p:extLst>
      <p:ext uri="{BB962C8B-B14F-4D97-AF65-F5344CB8AC3E}">
        <p14:creationId xmlns:p14="http://schemas.microsoft.com/office/powerpoint/2010/main" val="4020093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93825" y="980728"/>
            <a:ext cx="6346825" cy="792163"/>
          </a:xfrm>
        </p:spPr>
        <p:txBody>
          <a:bodyPr/>
          <a:lstStyle/>
          <a:p>
            <a:pPr eaLnBrk="1" hangingPunct="1"/>
            <a:r>
              <a:rPr lang="es-ES" dirty="0" smtClean="0"/>
              <a:t>Democracia deliberativa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41227"/>
            <a:ext cx="7993063" cy="4556125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es-ES" dirty="0" err="1" smtClean="0"/>
              <a:t>Decisões</a:t>
            </a:r>
            <a:r>
              <a:rPr lang="es-ES" dirty="0" smtClean="0"/>
              <a:t> </a:t>
            </a:r>
            <a:r>
              <a:rPr lang="es-ES" dirty="0" err="1" smtClean="0"/>
              <a:t>coletivas</a:t>
            </a:r>
            <a:r>
              <a:rPr lang="es-ES" dirty="0" smtClean="0"/>
              <a:t> (consensuadas)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smtClean="0"/>
              <a:t>(</a:t>
            </a:r>
            <a:r>
              <a:rPr lang="es-ES" dirty="0" err="1" smtClean="0"/>
              <a:t>com</a:t>
            </a:r>
            <a:r>
              <a:rPr lang="es-ES" dirty="0" smtClean="0"/>
              <a:t> a) </a:t>
            </a:r>
            <a:r>
              <a:rPr lang="es-ES" dirty="0" err="1" smtClean="0"/>
              <a:t>Participação</a:t>
            </a:r>
            <a:r>
              <a:rPr lang="es-ES" dirty="0" smtClean="0"/>
              <a:t> de todos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smtClean="0"/>
              <a:t>(</a:t>
            </a:r>
            <a:r>
              <a:rPr lang="es-ES" dirty="0" err="1" smtClean="0"/>
              <a:t>em</a:t>
            </a:r>
            <a:r>
              <a:rPr lang="es-ES" dirty="0" smtClean="0"/>
              <a:t>) </a:t>
            </a:r>
            <a:r>
              <a:rPr lang="es-ES" dirty="0" err="1" smtClean="0"/>
              <a:t>Igualdade</a:t>
            </a:r>
            <a:r>
              <a:rPr lang="es-ES" dirty="0" smtClean="0"/>
              <a:t> de </a:t>
            </a:r>
            <a:r>
              <a:rPr lang="es-ES" dirty="0" err="1" smtClean="0"/>
              <a:t>condições</a:t>
            </a:r>
            <a:r>
              <a:rPr lang="es-ES" dirty="0" smtClean="0"/>
              <a:t>  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smtClean="0"/>
              <a:t>(sustentadas </a:t>
            </a:r>
            <a:r>
              <a:rPr lang="es-ES" dirty="0" err="1" smtClean="0"/>
              <a:t>em</a:t>
            </a:r>
            <a:r>
              <a:rPr lang="es-ES" dirty="0" smtClean="0"/>
              <a:t>) </a:t>
            </a:r>
            <a:r>
              <a:rPr lang="es-ES" dirty="0" err="1" smtClean="0"/>
              <a:t>Argumentação</a:t>
            </a:r>
            <a:r>
              <a:rPr lang="es-ES" dirty="0" smtClean="0"/>
              <a:t> racional  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smtClean="0"/>
              <a:t>(</a:t>
            </a:r>
            <a:r>
              <a:rPr lang="es-ES" dirty="0" err="1" smtClean="0"/>
              <a:t>com</a:t>
            </a:r>
            <a:r>
              <a:rPr lang="es-ES" dirty="0" smtClean="0"/>
              <a:t>) </a:t>
            </a:r>
            <a:r>
              <a:rPr lang="es-ES" dirty="0" err="1" smtClean="0"/>
              <a:t>Publicidade</a:t>
            </a: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9250862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905993" y="980728"/>
            <a:ext cx="3322191" cy="792163"/>
          </a:xfrm>
        </p:spPr>
        <p:txBody>
          <a:bodyPr/>
          <a:lstStyle/>
          <a:p>
            <a:pPr eaLnBrk="1" hangingPunct="1"/>
            <a:r>
              <a:rPr lang="es-ES" dirty="0" err="1" smtClean="0"/>
              <a:t>Participação</a:t>
            </a:r>
            <a:endParaRPr lang="es-ES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2041227"/>
            <a:ext cx="7776864" cy="4556125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es-ES" dirty="0" err="1" smtClean="0"/>
              <a:t>Participação</a:t>
            </a:r>
            <a:r>
              <a:rPr lang="es-ES" dirty="0" smtClean="0"/>
              <a:t> Política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err="1" smtClean="0"/>
              <a:t>Participação</a:t>
            </a:r>
            <a:r>
              <a:rPr lang="es-ES" dirty="0" smtClean="0"/>
              <a:t> Popular (</a:t>
            </a:r>
            <a:r>
              <a:rPr lang="es-ES" dirty="0" err="1" smtClean="0"/>
              <a:t>ativismo</a:t>
            </a:r>
            <a:r>
              <a:rPr lang="es-ES" dirty="0" smtClean="0"/>
              <a:t> político)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err="1" smtClean="0"/>
              <a:t>Participação</a:t>
            </a:r>
            <a:r>
              <a:rPr lang="es-ES" dirty="0" smtClean="0"/>
              <a:t> Social (</a:t>
            </a:r>
            <a:r>
              <a:rPr lang="es-ES" dirty="0" err="1" smtClean="0"/>
              <a:t>ação</a:t>
            </a:r>
            <a:r>
              <a:rPr lang="es-ES" dirty="0" smtClean="0"/>
              <a:t> </a:t>
            </a:r>
            <a:r>
              <a:rPr lang="es-ES" dirty="0" err="1" smtClean="0"/>
              <a:t>comuniária</a:t>
            </a:r>
            <a:r>
              <a:rPr lang="es-ES" dirty="0" smtClean="0"/>
              <a:t>)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err="1" smtClean="0"/>
              <a:t>Participação</a:t>
            </a:r>
            <a:r>
              <a:rPr lang="es-ES" dirty="0" smtClean="0"/>
              <a:t> </a:t>
            </a:r>
            <a:r>
              <a:rPr lang="es-ES" dirty="0" err="1" smtClean="0"/>
              <a:t>Cidadã</a:t>
            </a:r>
            <a:r>
              <a:rPr lang="es-ES" dirty="0" smtClean="0"/>
              <a:t> (</a:t>
            </a:r>
            <a:r>
              <a:rPr lang="es-ES" dirty="0" err="1" smtClean="0"/>
              <a:t>cidadania</a:t>
            </a:r>
            <a:r>
              <a:rPr lang="es-ES" dirty="0" smtClean="0"/>
              <a:t> </a:t>
            </a:r>
            <a:r>
              <a:rPr lang="es-ES" dirty="0" err="1" smtClean="0"/>
              <a:t>ativa</a:t>
            </a:r>
            <a:r>
              <a:rPr lang="es-ES" dirty="0" smtClean="0"/>
              <a:t>)</a:t>
            </a:r>
          </a:p>
          <a:p>
            <a:pPr eaLnBrk="1" hangingPunct="1">
              <a:spcAft>
                <a:spcPct val="50000"/>
              </a:spcAft>
            </a:pPr>
            <a:r>
              <a:rPr lang="es-ES" dirty="0" err="1" smtClean="0"/>
              <a:t>Participação</a:t>
            </a:r>
            <a:r>
              <a:rPr lang="es-ES" dirty="0" smtClean="0"/>
              <a:t> </a:t>
            </a:r>
            <a:r>
              <a:rPr lang="es-ES" dirty="0" err="1" smtClean="0"/>
              <a:t>na</a:t>
            </a:r>
            <a:r>
              <a:rPr lang="es-ES" dirty="0" smtClean="0"/>
              <a:t> </a:t>
            </a:r>
            <a:r>
              <a:rPr lang="es-ES" dirty="0" err="1" smtClean="0"/>
              <a:t>Gestão</a:t>
            </a:r>
            <a:r>
              <a:rPr lang="es-ES" dirty="0" smtClean="0"/>
              <a:t> Pública</a:t>
            </a:r>
          </a:p>
        </p:txBody>
      </p:sp>
    </p:spTree>
    <p:extLst>
      <p:ext uri="{BB962C8B-B14F-4D97-AF65-F5344CB8AC3E}">
        <p14:creationId xmlns:p14="http://schemas.microsoft.com/office/powerpoint/2010/main" val="1160274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6D59-3106-4D5C-9B55-1480CB454023}" type="slidenum">
              <a:rPr lang="pt-BR"/>
              <a:pPr/>
              <a:t>12</a:t>
            </a:fld>
            <a:endParaRPr lang="pt-BR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843808" y="304800"/>
            <a:ext cx="3384376" cy="838200"/>
          </a:xfrm>
          <a:noFill/>
          <a:ln/>
        </p:spPr>
        <p:txBody>
          <a:bodyPr/>
          <a:lstStyle/>
          <a:p>
            <a:pPr algn="ctr"/>
            <a:r>
              <a:rPr lang="pt-BR" dirty="0" smtClean="0"/>
              <a:t>Participação</a:t>
            </a:r>
            <a:endParaRPr lang="pt-BR" dirty="0"/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251520" y="1196752"/>
            <a:ext cx="8663880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pt-BR" sz="1800" b="1" dirty="0">
                <a:solidFill>
                  <a:schemeClr val="tx1"/>
                </a:solidFill>
                <a:latin typeface="Arial" pitchFamily="34" charset="0"/>
              </a:rPr>
              <a:t>      </a:t>
            </a:r>
            <a:r>
              <a:rPr lang="pt-BR" sz="2800" b="1" dirty="0">
                <a:solidFill>
                  <a:schemeClr val="tx1"/>
                </a:solidFill>
                <a:latin typeface="+mn-lt"/>
              </a:rPr>
              <a:t>	</a:t>
            </a:r>
            <a:r>
              <a:rPr lang="pt-BR" sz="2800" dirty="0">
                <a:solidFill>
                  <a:srgbClr val="284C6A"/>
                </a:solidFill>
                <a:latin typeface="+mn-lt"/>
              </a:rPr>
              <a:t>A participação </a:t>
            </a:r>
            <a:r>
              <a:rPr lang="pt-BR" sz="2800" dirty="0" smtClean="0">
                <a:solidFill>
                  <a:srgbClr val="284C6A"/>
                </a:solidFill>
                <a:latin typeface="+mn-lt"/>
              </a:rPr>
              <a:t>na gestão pública é a </a:t>
            </a:r>
            <a:r>
              <a:rPr lang="pt-BR" sz="2800" dirty="0">
                <a:solidFill>
                  <a:srgbClr val="284C6A"/>
                </a:solidFill>
                <a:latin typeface="+mn-lt"/>
              </a:rPr>
              <a:t>assunção, por parte da comunidade, de recursos de poder e influência sobre </a:t>
            </a:r>
            <a:r>
              <a:rPr lang="pt-BR" sz="2800" dirty="0" smtClean="0">
                <a:solidFill>
                  <a:srgbClr val="284C6A"/>
                </a:solidFill>
                <a:latin typeface="+mn-lt"/>
              </a:rPr>
              <a:t>as decisões públicas. </a:t>
            </a:r>
            <a:r>
              <a:rPr lang="pt-BR" sz="2800" dirty="0">
                <a:solidFill>
                  <a:srgbClr val="284C6A"/>
                </a:solidFill>
                <a:latin typeface="+mn-lt"/>
              </a:rPr>
              <a:t>Essa participação inclui não só a representação perante autoridades constituídas, mas também a formação de novas instâncias de agregação de interesses para influenciar decisões que afetam a comunidade.</a:t>
            </a:r>
          </a:p>
          <a:p>
            <a:pPr algn="just"/>
            <a:r>
              <a:rPr lang="pt-BR" sz="2800" dirty="0">
                <a:solidFill>
                  <a:srgbClr val="284C6A"/>
                </a:solidFill>
                <a:latin typeface="+mn-lt"/>
              </a:rPr>
              <a:t>	A participação ensina às pessoas novas formas de buscar o poder, confere maior consciência sobre os direitos de cidadania, criando um novo sentido nas relações sociais e políticas. A participação gera novos insumos para a decisão pública, no intuito de afetar as relações de poder já estabelecidas.</a:t>
            </a:r>
          </a:p>
        </p:txBody>
      </p:sp>
    </p:spTree>
    <p:extLst>
      <p:ext uri="{BB962C8B-B14F-4D97-AF65-F5344CB8AC3E}">
        <p14:creationId xmlns:p14="http://schemas.microsoft.com/office/powerpoint/2010/main" val="1048541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908199"/>
            <a:ext cx="7776863" cy="936625"/>
          </a:xfrm>
        </p:spPr>
        <p:txBody>
          <a:bodyPr/>
          <a:lstStyle/>
          <a:p>
            <a:pPr eaLnBrk="1" hangingPunct="1"/>
            <a:r>
              <a:rPr lang="pt-BR" sz="4000" dirty="0" smtClean="0"/>
              <a:t>O que é participação cidadã?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964581"/>
            <a:ext cx="8856663" cy="4776787"/>
          </a:xfrm>
        </p:spPr>
        <p:txBody>
          <a:bodyPr/>
          <a:lstStyle/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Consultas sistemáticas (organizadas)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Audiências Públicas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Conselhos de Políticas Públicas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Assembleias populares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Fóruns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Conferências de Políticas Públicas</a:t>
            </a:r>
          </a:p>
        </p:txBody>
      </p:sp>
    </p:spTree>
    <p:extLst>
      <p:ext uri="{BB962C8B-B14F-4D97-AF65-F5344CB8AC3E}">
        <p14:creationId xmlns:p14="http://schemas.microsoft.com/office/powerpoint/2010/main" val="237465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908199"/>
            <a:ext cx="7776863" cy="936625"/>
          </a:xfrm>
        </p:spPr>
        <p:txBody>
          <a:bodyPr/>
          <a:lstStyle/>
          <a:p>
            <a:pPr eaLnBrk="1" hangingPunct="1"/>
            <a:r>
              <a:rPr lang="pt-BR" sz="4000" dirty="0" smtClean="0"/>
              <a:t>O que não é participação cidadã?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964581"/>
            <a:ext cx="8856663" cy="3768675"/>
          </a:xfrm>
        </p:spPr>
        <p:txBody>
          <a:bodyPr/>
          <a:lstStyle/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Consultas episódicas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Cartas para jornais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Denúncias ou reclamações em ouvidorias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smtClean="0">
                <a:solidFill>
                  <a:srgbClr val="284C6A"/>
                </a:solidFill>
              </a:rPr>
              <a:t>Encontros recreativos</a:t>
            </a:r>
          </a:p>
          <a:p>
            <a:pPr marL="865188" lvl="1" indent="-407988" eaLnBrk="1" hangingPunct="1">
              <a:buClr>
                <a:srgbClr val="284C6A"/>
              </a:buClr>
              <a:buFontTx/>
              <a:buChar char="•"/>
            </a:pPr>
            <a:r>
              <a:rPr lang="pt-BR" sz="3400" dirty="0" err="1" smtClean="0">
                <a:solidFill>
                  <a:srgbClr val="284C6A"/>
                </a:solidFill>
              </a:rPr>
              <a:t>Multirão</a:t>
            </a:r>
            <a:r>
              <a:rPr lang="pt-BR" sz="3400" dirty="0" smtClean="0">
                <a:solidFill>
                  <a:srgbClr val="284C6A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423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1916832"/>
            <a:ext cx="9217024" cy="4941168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é um valor em si mesmo (?)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é um recursos moral (?)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favorece a transparência e o controle social da gestão pública (?)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estimula o engajamento e compromisso com as políticas (?)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contribui para a eficiência, a eficácia, a efetividade e a </a:t>
            </a:r>
            <a:r>
              <a:rPr lang="pt-BR" dirty="0" smtClean="0"/>
              <a:t>sustentabilidade </a:t>
            </a:r>
            <a:r>
              <a:rPr lang="pt-BR" dirty="0" smtClean="0"/>
              <a:t>(?)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187501" y="908720"/>
            <a:ext cx="6768875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15000"/>
              </a:lnSpc>
              <a:spcBef>
                <a:spcPct val="20000"/>
              </a:spcBef>
              <a:buClr>
                <a:schemeClr val="bg2"/>
              </a:buClr>
            </a:pPr>
            <a:r>
              <a:rPr lang="es-ES" sz="4400" dirty="0" err="1" smtClean="0">
                <a:solidFill>
                  <a:srgbClr val="284C6A"/>
                </a:solidFill>
                <a:latin typeface="+mj-lt"/>
              </a:rPr>
              <a:t>Vantagens</a:t>
            </a:r>
            <a:r>
              <a:rPr lang="es-ES" sz="4400" dirty="0" smtClean="0">
                <a:solidFill>
                  <a:srgbClr val="284C6A"/>
                </a:solidFill>
                <a:latin typeface="+mj-lt"/>
              </a:rPr>
              <a:t> da </a:t>
            </a:r>
            <a:r>
              <a:rPr lang="es-ES" sz="4400" dirty="0" err="1" smtClean="0">
                <a:solidFill>
                  <a:srgbClr val="284C6A"/>
                </a:solidFill>
                <a:latin typeface="+mj-lt"/>
              </a:rPr>
              <a:t>Participação</a:t>
            </a:r>
            <a:endParaRPr lang="es-E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664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700808"/>
            <a:ext cx="9143999" cy="5157192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é (só) conquista?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atenta contra a representação?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Quem diz participação...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pode ser manipulada?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(só) reduz em parte a assimetria de informação?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A participação aumenta o custo da decisão?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O interesse pela participação é cíclico?</a:t>
            </a:r>
          </a:p>
          <a:p>
            <a:pPr eaLnBrk="1" hangingPunct="1">
              <a:lnSpc>
                <a:spcPct val="115000"/>
              </a:lnSpc>
            </a:pPr>
            <a:endParaRPr lang="pt-BR" dirty="0" smtClean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44017" y="836712"/>
            <a:ext cx="8820471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15000"/>
              </a:lnSpc>
              <a:spcBef>
                <a:spcPct val="20000"/>
              </a:spcBef>
              <a:buClr>
                <a:schemeClr val="bg2"/>
              </a:buClr>
            </a:pPr>
            <a:r>
              <a:rPr lang="es-ES" sz="4400" dirty="0" err="1" smtClean="0">
                <a:solidFill>
                  <a:srgbClr val="284C6A"/>
                </a:solidFill>
                <a:latin typeface="+mj-lt"/>
              </a:rPr>
              <a:t>Controvérsias</a:t>
            </a:r>
            <a:r>
              <a:rPr lang="es-ES" sz="4400" dirty="0" smtClean="0">
                <a:solidFill>
                  <a:srgbClr val="284C6A"/>
                </a:solidFill>
                <a:latin typeface="+mj-lt"/>
              </a:rPr>
              <a:t> sobre a </a:t>
            </a:r>
            <a:r>
              <a:rPr lang="es-ES" sz="4400" dirty="0" err="1" smtClean="0">
                <a:solidFill>
                  <a:srgbClr val="284C6A"/>
                </a:solidFill>
                <a:latin typeface="+mj-lt"/>
              </a:rPr>
              <a:t>Participação</a:t>
            </a:r>
            <a:endParaRPr lang="es-E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14661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576" y="2060848"/>
            <a:ext cx="7885112" cy="2701925"/>
          </a:xfrm>
        </p:spPr>
        <p:txBody>
          <a:bodyPr/>
          <a:lstStyle/>
          <a:p>
            <a:pPr eaLnBrk="1" hangingPunct="1"/>
            <a:r>
              <a:rPr lang="pt-BR" dirty="0" smtClean="0"/>
              <a:t>Controle Social e Políticas Públicas</a:t>
            </a:r>
          </a:p>
        </p:txBody>
      </p:sp>
    </p:spTree>
    <p:extLst>
      <p:ext uri="{BB962C8B-B14F-4D97-AF65-F5344CB8AC3E}">
        <p14:creationId xmlns:p14="http://schemas.microsoft.com/office/powerpoint/2010/main" val="125311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89000" y="1957388"/>
            <a:ext cx="7354888" cy="4495800"/>
          </a:xfrm>
        </p:spPr>
        <p:txBody>
          <a:bodyPr/>
          <a:lstStyle/>
          <a:p>
            <a:pPr eaLnBrk="1" hangingPunct="1"/>
            <a:r>
              <a:rPr lang="pt-BR" dirty="0" smtClean="0"/>
              <a:t>São produtos dos governos</a:t>
            </a:r>
          </a:p>
          <a:p>
            <a:pPr eaLnBrk="1" hangingPunct="1"/>
            <a:r>
              <a:rPr lang="pt-BR" dirty="0" smtClean="0"/>
              <a:t>Têm lineamentos permanentes</a:t>
            </a:r>
          </a:p>
          <a:p>
            <a:pPr eaLnBrk="1" hangingPunct="1"/>
            <a:r>
              <a:rPr lang="pt-BR" dirty="0" smtClean="0"/>
              <a:t>São dinâmicas</a:t>
            </a:r>
          </a:p>
          <a:p>
            <a:pPr eaLnBrk="1" hangingPunct="1"/>
            <a:r>
              <a:rPr lang="pt-BR" dirty="0" smtClean="0"/>
              <a:t>São distributivas </a:t>
            </a:r>
          </a:p>
          <a:p>
            <a:pPr eaLnBrk="1" hangingPunct="1"/>
            <a:r>
              <a:rPr lang="pt-BR" dirty="0" smtClean="0"/>
              <a:t>São imperativas</a:t>
            </a:r>
          </a:p>
          <a:p>
            <a:pPr eaLnBrk="1" hangingPunct="1"/>
            <a:r>
              <a:rPr lang="pt-BR" dirty="0" smtClean="0"/>
              <a:t>São políticas; são públicas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267744" y="979488"/>
            <a:ext cx="4536504" cy="80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15000"/>
              </a:lnSpc>
              <a:spcBef>
                <a:spcPct val="20000"/>
              </a:spcBef>
              <a:buClr>
                <a:schemeClr val="bg2"/>
              </a:buClr>
            </a:pPr>
            <a:r>
              <a:rPr lang="es-ES" sz="4400" dirty="0">
                <a:solidFill>
                  <a:srgbClr val="284C6A"/>
                </a:solidFill>
                <a:latin typeface="Trebuchet MS" pitchFamily="34" charset="0"/>
              </a:rPr>
              <a:t>Políticas </a:t>
            </a:r>
            <a:r>
              <a:rPr lang="es-ES" sz="4400" dirty="0" smtClean="0">
                <a:solidFill>
                  <a:srgbClr val="284C6A"/>
                </a:solidFill>
                <a:latin typeface="Trebuchet MS" pitchFamily="34" charset="0"/>
              </a:rPr>
              <a:t>Públicas</a:t>
            </a:r>
            <a:endParaRPr lang="es-ES" sz="4400" dirty="0">
              <a:solidFill>
                <a:srgbClr val="284C6A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226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74440"/>
            <a:ext cx="8064500" cy="914400"/>
          </a:xfrm>
        </p:spPr>
        <p:txBody>
          <a:bodyPr/>
          <a:lstStyle/>
          <a:p>
            <a:pPr eaLnBrk="1" hangingPunct="1"/>
            <a:r>
              <a:rPr lang="es-ES" dirty="0" smtClean="0"/>
              <a:t>Políticas públicas democráticas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348508"/>
            <a:ext cx="6850063" cy="3960812"/>
          </a:xfrm>
        </p:spPr>
        <p:txBody>
          <a:bodyPr/>
          <a:lstStyle/>
          <a:p>
            <a:pPr algn="ctr" eaLnBrk="1" hangingPunct="1">
              <a:lnSpc>
                <a:spcPct val="105000"/>
              </a:lnSpc>
              <a:spcAft>
                <a:spcPct val="40000"/>
              </a:spcAft>
              <a:buFontTx/>
              <a:buNone/>
            </a:pPr>
            <a:r>
              <a:rPr lang="es-ES" b="1" i="1" dirty="0"/>
              <a:t>O</a:t>
            </a:r>
            <a:r>
              <a:rPr lang="es-ES" b="1" i="1" dirty="0" smtClean="0"/>
              <a:t> </a:t>
            </a:r>
            <a:r>
              <a:rPr lang="es-ES" b="1" i="1" dirty="0" err="1" smtClean="0"/>
              <a:t>processo</a:t>
            </a:r>
            <a:endParaRPr lang="es-ES" b="1" i="1" dirty="0" smtClean="0"/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Ascendente 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Participativo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Transparente 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Regionalizado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Descentralizado </a:t>
            </a:r>
          </a:p>
        </p:txBody>
      </p:sp>
    </p:spTree>
    <p:extLst>
      <p:ext uri="{BB962C8B-B14F-4D97-AF65-F5344CB8AC3E}">
        <p14:creationId xmlns:p14="http://schemas.microsoft.com/office/powerpoint/2010/main" val="1678052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2022475"/>
            <a:ext cx="7885112" cy="2701925"/>
          </a:xfrm>
        </p:spPr>
        <p:txBody>
          <a:bodyPr/>
          <a:lstStyle/>
          <a:p>
            <a:pPr eaLnBrk="1" hangingPunct="1"/>
            <a:r>
              <a:rPr lang="pt-BR" dirty="0" smtClean="0"/>
              <a:t>Qual participação?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30275"/>
            <a:ext cx="8064500" cy="914400"/>
          </a:xfrm>
        </p:spPr>
        <p:txBody>
          <a:bodyPr/>
          <a:lstStyle/>
          <a:p>
            <a:pPr eaLnBrk="1" hangingPunct="1"/>
            <a:r>
              <a:rPr lang="es-ES" smtClean="0"/>
              <a:t>Políticas públicas democráticas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3463" y="1989138"/>
            <a:ext cx="6851650" cy="4248150"/>
          </a:xfrm>
        </p:spPr>
        <p:txBody>
          <a:bodyPr/>
          <a:lstStyle/>
          <a:p>
            <a:pPr algn="ctr" eaLnBrk="1" hangingPunct="1">
              <a:lnSpc>
                <a:spcPct val="105000"/>
              </a:lnSpc>
              <a:spcAft>
                <a:spcPct val="40000"/>
              </a:spcAft>
              <a:buFontTx/>
              <a:buNone/>
            </a:pPr>
            <a:r>
              <a:rPr lang="es-ES" b="1" i="1" dirty="0" smtClean="0"/>
              <a:t>O </a:t>
            </a:r>
            <a:r>
              <a:rPr lang="es-ES" b="1" i="1" dirty="0" err="1" smtClean="0"/>
              <a:t>conteúdo</a:t>
            </a:r>
            <a:endParaRPr lang="es-ES" b="1" i="1" dirty="0" smtClean="0"/>
          </a:p>
          <a:p>
            <a:pPr eaLnBrk="1" hangingPunct="1">
              <a:lnSpc>
                <a:spcPct val="105000"/>
              </a:lnSpc>
            </a:pPr>
            <a:r>
              <a:rPr lang="es-ES" dirty="0" err="1" smtClean="0"/>
              <a:t>Liberdade</a:t>
            </a:r>
            <a:r>
              <a:rPr lang="es-ES" dirty="0" smtClean="0"/>
              <a:t> 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err="1" smtClean="0"/>
              <a:t>Desenvolvimento</a:t>
            </a:r>
            <a:endParaRPr lang="es-ES" dirty="0" smtClean="0"/>
          </a:p>
          <a:p>
            <a:pPr eaLnBrk="1" hangingPunct="1">
              <a:lnSpc>
                <a:spcPct val="105000"/>
              </a:lnSpc>
            </a:pPr>
            <a:r>
              <a:rPr lang="es-ES" dirty="0" err="1" smtClean="0"/>
              <a:t>Inclusão</a:t>
            </a:r>
            <a:r>
              <a:rPr lang="es-ES" dirty="0" smtClean="0"/>
              <a:t> social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err="1" smtClean="0"/>
              <a:t>Igualdade</a:t>
            </a:r>
            <a:r>
              <a:rPr lang="es-ES" dirty="0" smtClean="0"/>
              <a:t> 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Cultura</a:t>
            </a:r>
          </a:p>
        </p:txBody>
      </p:sp>
    </p:spTree>
    <p:extLst>
      <p:ext uri="{BB962C8B-B14F-4D97-AF65-F5344CB8AC3E}">
        <p14:creationId xmlns:p14="http://schemas.microsoft.com/office/powerpoint/2010/main" val="2470941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81075"/>
            <a:ext cx="8064500" cy="914400"/>
          </a:xfrm>
        </p:spPr>
        <p:txBody>
          <a:bodyPr/>
          <a:lstStyle/>
          <a:p>
            <a:pPr eaLnBrk="1" hangingPunct="1"/>
            <a:r>
              <a:rPr lang="es-ES" smtClean="0"/>
              <a:t>Políticas públicas democráticas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2060575"/>
            <a:ext cx="7426325" cy="3887788"/>
          </a:xfrm>
        </p:spPr>
        <p:txBody>
          <a:bodyPr/>
          <a:lstStyle/>
          <a:p>
            <a:pPr algn="ctr" eaLnBrk="1" hangingPunct="1">
              <a:lnSpc>
                <a:spcPct val="105000"/>
              </a:lnSpc>
              <a:spcAft>
                <a:spcPct val="40000"/>
              </a:spcAft>
              <a:buFontTx/>
              <a:buNone/>
            </a:pPr>
            <a:r>
              <a:rPr lang="es-ES" b="1" i="1" dirty="0" err="1" smtClean="0"/>
              <a:t>Processo</a:t>
            </a:r>
            <a:r>
              <a:rPr lang="es-ES" b="1" i="1" dirty="0" smtClean="0"/>
              <a:t> e </a:t>
            </a:r>
            <a:r>
              <a:rPr lang="es-ES" b="1" i="1" dirty="0" err="1" smtClean="0"/>
              <a:t>Conteúdo</a:t>
            </a:r>
            <a:endParaRPr lang="es-ES" b="1" i="1" dirty="0" smtClean="0"/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Consistentes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Integradas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Operativas 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smtClean="0"/>
              <a:t>Eficientes (</a:t>
            </a:r>
            <a:r>
              <a:rPr lang="es-ES" dirty="0" err="1" smtClean="0"/>
              <a:t>custo-efetivas</a:t>
            </a:r>
            <a:r>
              <a:rPr lang="es-ES" dirty="0" smtClean="0"/>
              <a:t>) </a:t>
            </a:r>
          </a:p>
          <a:p>
            <a:pPr eaLnBrk="1" hangingPunct="1">
              <a:lnSpc>
                <a:spcPct val="105000"/>
              </a:lnSpc>
            </a:pPr>
            <a:r>
              <a:rPr lang="es-ES" dirty="0" err="1" smtClean="0"/>
              <a:t>Verificáveis</a:t>
            </a:r>
            <a:r>
              <a:rPr lang="es-ES" dirty="0" smtClean="0"/>
              <a:t> </a:t>
            </a: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357495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58416"/>
            <a:ext cx="9144000" cy="914400"/>
          </a:xfrm>
        </p:spPr>
        <p:txBody>
          <a:bodyPr/>
          <a:lstStyle/>
          <a:p>
            <a:pPr eaLnBrk="1" hangingPunct="1"/>
            <a:r>
              <a:rPr lang="pt-BR" sz="4300" dirty="0" smtClean="0"/>
              <a:t>Implementação de Políticas Públicas</a:t>
            </a:r>
            <a:endParaRPr lang="en-US" sz="430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362950" cy="4681537"/>
          </a:xfrm>
        </p:spPr>
        <p:txBody>
          <a:bodyPr/>
          <a:lstStyle/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A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é, </a:t>
            </a:r>
            <a:r>
              <a:rPr lang="es-ES" sz="2400" dirty="0" err="1" smtClean="0"/>
              <a:t>muitas</a:t>
            </a:r>
            <a:r>
              <a:rPr lang="es-ES" sz="2400" dirty="0" smtClean="0"/>
              <a:t> </a:t>
            </a:r>
            <a:r>
              <a:rPr lang="es-ES" sz="2400" dirty="0" err="1" smtClean="0"/>
              <a:t>vezes</a:t>
            </a:r>
            <a:r>
              <a:rPr lang="es-ES" sz="2400" dirty="0" smtClean="0"/>
              <a:t>, posta </a:t>
            </a:r>
            <a:r>
              <a:rPr lang="es-ES" sz="2400" dirty="0" err="1" smtClean="0"/>
              <a:t>em</a:t>
            </a:r>
            <a:r>
              <a:rPr lang="es-ES" sz="2400" dirty="0" smtClean="0"/>
              <a:t> segundo plano </a:t>
            </a:r>
            <a:r>
              <a:rPr lang="es-ES" sz="2400" dirty="0" err="1" smtClean="0"/>
              <a:t>na</a:t>
            </a:r>
            <a:r>
              <a:rPr lang="es-ES" sz="2400" dirty="0" smtClean="0"/>
              <a:t> </a:t>
            </a:r>
            <a:r>
              <a:rPr lang="es-ES" sz="2400" dirty="0" err="1" smtClean="0"/>
              <a:t>análises</a:t>
            </a:r>
            <a:r>
              <a:rPr lang="es-ES" sz="2400" dirty="0" smtClean="0"/>
              <a:t> das políticas públicas. 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Para </a:t>
            </a:r>
            <a:r>
              <a:rPr lang="es-ES" sz="2400" dirty="0" err="1" smtClean="0"/>
              <a:t>além</a:t>
            </a:r>
            <a:r>
              <a:rPr lang="es-ES" sz="2400" dirty="0" smtClean="0"/>
              <a:t> da </a:t>
            </a:r>
            <a:r>
              <a:rPr lang="es-ES" sz="2400" dirty="0" err="1" smtClean="0"/>
              <a:t>execução</a:t>
            </a:r>
            <a:r>
              <a:rPr lang="es-ES" sz="2400" dirty="0" smtClean="0"/>
              <a:t> das </a:t>
            </a:r>
            <a:r>
              <a:rPr lang="es-ES" sz="2400" dirty="0" err="1" smtClean="0"/>
              <a:t>atividades</a:t>
            </a:r>
            <a:r>
              <a:rPr lang="es-ES" sz="2400" dirty="0" smtClean="0"/>
              <a:t> programáticas, a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</a:t>
            </a:r>
            <a:r>
              <a:rPr lang="es-ES" sz="2400" dirty="0" err="1" smtClean="0"/>
              <a:t>inclue</a:t>
            </a:r>
            <a:r>
              <a:rPr lang="es-ES" sz="2400" dirty="0" smtClean="0"/>
              <a:t> o </a:t>
            </a:r>
            <a:r>
              <a:rPr lang="es-ES" sz="2400" dirty="0" err="1" smtClean="0"/>
              <a:t>acionamento</a:t>
            </a:r>
            <a:r>
              <a:rPr lang="es-ES" sz="2400" dirty="0" smtClean="0"/>
              <a:t> de </a:t>
            </a:r>
            <a:r>
              <a:rPr lang="es-ES" sz="2400" dirty="0" err="1" smtClean="0"/>
              <a:t>muitos</a:t>
            </a:r>
            <a:r>
              <a:rPr lang="es-ES" sz="2400" dirty="0" smtClean="0"/>
              <a:t> e complexos mecanismos </a:t>
            </a:r>
            <a:r>
              <a:rPr lang="es-ES" sz="2400" dirty="0" err="1" smtClean="0"/>
              <a:t>institucionais</a:t>
            </a:r>
            <a:r>
              <a:rPr lang="es-ES" sz="2400" dirty="0" smtClean="0"/>
              <a:t>, administrativos, </a:t>
            </a:r>
            <a:r>
              <a:rPr lang="es-ES" sz="2400" dirty="0" err="1" smtClean="0"/>
              <a:t>financeiros</a:t>
            </a:r>
            <a:r>
              <a:rPr lang="es-ES" sz="2400" dirty="0" smtClean="0"/>
              <a:t> </a:t>
            </a:r>
            <a:r>
              <a:rPr lang="es-ES" sz="2400" dirty="0"/>
              <a:t>e</a:t>
            </a:r>
            <a:r>
              <a:rPr lang="es-ES" sz="2400" dirty="0" smtClean="0"/>
              <a:t> </a:t>
            </a:r>
            <a:r>
              <a:rPr lang="es-ES" sz="2400" dirty="0" err="1" smtClean="0"/>
              <a:t>operacionais</a:t>
            </a:r>
            <a:r>
              <a:rPr lang="es-ES" sz="2400" dirty="0" smtClean="0"/>
              <a:t>.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Os </a:t>
            </a:r>
            <a:r>
              <a:rPr lang="es-ES" sz="2400" dirty="0" err="1" smtClean="0"/>
              <a:t>interesses</a:t>
            </a:r>
            <a:r>
              <a:rPr lang="es-ES" sz="2400" dirty="0" smtClean="0"/>
              <a:t> </a:t>
            </a:r>
            <a:r>
              <a:rPr lang="es-ES" sz="2400" dirty="0" err="1" smtClean="0"/>
              <a:t>envolvidos</a:t>
            </a:r>
            <a:r>
              <a:rPr lang="es-ES" sz="2400" dirty="0" smtClean="0"/>
              <a:t> </a:t>
            </a:r>
            <a:r>
              <a:rPr lang="es-ES" sz="2400" dirty="0" err="1" smtClean="0"/>
              <a:t>nas</a:t>
            </a:r>
            <a:r>
              <a:rPr lang="es-ES" sz="2400" dirty="0" smtClean="0"/>
              <a:t> políticas se </a:t>
            </a:r>
            <a:r>
              <a:rPr lang="es-ES" sz="2400" dirty="0" err="1" smtClean="0"/>
              <a:t>manifiestam</a:t>
            </a:r>
            <a:r>
              <a:rPr lang="es-ES" sz="2400" dirty="0" smtClean="0"/>
              <a:t> especialmente durante o </a:t>
            </a:r>
            <a:r>
              <a:rPr lang="es-ES" sz="2400" dirty="0" err="1" smtClean="0"/>
              <a:t>processo</a:t>
            </a:r>
            <a:r>
              <a:rPr lang="es-ES" sz="2400" dirty="0" smtClean="0"/>
              <a:t> de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das </a:t>
            </a:r>
            <a:r>
              <a:rPr lang="es-ES" sz="2400" dirty="0" err="1" smtClean="0"/>
              <a:t>mesmas</a:t>
            </a:r>
            <a:r>
              <a:rPr lang="es-ES" sz="2400" dirty="0" smtClean="0"/>
              <a:t>.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err="1" smtClean="0"/>
              <a:t>Quer</a:t>
            </a:r>
            <a:r>
              <a:rPr lang="es-ES" sz="2400" dirty="0" smtClean="0"/>
              <a:t> </a:t>
            </a:r>
            <a:r>
              <a:rPr lang="es-ES" sz="2400" dirty="0" err="1" smtClean="0"/>
              <a:t>dizer</a:t>
            </a:r>
            <a:r>
              <a:rPr lang="es-ES" sz="2400" dirty="0" smtClean="0"/>
              <a:t>, </a:t>
            </a:r>
            <a:r>
              <a:rPr lang="es-ES" sz="2400" dirty="0" err="1" smtClean="0"/>
              <a:t>repetindo</a:t>
            </a:r>
            <a:r>
              <a:rPr lang="es-ES" sz="2400" dirty="0" smtClean="0"/>
              <a:t>, as políticas públicas </a:t>
            </a:r>
            <a:r>
              <a:rPr lang="es-ES" sz="2400" dirty="0" err="1" smtClean="0"/>
              <a:t>são</a:t>
            </a:r>
            <a:r>
              <a:rPr lang="es-ES" sz="2400" dirty="0" smtClean="0"/>
              <a:t> </a:t>
            </a:r>
            <a:r>
              <a:rPr lang="es-ES" sz="2400" dirty="0"/>
              <a:t>P</a:t>
            </a:r>
            <a:r>
              <a:rPr lang="es-ES" sz="2400" dirty="0" smtClean="0"/>
              <a:t>úblicas.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São, </a:t>
            </a:r>
            <a:r>
              <a:rPr lang="es-ES" sz="2400" dirty="0" err="1" smtClean="0"/>
              <a:t>sobretudo</a:t>
            </a:r>
            <a:r>
              <a:rPr lang="es-ES" sz="2400" dirty="0" smtClean="0"/>
              <a:t>, Políticas.</a:t>
            </a:r>
          </a:p>
        </p:txBody>
      </p:sp>
    </p:spTree>
    <p:extLst>
      <p:ext uri="{BB962C8B-B14F-4D97-AF65-F5344CB8AC3E}">
        <p14:creationId xmlns:p14="http://schemas.microsoft.com/office/powerpoint/2010/main" val="2999574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362950" cy="4627562"/>
          </a:xfrm>
        </p:spPr>
        <p:txBody>
          <a:bodyPr/>
          <a:lstStyle/>
          <a:p>
            <a:pPr eaLnBrk="1" hangingPunct="1">
              <a:lnSpc>
                <a:spcPct val="105000"/>
              </a:lnSpc>
            </a:pPr>
            <a:r>
              <a:rPr lang="es-ES" sz="2400" dirty="0" err="1" smtClean="0"/>
              <a:t>Um</a:t>
            </a:r>
            <a:r>
              <a:rPr lang="es-ES" sz="2400" dirty="0" smtClean="0"/>
              <a:t> </a:t>
            </a:r>
            <a:r>
              <a:rPr lang="es-ES" sz="2400" dirty="0" err="1" smtClean="0"/>
              <a:t>desenho</a:t>
            </a:r>
            <a:r>
              <a:rPr lang="es-ES" sz="2400" dirty="0" smtClean="0"/>
              <a:t> consistente </a:t>
            </a:r>
            <a:r>
              <a:rPr lang="es-ES" sz="2400" dirty="0"/>
              <a:t>é</a:t>
            </a:r>
            <a:r>
              <a:rPr lang="es-ES" sz="2400" dirty="0" smtClean="0"/>
              <a:t> a base do éxito da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(e da </a:t>
            </a:r>
            <a:r>
              <a:rPr lang="es-ES" sz="2400" dirty="0" err="1" smtClean="0"/>
              <a:t>avaliação</a:t>
            </a:r>
            <a:r>
              <a:rPr lang="es-ES" sz="2400" dirty="0" smtClean="0"/>
              <a:t>).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A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é a </a:t>
            </a:r>
            <a:r>
              <a:rPr lang="es-ES" sz="2400" dirty="0" err="1" smtClean="0"/>
              <a:t>prova</a:t>
            </a:r>
            <a:r>
              <a:rPr lang="es-ES" sz="2400" dirty="0" smtClean="0"/>
              <a:t> de </a:t>
            </a:r>
            <a:r>
              <a:rPr lang="es-ES" sz="2400" dirty="0" err="1" smtClean="0"/>
              <a:t>quão</a:t>
            </a:r>
            <a:r>
              <a:rPr lang="es-ES" sz="2400" dirty="0" smtClean="0"/>
              <a:t> pública é a política pública.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A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modifica o </a:t>
            </a:r>
            <a:r>
              <a:rPr lang="es-ES" sz="2400" dirty="0" err="1" smtClean="0"/>
              <a:t>desenho</a:t>
            </a:r>
            <a:r>
              <a:rPr lang="es-ES" sz="2400" dirty="0" smtClean="0"/>
              <a:t> da política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A </a:t>
            </a:r>
            <a:r>
              <a:rPr lang="es-ES" sz="2400" dirty="0" err="1" smtClean="0"/>
              <a:t>avaliação</a:t>
            </a:r>
            <a:r>
              <a:rPr lang="es-ES" sz="2400" dirty="0" smtClean="0"/>
              <a:t> </a:t>
            </a:r>
            <a:r>
              <a:rPr lang="es-ES" sz="2400" dirty="0" err="1" smtClean="0"/>
              <a:t>mostra</a:t>
            </a:r>
            <a:r>
              <a:rPr lang="es-ES" sz="2400" dirty="0" smtClean="0"/>
              <a:t> as </a:t>
            </a:r>
            <a:r>
              <a:rPr lang="es-ES" sz="2400" dirty="0" err="1" smtClean="0"/>
              <a:t>transformações</a:t>
            </a:r>
            <a:r>
              <a:rPr lang="es-ES" sz="2400" dirty="0" smtClean="0"/>
              <a:t> e </a:t>
            </a:r>
            <a:r>
              <a:rPr lang="es-ES" sz="2400" dirty="0" err="1" smtClean="0"/>
              <a:t>redesenha</a:t>
            </a:r>
            <a:r>
              <a:rPr lang="es-ES" sz="2400" dirty="0" smtClean="0"/>
              <a:t> a política.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err="1" smtClean="0"/>
              <a:t>Assim</a:t>
            </a:r>
            <a:r>
              <a:rPr lang="es-ES" sz="2400" dirty="0" smtClean="0"/>
              <a:t>, é preciso superar a lógica </a:t>
            </a:r>
            <a:r>
              <a:rPr lang="es-ES" sz="2400" dirty="0" err="1" smtClean="0"/>
              <a:t>sequencial</a:t>
            </a:r>
            <a:r>
              <a:rPr lang="es-ES" sz="2400" dirty="0" smtClean="0"/>
              <a:t> </a:t>
            </a:r>
            <a:r>
              <a:rPr lang="es-ES" sz="2400" dirty="0" err="1" smtClean="0"/>
              <a:t>desenho</a:t>
            </a:r>
            <a:r>
              <a:rPr lang="es-ES" sz="2400" dirty="0" smtClean="0"/>
              <a:t> – </a:t>
            </a:r>
            <a:r>
              <a:rPr lang="es-ES" sz="2400" dirty="0" err="1" smtClean="0"/>
              <a:t>implementação</a:t>
            </a:r>
            <a:r>
              <a:rPr lang="es-ES" sz="2400" dirty="0" smtClean="0"/>
              <a:t> – </a:t>
            </a:r>
            <a:r>
              <a:rPr lang="es-ES" sz="2400" dirty="0" err="1" smtClean="0"/>
              <a:t>avaliação</a:t>
            </a:r>
            <a:r>
              <a:rPr lang="es-ES" sz="2400" dirty="0" smtClean="0"/>
              <a:t>. </a:t>
            </a:r>
          </a:p>
          <a:p>
            <a:pPr eaLnBrk="1" hangingPunct="1">
              <a:lnSpc>
                <a:spcPct val="105000"/>
              </a:lnSpc>
            </a:pPr>
            <a:r>
              <a:rPr lang="es-ES" sz="2400" dirty="0" smtClean="0"/>
              <a:t>É </a:t>
            </a:r>
            <a:r>
              <a:rPr lang="es-ES" sz="2400" dirty="0" err="1" smtClean="0"/>
              <a:t>mais</a:t>
            </a:r>
            <a:r>
              <a:rPr lang="es-ES" sz="2400" dirty="0" smtClean="0"/>
              <a:t> preciso </a:t>
            </a:r>
            <a:r>
              <a:rPr lang="es-ES" sz="2400" dirty="0" err="1" smtClean="0"/>
              <a:t>falar</a:t>
            </a:r>
            <a:r>
              <a:rPr lang="es-ES" sz="2400" dirty="0" smtClean="0"/>
              <a:t> </a:t>
            </a:r>
            <a:r>
              <a:rPr lang="es-ES" sz="2400" dirty="0" err="1" smtClean="0"/>
              <a:t>em</a:t>
            </a:r>
            <a:r>
              <a:rPr lang="es-ES" sz="2400" dirty="0" smtClean="0"/>
              <a:t> </a:t>
            </a:r>
            <a:r>
              <a:rPr lang="es-ES" sz="2400" dirty="0" err="1" smtClean="0"/>
              <a:t>formação</a:t>
            </a:r>
            <a:r>
              <a:rPr lang="es-ES" sz="2400" dirty="0" smtClean="0"/>
              <a:t> </a:t>
            </a:r>
            <a:r>
              <a:rPr lang="es-ES" sz="2400" dirty="0" err="1" smtClean="0"/>
              <a:t>ou</a:t>
            </a:r>
            <a:r>
              <a:rPr lang="es-ES" sz="2400" dirty="0" smtClean="0"/>
              <a:t> </a:t>
            </a:r>
            <a:r>
              <a:rPr lang="es-ES" sz="2400" dirty="0" err="1" smtClean="0"/>
              <a:t>construção</a:t>
            </a:r>
            <a:r>
              <a:rPr lang="es-ES" sz="2400" dirty="0" smtClean="0"/>
              <a:t> de políticas. </a:t>
            </a:r>
          </a:p>
          <a:p>
            <a:pPr eaLnBrk="1" hangingPunct="1">
              <a:lnSpc>
                <a:spcPct val="105000"/>
              </a:lnSpc>
              <a:buFontTx/>
              <a:buNone/>
            </a:pPr>
            <a:endParaRPr lang="es-ES" sz="2400" dirty="0" smtClean="0"/>
          </a:p>
          <a:p>
            <a:pPr eaLnBrk="1" hangingPunct="1">
              <a:lnSpc>
                <a:spcPct val="105000"/>
              </a:lnSpc>
            </a:pPr>
            <a:endParaRPr lang="es-ES" sz="2400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58416"/>
            <a:ext cx="9144000" cy="914400"/>
          </a:xfrm>
        </p:spPr>
        <p:txBody>
          <a:bodyPr/>
          <a:lstStyle/>
          <a:p>
            <a:pPr eaLnBrk="1" hangingPunct="1"/>
            <a:r>
              <a:rPr lang="pt-BR" sz="4300" dirty="0" smtClean="0"/>
              <a:t>Implementação de Políticas Públicas</a:t>
            </a:r>
            <a:endParaRPr lang="en-US" sz="4300" dirty="0" smtClean="0"/>
          </a:p>
        </p:txBody>
      </p:sp>
    </p:spTree>
    <p:extLst>
      <p:ext uri="{BB962C8B-B14F-4D97-AF65-F5344CB8AC3E}">
        <p14:creationId xmlns:p14="http://schemas.microsoft.com/office/powerpoint/2010/main" val="4107941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49560" y="2461592"/>
            <a:ext cx="7354888" cy="4396408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pt-BR" dirty="0" smtClean="0"/>
              <a:t>Mais justas e equitativas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Melhor desenhadas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Mais integradas</a:t>
            </a:r>
          </a:p>
          <a:p>
            <a:pPr lvl="1" eaLnBrk="1" hangingPunct="1">
              <a:lnSpc>
                <a:spcPct val="90000"/>
              </a:lnSpc>
              <a:buFont typeface="Trebuchet MS" pitchFamily="34" charset="0"/>
              <a:buNone/>
            </a:pPr>
            <a:r>
              <a:rPr lang="pt-BR" dirty="0" smtClean="0">
                <a:solidFill>
                  <a:srgbClr val="284C6A"/>
                </a:solidFill>
              </a:rPr>
              <a:t>(vertical e horizontalmente)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Melhor implementadas 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Melhor avaliadas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Mais efetivas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95413" y="908720"/>
            <a:ext cx="8353051" cy="151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ts val="600"/>
              </a:spcBef>
              <a:buClr>
                <a:schemeClr val="bg2"/>
              </a:buClr>
            </a:pPr>
            <a:r>
              <a:rPr lang="es-ES" sz="4400" dirty="0" err="1" smtClean="0">
                <a:solidFill>
                  <a:srgbClr val="284C6A"/>
                </a:solidFill>
                <a:latin typeface="+mj-lt"/>
              </a:rPr>
              <a:t>Participação</a:t>
            </a:r>
            <a:r>
              <a:rPr lang="es-ES" sz="4400" dirty="0" smtClean="0">
                <a:solidFill>
                  <a:srgbClr val="284C6A"/>
                </a:solidFill>
                <a:latin typeface="+mj-lt"/>
              </a:rPr>
              <a:t> e </a:t>
            </a:r>
            <a:r>
              <a:rPr lang="es-ES" sz="4400" dirty="0">
                <a:solidFill>
                  <a:srgbClr val="284C6A"/>
                </a:solidFill>
                <a:latin typeface="+mj-lt"/>
              </a:rPr>
              <a:t>Políticas </a:t>
            </a:r>
            <a:r>
              <a:rPr lang="es-ES" sz="4400" dirty="0" smtClean="0">
                <a:solidFill>
                  <a:srgbClr val="284C6A"/>
                </a:solidFill>
                <a:latin typeface="+mj-lt"/>
              </a:rPr>
              <a:t>Públicas</a:t>
            </a:r>
          </a:p>
          <a:p>
            <a:pPr algn="ctr" eaLnBrk="1" hangingPunct="1">
              <a:lnSpc>
                <a:spcPct val="115000"/>
              </a:lnSpc>
              <a:spcBef>
                <a:spcPct val="20000"/>
              </a:spcBef>
              <a:buClr>
                <a:schemeClr val="bg2"/>
              </a:buClr>
            </a:pPr>
            <a:r>
              <a:rPr lang="es-ES" sz="3600" dirty="0" smtClean="0">
                <a:solidFill>
                  <a:srgbClr val="284C6A"/>
                </a:solidFill>
                <a:latin typeface="+mj-lt"/>
              </a:rPr>
              <a:t>Expectativas</a:t>
            </a:r>
            <a:endParaRPr lang="es-ES" sz="3600" dirty="0">
              <a:solidFill>
                <a:srgbClr val="284C6A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5908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2101552"/>
            <a:ext cx="7848352" cy="44958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pt-BR" dirty="0" smtClean="0"/>
              <a:t>Objetivos e resultados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Legalidade e conformidade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Transparência (quem é quem)</a:t>
            </a:r>
            <a:endParaRPr lang="pt-BR" dirty="0" smtClean="0">
              <a:solidFill>
                <a:srgbClr val="284C6A"/>
              </a:solidFill>
            </a:endParaRP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Terrorismo processual 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Novos pesos e contrapesos 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/>
              <a:t>Já é possível traduzir </a:t>
            </a:r>
            <a:r>
              <a:rPr lang="pt-BR" i="1" dirty="0" err="1" smtClean="0"/>
              <a:t>accontability</a:t>
            </a:r>
            <a:r>
              <a:rPr lang="pt-BR" dirty="0" smtClean="0"/>
              <a:t>?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07504" y="1085850"/>
            <a:ext cx="8964488" cy="80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15000"/>
              </a:lnSpc>
              <a:spcBef>
                <a:spcPct val="20000"/>
              </a:spcBef>
              <a:buClr>
                <a:schemeClr val="bg2"/>
              </a:buClr>
            </a:pPr>
            <a:r>
              <a:rPr lang="es-ES" sz="4400" dirty="0" err="1" smtClean="0">
                <a:solidFill>
                  <a:srgbClr val="284C6A"/>
                </a:solidFill>
                <a:latin typeface="+mj-lt"/>
              </a:rPr>
              <a:t>Responsabilização</a:t>
            </a:r>
            <a:r>
              <a:rPr lang="es-ES" sz="4400" dirty="0" smtClean="0">
                <a:solidFill>
                  <a:srgbClr val="284C6A"/>
                </a:solidFill>
                <a:latin typeface="+mj-lt"/>
              </a:rPr>
              <a:t> e </a:t>
            </a:r>
            <a:r>
              <a:rPr lang="es-ES" sz="4400" i="1" dirty="0" err="1" smtClean="0">
                <a:solidFill>
                  <a:srgbClr val="284C6A"/>
                </a:solidFill>
                <a:latin typeface="+mj-lt"/>
              </a:rPr>
              <a:t>Accountability</a:t>
            </a:r>
            <a:endParaRPr lang="es-ES" sz="4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6560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577" y="1124744"/>
            <a:ext cx="7919863" cy="720725"/>
          </a:xfrm>
        </p:spPr>
        <p:txBody>
          <a:bodyPr/>
          <a:lstStyle/>
          <a:p>
            <a:pPr eaLnBrk="1" hangingPunct="1"/>
            <a:r>
              <a:rPr lang="pt-BR" sz="4000" dirty="0" smtClean="0">
                <a:solidFill>
                  <a:srgbClr val="294C6A"/>
                </a:solidFill>
              </a:rPr>
              <a:t>Participação e contexto brasileiro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2276401"/>
            <a:ext cx="8686800" cy="3024807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pt-BR" dirty="0" smtClean="0">
                <a:solidFill>
                  <a:srgbClr val="294C6A"/>
                </a:solidFill>
              </a:rPr>
              <a:t>A cultura política é </a:t>
            </a:r>
            <a:r>
              <a:rPr lang="pt-BR" dirty="0" err="1" smtClean="0">
                <a:solidFill>
                  <a:srgbClr val="294C6A"/>
                </a:solidFill>
              </a:rPr>
              <a:t>paroquialista</a:t>
            </a:r>
            <a:endParaRPr lang="pt-BR" dirty="0" smtClean="0">
              <a:solidFill>
                <a:srgbClr val="294C6A"/>
              </a:solidFill>
            </a:endParaRPr>
          </a:p>
          <a:p>
            <a:pPr eaLnBrk="1" hangingPunct="1">
              <a:lnSpc>
                <a:spcPct val="115000"/>
              </a:lnSpc>
            </a:pPr>
            <a:r>
              <a:rPr lang="pt-BR" dirty="0" smtClean="0">
                <a:solidFill>
                  <a:srgbClr val="294C6A"/>
                </a:solidFill>
              </a:rPr>
              <a:t>O Estado institui a cidadania</a:t>
            </a:r>
          </a:p>
          <a:p>
            <a:pPr eaLnBrk="1" hangingPunct="1">
              <a:lnSpc>
                <a:spcPct val="115000"/>
              </a:lnSpc>
            </a:pPr>
            <a:r>
              <a:rPr lang="pt-BR" dirty="0" smtClean="0">
                <a:solidFill>
                  <a:srgbClr val="294C6A"/>
                </a:solidFill>
              </a:rPr>
              <a:t>A cidadania possível é a </a:t>
            </a:r>
            <a:r>
              <a:rPr lang="pt-BR" dirty="0" err="1" smtClean="0">
                <a:solidFill>
                  <a:srgbClr val="294C6A"/>
                </a:solidFill>
              </a:rPr>
              <a:t>estadania</a:t>
            </a:r>
            <a:endParaRPr lang="pt-BR" dirty="0">
              <a:solidFill>
                <a:srgbClr val="294C6A"/>
              </a:solidFill>
            </a:endParaRPr>
          </a:p>
          <a:p>
            <a:pPr eaLnBrk="1" hangingPunct="1">
              <a:lnSpc>
                <a:spcPct val="115000"/>
              </a:lnSpc>
            </a:pPr>
            <a:r>
              <a:rPr lang="pt-BR" dirty="0" smtClean="0">
                <a:solidFill>
                  <a:srgbClr val="294C6A"/>
                </a:solidFill>
              </a:rPr>
              <a:t>A </a:t>
            </a:r>
            <a:r>
              <a:rPr lang="pt-BR" dirty="0" err="1" smtClean="0">
                <a:solidFill>
                  <a:srgbClr val="294C6A"/>
                </a:solidFill>
              </a:rPr>
              <a:t>estadania</a:t>
            </a:r>
            <a:r>
              <a:rPr lang="pt-BR" dirty="0" smtClean="0">
                <a:solidFill>
                  <a:srgbClr val="294C6A"/>
                </a:solidFill>
              </a:rPr>
              <a:t> torna possível a cidadania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996952"/>
            <a:ext cx="7772400" cy="794519"/>
          </a:xfrm>
        </p:spPr>
        <p:txBody>
          <a:bodyPr/>
          <a:lstStyle/>
          <a:p>
            <a:r>
              <a:rPr lang="pt-BR" sz="7200" dirty="0" smtClean="0"/>
              <a:t>Desafios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1843576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2132856"/>
            <a:ext cx="8640960" cy="2664296"/>
          </a:xfrm>
        </p:spPr>
        <p:txBody>
          <a:bodyPr/>
          <a:lstStyle/>
          <a:p>
            <a:r>
              <a:rPr lang="pt-BR" dirty="0" smtClean="0"/>
              <a:t>Como</a:t>
            </a:r>
            <a:r>
              <a:rPr lang="pt-BR" baseline="0" dirty="0" smtClean="0"/>
              <a:t>  promover a eficiência, a eficácia</a:t>
            </a:r>
            <a:r>
              <a:rPr lang="pt-BR" dirty="0" smtClean="0"/>
              <a:t> e a qualidade dos serviços públicos sem abrir mão da participação e da democracia?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91006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996952"/>
            <a:ext cx="7772400" cy="794519"/>
          </a:xfrm>
        </p:spPr>
        <p:txBody>
          <a:bodyPr/>
          <a:lstStyle/>
          <a:p>
            <a:r>
              <a:rPr lang="pt-BR" sz="7200" dirty="0" smtClean="0"/>
              <a:t>Ou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1076474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1971973" y="1201316"/>
            <a:ext cx="5192315" cy="571500"/>
          </a:xfrm>
        </p:spPr>
        <p:txBody>
          <a:bodyPr/>
          <a:lstStyle/>
          <a:p>
            <a:pPr eaLnBrk="1" hangingPunct="1"/>
            <a:r>
              <a:rPr lang="pt-BR" dirty="0" smtClean="0"/>
              <a:t>Questões propostas  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188" y="2132137"/>
            <a:ext cx="8353425" cy="4033167"/>
          </a:xfrm>
        </p:spPr>
        <p:txBody>
          <a:bodyPr/>
          <a:lstStyle/>
          <a:p>
            <a:pPr eaLnBrk="1" hangingPunct="1"/>
            <a:r>
              <a:rPr lang="pt-BR" sz="3400" dirty="0" smtClean="0"/>
              <a:t>Como democratizar as relações entre Estado e Sociedade?</a:t>
            </a:r>
          </a:p>
          <a:p>
            <a:pPr eaLnBrk="1" hangingPunct="1"/>
            <a:r>
              <a:rPr lang="pt-BR" sz="3400" dirty="0" smtClean="0"/>
              <a:t>Como tornar efetivo o controle social das políticas públicas?</a:t>
            </a:r>
          </a:p>
          <a:p>
            <a:pPr eaLnBrk="1" hangingPunct="1"/>
            <a:r>
              <a:rPr lang="pt-BR" sz="3400" dirty="0" smtClean="0"/>
              <a:t>Como tornar a responsabilização um valor da Administração Pública?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8640960" cy="3312368"/>
          </a:xfrm>
        </p:spPr>
        <p:txBody>
          <a:bodyPr/>
          <a:lstStyle/>
          <a:p>
            <a:r>
              <a:rPr lang="pt-BR" dirty="0" smtClean="0"/>
              <a:t>Como</a:t>
            </a:r>
            <a:r>
              <a:rPr lang="pt-BR" baseline="0" dirty="0" smtClean="0"/>
              <a:t> promover </a:t>
            </a:r>
            <a:r>
              <a:rPr lang="pt-BR" dirty="0" smtClean="0"/>
              <a:t>a participação e o controle social sem abrir mão da autonomia (dos gestores) e da eficiência da ação administrativa?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02060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20838" y="930275"/>
            <a:ext cx="5759450" cy="914400"/>
          </a:xfrm>
        </p:spPr>
        <p:txBody>
          <a:bodyPr/>
          <a:lstStyle/>
          <a:p>
            <a:pPr eaLnBrk="1" hangingPunct="1"/>
            <a:r>
              <a:rPr lang="pt-BR" dirty="0" smtClean="0">
                <a:solidFill>
                  <a:srgbClr val="294C6A"/>
                </a:solidFill>
              </a:rPr>
              <a:t>Variáveis a considerar</a:t>
            </a:r>
            <a:r>
              <a:rPr lang="en-US" dirty="0" smtClean="0">
                <a:solidFill>
                  <a:srgbClr val="294C6A"/>
                </a:solidFill>
              </a:rPr>
              <a:t>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2029544"/>
            <a:ext cx="7140575" cy="4495800"/>
          </a:xfrm>
        </p:spPr>
        <p:txBody>
          <a:bodyPr/>
          <a:lstStyle/>
          <a:p>
            <a:pPr eaLnBrk="1" hangingPunct="1"/>
            <a:r>
              <a:rPr lang="pt-BR" dirty="0" smtClean="0">
                <a:solidFill>
                  <a:srgbClr val="294C6A"/>
                </a:solidFill>
              </a:rPr>
              <a:t>Contexto político e social</a:t>
            </a:r>
          </a:p>
          <a:p>
            <a:pPr eaLnBrk="1" hangingPunct="1"/>
            <a:r>
              <a:rPr lang="pt-BR" dirty="0" smtClean="0">
                <a:solidFill>
                  <a:srgbClr val="294C6A"/>
                </a:solidFill>
              </a:rPr>
              <a:t>Concepção e desenho</a:t>
            </a:r>
          </a:p>
          <a:p>
            <a:pPr eaLnBrk="1" hangingPunct="1"/>
            <a:r>
              <a:rPr lang="pt-BR" dirty="0" smtClean="0">
                <a:solidFill>
                  <a:srgbClr val="294C6A"/>
                </a:solidFill>
              </a:rPr>
              <a:t>Estratégia</a:t>
            </a:r>
          </a:p>
          <a:p>
            <a:pPr eaLnBrk="1" hangingPunct="1"/>
            <a:r>
              <a:rPr lang="pt-BR" dirty="0" smtClean="0">
                <a:solidFill>
                  <a:srgbClr val="294C6A"/>
                </a:solidFill>
              </a:rPr>
              <a:t>Liderança</a:t>
            </a:r>
          </a:p>
          <a:p>
            <a:pPr eaLnBrk="1" hangingPunct="1"/>
            <a:endParaRPr lang="pt-BR" dirty="0" smtClean="0">
              <a:solidFill>
                <a:srgbClr val="294C6A"/>
              </a:solidFill>
            </a:endParaRPr>
          </a:p>
          <a:p>
            <a:pPr algn="ctr" eaLnBrk="1" hangingPunct="1">
              <a:buFontTx/>
              <a:buNone/>
            </a:pPr>
            <a:r>
              <a:rPr lang="es-ES" sz="4000" b="1" i="1" dirty="0" smtClean="0">
                <a:solidFill>
                  <a:srgbClr val="294C6A"/>
                </a:solidFill>
              </a:rPr>
              <a:t>Fortuna </a:t>
            </a:r>
            <a:r>
              <a:rPr lang="es-ES" sz="4000" b="1" i="1" dirty="0" smtClean="0">
                <a:solidFill>
                  <a:srgbClr val="294C6A"/>
                </a:solidFill>
              </a:rPr>
              <a:t>e </a:t>
            </a:r>
            <a:r>
              <a:rPr lang="es-ES" sz="4000" b="1" i="1" dirty="0" err="1" smtClean="0">
                <a:solidFill>
                  <a:srgbClr val="294C6A"/>
                </a:solidFill>
              </a:rPr>
              <a:t>virtude</a:t>
            </a:r>
            <a:endParaRPr lang="es-ES" sz="4000" b="1" i="1" dirty="0" smtClean="0">
              <a:solidFill>
                <a:srgbClr val="294C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83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2461592"/>
            <a:ext cx="8712968" cy="4279776"/>
          </a:xfrm>
        </p:spPr>
        <p:txBody>
          <a:bodyPr/>
          <a:lstStyle/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Nova abordagem conceitual e axiológica </a:t>
            </a:r>
          </a:p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(Re)politização do tema </a:t>
            </a:r>
          </a:p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Análise estratégica global e descentralizada</a:t>
            </a:r>
          </a:p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Descentralização responsável (de decisões e ações)</a:t>
            </a:r>
          </a:p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Integração horizontal e vertical</a:t>
            </a:r>
          </a:p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Gestão por objetivos e para resultados</a:t>
            </a:r>
          </a:p>
          <a:p>
            <a:pPr eaLnBrk="1" hangingPunct="1">
              <a:lnSpc>
                <a:spcPct val="105000"/>
              </a:lnSpc>
            </a:pPr>
            <a:r>
              <a:rPr lang="pt-BR" sz="2800" dirty="0" smtClean="0"/>
              <a:t>Concertação e comunicação </a:t>
            </a:r>
          </a:p>
          <a:p>
            <a:pPr eaLnBrk="1" hangingPunct="1">
              <a:lnSpc>
                <a:spcPct val="105000"/>
              </a:lnSpc>
            </a:pPr>
            <a:endParaRPr lang="pt-BR" sz="2800" dirty="0" smtClean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0" y="869950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chemeClr val="bg2"/>
              </a:buClr>
            </a:pPr>
            <a:r>
              <a:rPr lang="es-ES" sz="4200" dirty="0" smtClean="0">
                <a:solidFill>
                  <a:srgbClr val="284C6A"/>
                </a:solidFill>
                <a:latin typeface="Trebuchet MS" pitchFamily="34" charset="0"/>
              </a:rPr>
              <a:t>Reforma Democrática e </a:t>
            </a:r>
            <a:r>
              <a:rPr lang="es-ES" sz="4200" dirty="0" err="1" smtClean="0">
                <a:solidFill>
                  <a:srgbClr val="284C6A"/>
                </a:solidFill>
                <a:latin typeface="Trebuchet MS" pitchFamily="34" charset="0"/>
              </a:rPr>
              <a:t>Participação</a:t>
            </a:r>
            <a:endParaRPr lang="es-ES" sz="4200" dirty="0" smtClean="0">
              <a:solidFill>
                <a:srgbClr val="284C6A"/>
              </a:solidFill>
              <a:latin typeface="Trebuchet MS" pitchFamily="34" charset="0"/>
            </a:endParaRPr>
          </a:p>
          <a:p>
            <a:pPr algn="ctr" eaLnBrk="1" hangingPunct="1">
              <a:spcBef>
                <a:spcPts val="0"/>
              </a:spcBef>
              <a:buClr>
                <a:schemeClr val="bg2"/>
              </a:buClr>
            </a:pPr>
            <a:r>
              <a:rPr lang="es-ES" sz="4200" dirty="0" err="1" smtClean="0">
                <a:solidFill>
                  <a:srgbClr val="284C6A"/>
                </a:solidFill>
                <a:latin typeface="Trebuchet MS" pitchFamily="34" charset="0"/>
              </a:rPr>
              <a:t>Gestão</a:t>
            </a:r>
            <a:r>
              <a:rPr lang="es-ES" sz="4200" dirty="0" smtClean="0">
                <a:solidFill>
                  <a:srgbClr val="284C6A"/>
                </a:solidFill>
                <a:latin typeface="Trebuchet MS" pitchFamily="34" charset="0"/>
              </a:rPr>
              <a:t> Pública </a:t>
            </a:r>
            <a:r>
              <a:rPr lang="es-ES" sz="4200" dirty="0" err="1" smtClean="0">
                <a:solidFill>
                  <a:srgbClr val="284C6A"/>
                </a:solidFill>
                <a:latin typeface="Trebuchet MS" pitchFamily="34" charset="0"/>
              </a:rPr>
              <a:t>Efetiva</a:t>
            </a:r>
            <a:endParaRPr lang="es-ES" sz="4200" dirty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720725"/>
            <a:ext cx="9144000" cy="908050"/>
          </a:xfrm>
        </p:spPr>
        <p:txBody>
          <a:bodyPr/>
          <a:lstStyle/>
          <a:p>
            <a:pPr eaLnBrk="1" hangingPunct="1"/>
            <a:r>
              <a:rPr lang="pt-BR" sz="4200" dirty="0" smtClean="0"/>
              <a:t>Dimensiones da reforma democrática</a:t>
            </a:r>
          </a:p>
        </p:txBody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44663"/>
            <a:ext cx="8229600" cy="4997450"/>
          </a:xfrm>
        </p:spPr>
        <p:txBody>
          <a:bodyPr/>
          <a:lstStyle/>
          <a:p>
            <a:pPr marL="714375" lvl="1" indent="-442913" eaLnBrk="1" hangingPunct="1">
              <a:lnSpc>
                <a:spcPct val="90000"/>
              </a:lnSpc>
              <a:spcAft>
                <a:spcPct val="35000"/>
              </a:spcAft>
              <a:buClr>
                <a:srgbClr val="284C6A"/>
              </a:buClr>
              <a:buFontTx/>
              <a:buChar char="•"/>
            </a:pPr>
            <a:r>
              <a:rPr lang="pt-BR" sz="3200" dirty="0" smtClean="0">
                <a:solidFill>
                  <a:srgbClr val="284C6A"/>
                </a:solidFill>
              </a:rPr>
              <a:t>Cidadania: direitos civis, políticos, sociais, novos direitos</a:t>
            </a:r>
          </a:p>
          <a:p>
            <a:pPr marL="714375" lvl="1" indent="-442913" eaLnBrk="1" hangingPunct="1">
              <a:lnSpc>
                <a:spcPct val="90000"/>
              </a:lnSpc>
              <a:spcAft>
                <a:spcPct val="35000"/>
              </a:spcAft>
              <a:buClr>
                <a:srgbClr val="284C6A"/>
              </a:buClr>
              <a:buFontTx/>
              <a:buChar char="•"/>
            </a:pPr>
            <a:r>
              <a:rPr lang="pt-BR" sz="3200" dirty="0" smtClean="0">
                <a:solidFill>
                  <a:srgbClr val="284C6A"/>
                </a:solidFill>
              </a:rPr>
              <a:t>Democracia: transparência, participação, concertação e controle social.</a:t>
            </a:r>
          </a:p>
          <a:p>
            <a:pPr marL="714375" lvl="1" indent="-442913" eaLnBrk="1" hangingPunct="1">
              <a:lnSpc>
                <a:spcPct val="90000"/>
              </a:lnSpc>
              <a:spcAft>
                <a:spcPct val="35000"/>
              </a:spcAft>
              <a:buClr>
                <a:srgbClr val="284C6A"/>
              </a:buClr>
              <a:buFontTx/>
              <a:buChar char="•"/>
            </a:pPr>
            <a:r>
              <a:rPr lang="pt-BR" sz="3200" dirty="0" smtClean="0">
                <a:solidFill>
                  <a:srgbClr val="284C6A"/>
                </a:solidFill>
              </a:rPr>
              <a:t>Governabilidade</a:t>
            </a:r>
            <a:r>
              <a:rPr lang="pt-BR" sz="3200" dirty="0" smtClean="0">
                <a:solidFill>
                  <a:srgbClr val="284C6A"/>
                </a:solidFill>
              </a:rPr>
              <a:t>: regulação, coordenação de decisões e  arbitragem.</a:t>
            </a:r>
          </a:p>
          <a:p>
            <a:pPr marL="714375" lvl="1" indent="-442913" eaLnBrk="1" hangingPunct="1">
              <a:lnSpc>
                <a:spcPct val="90000"/>
              </a:lnSpc>
              <a:spcAft>
                <a:spcPct val="35000"/>
              </a:spcAft>
              <a:buClr>
                <a:srgbClr val="284C6A"/>
              </a:buClr>
              <a:buFontTx/>
              <a:buChar char="•"/>
            </a:pPr>
            <a:r>
              <a:rPr lang="pt-BR" sz="3200" dirty="0" smtClean="0">
                <a:solidFill>
                  <a:srgbClr val="284C6A"/>
                </a:solidFill>
              </a:rPr>
              <a:t>Governança: estratégia, estabilidade e efetividade</a:t>
            </a:r>
            <a:r>
              <a:rPr lang="pt-BR" dirty="0" smtClean="0">
                <a:solidFill>
                  <a:srgbClr val="284C6A"/>
                </a:solidFill>
              </a:rPr>
              <a:t>.</a:t>
            </a:r>
            <a:endParaRPr lang="pt-BR" sz="1800" dirty="0" smtClean="0">
              <a:solidFill>
                <a:srgbClr val="284C6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9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1971973" y="1201316"/>
            <a:ext cx="5192315" cy="571500"/>
          </a:xfrm>
        </p:spPr>
        <p:txBody>
          <a:bodyPr/>
          <a:lstStyle/>
          <a:p>
            <a:pPr eaLnBrk="1" hangingPunct="1"/>
            <a:r>
              <a:rPr lang="pt-BR" dirty="0" smtClean="0"/>
              <a:t>Questões propostas  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188" y="2132137"/>
            <a:ext cx="8353425" cy="4033167"/>
          </a:xfrm>
        </p:spPr>
        <p:txBody>
          <a:bodyPr/>
          <a:lstStyle/>
          <a:p>
            <a:pPr eaLnBrk="1" hangingPunct="1"/>
            <a:r>
              <a:rPr lang="pt-BR" sz="3400" dirty="0" smtClean="0"/>
              <a:t>Como democratizar as relações entre Estado e Sociedade?</a:t>
            </a:r>
          </a:p>
          <a:p>
            <a:pPr eaLnBrk="1" hangingPunct="1"/>
            <a:r>
              <a:rPr lang="pt-BR" sz="3400" dirty="0" smtClean="0"/>
              <a:t>Como tornar efetivo o controle social das políticas públicas?</a:t>
            </a:r>
          </a:p>
          <a:p>
            <a:pPr eaLnBrk="1" hangingPunct="1"/>
            <a:r>
              <a:rPr lang="pt-BR" sz="3400" dirty="0" smtClean="0"/>
              <a:t>Como tornar a </a:t>
            </a:r>
            <a:r>
              <a:rPr lang="pt-BR" sz="3400" dirty="0" smtClean="0"/>
              <a:t>responsabilização </a:t>
            </a:r>
            <a:r>
              <a:rPr lang="pt-BR" sz="3400" dirty="0" smtClean="0"/>
              <a:t>um valor da Administração Pública?</a:t>
            </a:r>
          </a:p>
        </p:txBody>
      </p:sp>
    </p:spTree>
    <p:extLst>
      <p:ext uri="{BB962C8B-B14F-4D97-AF65-F5344CB8AC3E}">
        <p14:creationId xmlns:p14="http://schemas.microsoft.com/office/powerpoint/2010/main" val="2890121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3268117" y="1201316"/>
            <a:ext cx="2600027" cy="571500"/>
          </a:xfrm>
        </p:spPr>
        <p:txBody>
          <a:bodyPr/>
          <a:lstStyle/>
          <a:p>
            <a:pPr eaLnBrk="1" hangingPunct="1"/>
            <a:r>
              <a:rPr lang="pt-BR" dirty="0" smtClean="0"/>
              <a:t>Conteúdo  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71228" y="2204145"/>
            <a:ext cx="7849244" cy="4249191"/>
          </a:xfrm>
        </p:spPr>
        <p:txBody>
          <a:bodyPr/>
          <a:lstStyle/>
          <a:p>
            <a:pPr eaLnBrk="1" hangingPunct="1"/>
            <a:r>
              <a:rPr lang="pt-BR" sz="2800" dirty="0" smtClean="0"/>
              <a:t>Democracias </a:t>
            </a:r>
          </a:p>
          <a:p>
            <a:pPr eaLnBrk="1" hangingPunct="1"/>
            <a:r>
              <a:rPr lang="pt-BR" sz="2800" dirty="0" smtClean="0"/>
              <a:t>Deliberação e Participação</a:t>
            </a:r>
          </a:p>
          <a:p>
            <a:pPr eaLnBrk="1" hangingPunct="1"/>
            <a:r>
              <a:rPr lang="pt-BR" sz="2800" dirty="0" smtClean="0"/>
              <a:t>Políticas Públicas e Controle Social</a:t>
            </a:r>
          </a:p>
          <a:p>
            <a:pPr eaLnBrk="1" hangingPunct="1"/>
            <a:r>
              <a:rPr lang="pt-BR" sz="2800" dirty="0" smtClean="0"/>
              <a:t>Responsabilização e </a:t>
            </a:r>
            <a:r>
              <a:rPr lang="pt-BR" sz="2800" dirty="0" err="1" smtClean="0"/>
              <a:t>Accountability</a:t>
            </a:r>
            <a:endParaRPr lang="pt-BR" sz="2800" dirty="0" smtClean="0"/>
          </a:p>
          <a:p>
            <a:pPr eaLnBrk="1" hangingPunct="1"/>
            <a:r>
              <a:rPr lang="pt-BR" sz="2800" dirty="0" smtClean="0"/>
              <a:t>Contexto brasileiro</a:t>
            </a:r>
          </a:p>
          <a:p>
            <a:pPr eaLnBrk="1" hangingPunct="1"/>
            <a:r>
              <a:rPr lang="pt-BR" sz="2800" dirty="0" smtClean="0"/>
              <a:t>Desafios para a mudança</a:t>
            </a:r>
          </a:p>
          <a:p>
            <a:pPr eaLnBrk="1" hangingPunct="1"/>
            <a:r>
              <a:rPr lang="pt-BR" sz="2800" dirty="0" smtClean="0"/>
              <a:t>Reforma democrática</a:t>
            </a:r>
          </a:p>
          <a:p>
            <a:pPr eaLnBrk="1" hangingPunct="1"/>
            <a:endParaRPr lang="pt-BR" sz="2800" dirty="0" smtClean="0"/>
          </a:p>
        </p:txBody>
      </p:sp>
    </p:spTree>
    <p:extLst>
      <p:ext uri="{BB962C8B-B14F-4D97-AF65-F5344CB8AC3E}">
        <p14:creationId xmlns:p14="http://schemas.microsoft.com/office/powerpoint/2010/main" val="4124106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329085" y="1052662"/>
            <a:ext cx="4475163" cy="792162"/>
          </a:xfrm>
        </p:spPr>
        <p:txBody>
          <a:bodyPr/>
          <a:lstStyle/>
          <a:p>
            <a:pPr eaLnBrk="1" hangingPunct="1"/>
            <a:r>
              <a:rPr lang="es-ES" dirty="0" err="1" smtClean="0"/>
              <a:t>Questões</a:t>
            </a:r>
            <a:r>
              <a:rPr lang="es-ES" dirty="0" smtClean="0"/>
              <a:t>-chave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410"/>
            <a:ext cx="8362950" cy="3959894"/>
          </a:xfrm>
        </p:spPr>
        <p:txBody>
          <a:bodyPr/>
          <a:lstStyle/>
          <a:p>
            <a:pPr eaLnBrk="1" hangingPunct="1">
              <a:lnSpc>
                <a:spcPct val="105000"/>
              </a:lnSpc>
            </a:pPr>
            <a:r>
              <a:rPr lang="es-ES" sz="2800" dirty="0" smtClean="0"/>
              <a:t>Como se </a:t>
            </a:r>
            <a:r>
              <a:rPr lang="es-ES" sz="2800" dirty="0" err="1" smtClean="0"/>
              <a:t>formam</a:t>
            </a:r>
            <a:r>
              <a:rPr lang="es-ES" sz="2800" dirty="0" smtClean="0"/>
              <a:t> as políticas públicas </a:t>
            </a:r>
            <a:r>
              <a:rPr lang="es-ES" sz="2800" dirty="0" err="1" smtClean="0"/>
              <a:t>em</a:t>
            </a:r>
            <a:r>
              <a:rPr lang="es-ES" sz="2800" dirty="0" smtClean="0"/>
              <a:t> </a:t>
            </a:r>
            <a:r>
              <a:rPr lang="es-ES" sz="2800" dirty="0" err="1" smtClean="0"/>
              <a:t>uma</a:t>
            </a:r>
            <a:r>
              <a:rPr lang="es-ES" sz="2800" dirty="0" smtClean="0"/>
              <a:t> democracia</a:t>
            </a:r>
            <a:r>
              <a:rPr lang="pt-BR" sz="2800" dirty="0" smtClean="0"/>
              <a:t>?</a:t>
            </a:r>
            <a:r>
              <a:rPr lang="es-ES" sz="2800" dirty="0" smtClean="0"/>
              <a:t> </a:t>
            </a:r>
          </a:p>
          <a:p>
            <a:pPr eaLnBrk="1" hangingPunct="1">
              <a:lnSpc>
                <a:spcPct val="105000"/>
              </a:lnSpc>
            </a:pPr>
            <a:r>
              <a:rPr lang="es-ES" sz="2800" dirty="0" smtClean="0"/>
              <a:t>A democracia torna </a:t>
            </a:r>
            <a:r>
              <a:rPr lang="es-ES" sz="2800" dirty="0" err="1" smtClean="0"/>
              <a:t>mais</a:t>
            </a:r>
            <a:r>
              <a:rPr lang="es-ES" sz="2800" dirty="0" smtClean="0"/>
              <a:t> </a:t>
            </a:r>
            <a:r>
              <a:rPr lang="es-ES" sz="2800" dirty="0" err="1" smtClean="0"/>
              <a:t>efetivas</a:t>
            </a:r>
            <a:r>
              <a:rPr lang="es-ES" sz="2800" dirty="0" smtClean="0"/>
              <a:t> as políticas públicas?</a:t>
            </a:r>
          </a:p>
          <a:p>
            <a:pPr eaLnBrk="1" hangingPunct="1">
              <a:lnSpc>
                <a:spcPct val="105000"/>
              </a:lnSpc>
            </a:pPr>
            <a:r>
              <a:rPr lang="es-ES" sz="2800" dirty="0" smtClean="0"/>
              <a:t>As políticas públicas </a:t>
            </a:r>
            <a:r>
              <a:rPr lang="es-ES" sz="2800" dirty="0" err="1" smtClean="0"/>
              <a:t>contribuem</a:t>
            </a:r>
            <a:r>
              <a:rPr lang="es-ES" sz="2800" dirty="0" smtClean="0"/>
              <a:t> para fortalecer a democracia?</a:t>
            </a:r>
          </a:p>
          <a:p>
            <a:pPr algn="ctr" eaLnBrk="1" hangingPunct="1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  <a:buFontTx/>
              <a:buNone/>
            </a:pPr>
            <a:r>
              <a:rPr lang="pt-BR" sz="2800" b="1" i="1" dirty="0" smtClean="0"/>
              <a:t>Forma e substância</a:t>
            </a:r>
            <a:r>
              <a:rPr lang="pt-BR" sz="2800" dirty="0" smtClean="0"/>
              <a:t> </a:t>
            </a:r>
            <a:endParaRPr lang="es-ES" sz="2800" dirty="0" smtClean="0"/>
          </a:p>
        </p:txBody>
      </p:sp>
    </p:spTree>
    <p:extLst>
      <p:ext uri="{BB962C8B-B14F-4D97-AF65-F5344CB8AC3E}">
        <p14:creationId xmlns:p14="http://schemas.microsoft.com/office/powerpoint/2010/main" val="849103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1320800" y="1123950"/>
            <a:ext cx="6491288" cy="792163"/>
          </a:xfrm>
        </p:spPr>
        <p:txBody>
          <a:bodyPr/>
          <a:lstStyle/>
          <a:p>
            <a:pPr eaLnBrk="1" hangingPunct="1"/>
            <a:r>
              <a:rPr lang="es-ES" smtClean="0"/>
              <a:t>Dos tipos de democracia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681163" y="2257425"/>
            <a:ext cx="6778625" cy="31877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50000"/>
              </a:spcAft>
            </a:pPr>
            <a:r>
              <a:rPr lang="pt-BR" sz="3600" smtClean="0"/>
              <a:t>Democracia Representativa</a:t>
            </a:r>
            <a:endParaRPr lang="es-ES" sz="3600" smtClean="0"/>
          </a:p>
          <a:p>
            <a:pPr lvl="1" eaLnBrk="1" hangingPunct="1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s-ES" sz="3600" smtClean="0">
                <a:solidFill>
                  <a:srgbClr val="284C6A"/>
                </a:solidFill>
              </a:rPr>
              <a:t>Poliarquía vs. Democracia Delegativa </a:t>
            </a:r>
          </a:p>
          <a:p>
            <a:pPr eaLnBrk="1" hangingPunct="1">
              <a:lnSpc>
                <a:spcPct val="115000"/>
              </a:lnSpc>
              <a:spcAft>
                <a:spcPct val="50000"/>
              </a:spcAft>
            </a:pPr>
            <a:r>
              <a:rPr lang="es-ES" sz="3600" smtClean="0"/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766422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052736"/>
            <a:ext cx="6994525" cy="914400"/>
          </a:xfrm>
        </p:spPr>
        <p:txBody>
          <a:bodyPr/>
          <a:lstStyle/>
          <a:p>
            <a:pPr eaLnBrk="1" hangingPunct="1"/>
            <a:r>
              <a:rPr lang="es-ES" dirty="0" smtClean="0"/>
              <a:t>Democracia representativa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185566"/>
            <a:ext cx="7058025" cy="419576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50000"/>
              </a:spcAft>
            </a:pPr>
            <a:r>
              <a:rPr lang="es-ES" sz="3600" dirty="0" err="1" smtClean="0"/>
              <a:t>Garantia</a:t>
            </a:r>
            <a:r>
              <a:rPr lang="es-ES" sz="3600" dirty="0" smtClean="0"/>
              <a:t> de </a:t>
            </a:r>
            <a:r>
              <a:rPr lang="es-ES" sz="3600" dirty="0" err="1" smtClean="0"/>
              <a:t>direitos</a:t>
            </a:r>
            <a:r>
              <a:rPr lang="es-ES" sz="3600" dirty="0" smtClean="0"/>
              <a:t> </a:t>
            </a:r>
            <a:r>
              <a:rPr lang="es-ES" sz="3600" dirty="0" smtClean="0"/>
              <a:t>políticos </a:t>
            </a:r>
          </a:p>
          <a:p>
            <a:pPr eaLnBrk="1" hangingPunct="1">
              <a:lnSpc>
                <a:spcPct val="115000"/>
              </a:lnSpc>
              <a:spcAft>
                <a:spcPct val="50000"/>
              </a:spcAft>
            </a:pPr>
            <a:r>
              <a:rPr lang="es-ES" sz="3600" dirty="0" err="1" smtClean="0"/>
              <a:t>Eleição</a:t>
            </a:r>
            <a:r>
              <a:rPr lang="es-ES" sz="3600" dirty="0" smtClean="0"/>
              <a:t> de representantes e </a:t>
            </a:r>
            <a:r>
              <a:rPr lang="es-ES" sz="3600" dirty="0" err="1" smtClean="0"/>
              <a:t>governantes</a:t>
            </a:r>
            <a:r>
              <a:rPr lang="es-ES" sz="3600" dirty="0" smtClean="0"/>
              <a:t> </a:t>
            </a:r>
          </a:p>
          <a:p>
            <a:pPr eaLnBrk="1" hangingPunct="1">
              <a:lnSpc>
                <a:spcPct val="115000"/>
              </a:lnSpc>
              <a:spcAft>
                <a:spcPct val="50000"/>
              </a:spcAft>
            </a:pPr>
            <a:r>
              <a:rPr lang="es-ES" sz="3600" dirty="0" smtClean="0"/>
              <a:t>Parlamento como </a:t>
            </a:r>
            <a:r>
              <a:rPr lang="es-ES" sz="3600" dirty="0" err="1" smtClean="0"/>
              <a:t>instância</a:t>
            </a:r>
            <a:r>
              <a:rPr lang="es-ES" sz="3600" dirty="0" smtClean="0"/>
              <a:t> legislativa original</a:t>
            </a:r>
          </a:p>
        </p:txBody>
      </p:sp>
    </p:spTree>
    <p:extLst>
      <p:ext uri="{BB962C8B-B14F-4D97-AF65-F5344CB8AC3E}">
        <p14:creationId xmlns:p14="http://schemas.microsoft.com/office/powerpoint/2010/main" val="2991656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121322" y="836712"/>
            <a:ext cx="2890838" cy="914400"/>
          </a:xfrm>
        </p:spPr>
        <p:txBody>
          <a:bodyPr/>
          <a:lstStyle/>
          <a:p>
            <a:pPr eaLnBrk="1" hangingPunct="1"/>
            <a:r>
              <a:rPr lang="es-ES" dirty="0" smtClean="0"/>
              <a:t>Poliarquía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113434"/>
            <a:ext cx="7488237" cy="3979862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3400" dirty="0" err="1" smtClean="0"/>
              <a:t>Regras</a:t>
            </a:r>
            <a:r>
              <a:rPr lang="es-ES" sz="3400" dirty="0" smtClean="0"/>
              <a:t> claras e </a:t>
            </a:r>
            <a:r>
              <a:rPr lang="es-ES" sz="3400" dirty="0" err="1" smtClean="0"/>
              <a:t>conhecidas</a:t>
            </a:r>
            <a:r>
              <a:rPr lang="es-ES" sz="3400" dirty="0" smtClean="0"/>
              <a:t> de </a:t>
            </a:r>
            <a:r>
              <a:rPr lang="es-ES" sz="3400" dirty="0" err="1" smtClean="0"/>
              <a:t>competição</a:t>
            </a:r>
            <a:r>
              <a:rPr lang="es-ES" sz="3400" dirty="0" smtClean="0"/>
              <a:t> pelo poder</a:t>
            </a:r>
          </a:p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3400" dirty="0" smtClean="0"/>
              <a:t>Extensa </a:t>
            </a:r>
            <a:r>
              <a:rPr lang="es-ES" sz="3400" dirty="0" err="1" smtClean="0"/>
              <a:t>participação</a:t>
            </a:r>
            <a:r>
              <a:rPr lang="es-ES" sz="3400" dirty="0" smtClean="0"/>
              <a:t> política</a:t>
            </a:r>
          </a:p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3400" dirty="0" smtClean="0"/>
              <a:t>Debate público (</a:t>
            </a:r>
            <a:r>
              <a:rPr lang="es-ES" sz="3400" dirty="0" err="1" smtClean="0"/>
              <a:t>oposição</a:t>
            </a:r>
            <a:r>
              <a:rPr lang="es-ES" sz="3400" dirty="0" smtClean="0"/>
              <a:t> </a:t>
            </a:r>
            <a:r>
              <a:rPr lang="es-ES" sz="3400" dirty="0" err="1" smtClean="0"/>
              <a:t>efetiva</a:t>
            </a:r>
            <a:r>
              <a:rPr lang="es-ES" sz="3400" dirty="0" smtClean="0"/>
              <a:t>) </a:t>
            </a:r>
          </a:p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3400" dirty="0" err="1" smtClean="0"/>
              <a:t>Alternância</a:t>
            </a:r>
            <a:r>
              <a:rPr lang="es-ES" sz="3400" dirty="0" smtClean="0"/>
              <a:t> no poder </a:t>
            </a:r>
          </a:p>
        </p:txBody>
      </p:sp>
    </p:spTree>
    <p:extLst>
      <p:ext uri="{BB962C8B-B14F-4D97-AF65-F5344CB8AC3E}">
        <p14:creationId xmlns:p14="http://schemas.microsoft.com/office/powerpoint/2010/main" val="999586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901700"/>
            <a:ext cx="5986462" cy="798513"/>
          </a:xfrm>
        </p:spPr>
        <p:txBody>
          <a:bodyPr/>
          <a:lstStyle/>
          <a:p>
            <a:pPr eaLnBrk="1" hangingPunct="1"/>
            <a:r>
              <a:rPr lang="es-ES" smtClean="0"/>
              <a:t>Democracia delegativa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73238"/>
            <a:ext cx="8353425" cy="511175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2800" dirty="0" err="1" smtClean="0"/>
              <a:t>Ausência</a:t>
            </a:r>
            <a:r>
              <a:rPr lang="es-ES" sz="2800" dirty="0" smtClean="0"/>
              <a:t> de </a:t>
            </a:r>
            <a:r>
              <a:rPr lang="es-ES" sz="2800" dirty="0" err="1" smtClean="0"/>
              <a:t>uma</a:t>
            </a:r>
            <a:r>
              <a:rPr lang="es-ES" sz="2800" dirty="0" smtClean="0"/>
              <a:t> </a:t>
            </a:r>
            <a:r>
              <a:rPr lang="es-ES" sz="2800" dirty="0" err="1" smtClean="0"/>
              <a:t>ordem</a:t>
            </a:r>
            <a:r>
              <a:rPr lang="es-ES" sz="2800" dirty="0" smtClean="0"/>
              <a:t> </a:t>
            </a:r>
            <a:r>
              <a:rPr lang="es-ES" sz="2800" dirty="0" err="1" smtClean="0"/>
              <a:t>igualitária</a:t>
            </a:r>
            <a:r>
              <a:rPr lang="es-ES" sz="2800" dirty="0" smtClean="0"/>
              <a:t> (</a:t>
            </a:r>
            <a:r>
              <a:rPr lang="es-ES" sz="2800" dirty="0" err="1" smtClean="0"/>
              <a:t>precariedade</a:t>
            </a:r>
            <a:r>
              <a:rPr lang="es-ES" sz="2800" dirty="0" smtClean="0"/>
              <a:t> de </a:t>
            </a:r>
            <a:r>
              <a:rPr lang="es-ES" sz="2800" dirty="0" err="1" smtClean="0"/>
              <a:t>direitos</a:t>
            </a:r>
            <a:r>
              <a:rPr lang="es-ES" sz="2800" dirty="0" smtClean="0"/>
              <a:t> </a:t>
            </a:r>
            <a:r>
              <a:rPr lang="es-ES" sz="2800" dirty="0" smtClean="0"/>
              <a:t>de </a:t>
            </a:r>
            <a:r>
              <a:rPr lang="es-ES" sz="2800" dirty="0" err="1" smtClean="0"/>
              <a:t>cidadania</a:t>
            </a:r>
            <a:r>
              <a:rPr lang="es-ES" sz="2800" dirty="0" smtClean="0"/>
              <a:t>)</a:t>
            </a:r>
          </a:p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2800" dirty="0" err="1" smtClean="0"/>
              <a:t>Versão</a:t>
            </a:r>
            <a:r>
              <a:rPr lang="es-ES" sz="2800" dirty="0" smtClean="0"/>
              <a:t> competitiva do modelo </a:t>
            </a:r>
            <a:r>
              <a:rPr lang="es-ES" sz="2800" dirty="0" err="1" smtClean="0"/>
              <a:t>máfia</a:t>
            </a:r>
            <a:r>
              <a:rPr lang="es-ES" sz="2800" dirty="0" smtClean="0"/>
              <a:t> – mercado pulverizado de </a:t>
            </a:r>
            <a:r>
              <a:rPr lang="es-ES" sz="2800" dirty="0" err="1" smtClean="0"/>
              <a:t>violência</a:t>
            </a:r>
            <a:r>
              <a:rPr lang="es-ES" sz="2800" dirty="0" smtClean="0"/>
              <a:t>, </a:t>
            </a:r>
            <a:r>
              <a:rPr lang="es-ES" sz="2800" dirty="0" err="1" smtClean="0"/>
              <a:t>proteção</a:t>
            </a:r>
            <a:r>
              <a:rPr lang="es-ES" sz="2800" dirty="0" smtClean="0"/>
              <a:t> contra a </a:t>
            </a:r>
            <a:r>
              <a:rPr lang="es-ES" sz="2800" dirty="0" err="1" smtClean="0"/>
              <a:t>violência</a:t>
            </a:r>
            <a:r>
              <a:rPr lang="es-ES" sz="2800" dirty="0" smtClean="0"/>
              <a:t> e </a:t>
            </a:r>
            <a:r>
              <a:rPr lang="es-ES" sz="2800" dirty="0" err="1" smtClean="0"/>
              <a:t>violação</a:t>
            </a:r>
            <a:r>
              <a:rPr lang="es-ES" sz="2800" dirty="0" smtClean="0"/>
              <a:t> das </a:t>
            </a:r>
            <a:r>
              <a:rPr lang="es-ES" sz="2800" dirty="0" err="1" smtClean="0"/>
              <a:t>leis</a:t>
            </a:r>
            <a:endParaRPr lang="es-ES" sz="2800" dirty="0" smtClean="0"/>
          </a:p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2800" dirty="0" err="1" smtClean="0"/>
              <a:t>Prominência</a:t>
            </a:r>
            <a:r>
              <a:rPr lang="es-ES" sz="2800" dirty="0" smtClean="0"/>
              <a:t> do </a:t>
            </a:r>
            <a:r>
              <a:rPr lang="es-ES" sz="2800" dirty="0" err="1" smtClean="0"/>
              <a:t>Chefe</a:t>
            </a:r>
            <a:r>
              <a:rPr lang="es-ES" sz="2800" dirty="0" smtClean="0"/>
              <a:t> do Executivo, que  </a:t>
            </a:r>
            <a:r>
              <a:rPr lang="es-ES" sz="2800" dirty="0" err="1" smtClean="0"/>
              <a:t>governa</a:t>
            </a:r>
            <a:r>
              <a:rPr lang="es-ES" sz="2800" dirty="0" smtClean="0"/>
              <a:t> </a:t>
            </a:r>
            <a:r>
              <a:rPr lang="es-ES" sz="2800" dirty="0" err="1" smtClean="0"/>
              <a:t>acima</a:t>
            </a:r>
            <a:r>
              <a:rPr lang="es-ES" sz="2800" dirty="0" smtClean="0"/>
              <a:t> </a:t>
            </a:r>
            <a:r>
              <a:rPr lang="es-ES" sz="2800" dirty="0" smtClean="0"/>
              <a:t>dos partidos e </a:t>
            </a:r>
            <a:r>
              <a:rPr lang="es-ES" sz="2800" dirty="0" err="1" smtClean="0"/>
              <a:t>demais</a:t>
            </a:r>
            <a:r>
              <a:rPr lang="es-ES" sz="2800" dirty="0" smtClean="0"/>
              <a:t> </a:t>
            </a:r>
            <a:r>
              <a:rPr lang="es-ES" sz="2800" dirty="0" err="1" smtClean="0"/>
              <a:t>instituições</a:t>
            </a:r>
            <a:r>
              <a:rPr lang="es-ES" sz="2800" dirty="0" smtClean="0"/>
              <a:t>. Recebe </a:t>
            </a:r>
            <a:r>
              <a:rPr lang="es-ES" sz="2800" dirty="0" err="1" smtClean="0"/>
              <a:t>um</a:t>
            </a:r>
            <a:r>
              <a:rPr lang="es-ES" sz="2800" dirty="0" smtClean="0"/>
              <a:t> cheque </a:t>
            </a:r>
            <a:r>
              <a:rPr lang="es-ES" sz="2800" dirty="0" err="1" smtClean="0"/>
              <a:t>em</a:t>
            </a:r>
            <a:r>
              <a:rPr lang="es-ES" sz="2800" dirty="0" smtClean="0"/>
              <a:t> </a:t>
            </a:r>
            <a:r>
              <a:rPr lang="es-ES" sz="2800" dirty="0" err="1" smtClean="0"/>
              <a:t>branco</a:t>
            </a:r>
            <a:endParaRPr lang="es-ES" sz="2800" dirty="0" smtClean="0"/>
          </a:p>
          <a:p>
            <a:pPr eaLnBrk="1" hangingPunct="1">
              <a:lnSpc>
                <a:spcPct val="105000"/>
              </a:lnSpc>
              <a:spcAft>
                <a:spcPct val="50000"/>
              </a:spcAft>
            </a:pPr>
            <a:r>
              <a:rPr lang="es-ES" sz="2800" dirty="0" err="1" smtClean="0"/>
              <a:t>Inexistência</a:t>
            </a:r>
            <a:r>
              <a:rPr lang="es-ES" sz="2800" dirty="0" smtClean="0"/>
              <a:t> de </a:t>
            </a:r>
            <a:r>
              <a:rPr lang="es-ES" sz="2800" i="1" dirty="0" err="1" smtClean="0"/>
              <a:t>accountability</a:t>
            </a:r>
            <a:r>
              <a:rPr lang="es-ES" sz="28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0411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resentação de seminário de treinamento">
  <a:themeElements>
    <a:clrScheme name="Apresentação de seminário de treinament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Apresentação de seminário de treinamento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presentação de seminário de treinament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esentação de seminário de treinament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esentação de seminário de treinament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esentação de seminário de treinament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esentação de seminário de treinament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esentação de seminário de treinament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esentação de seminário de treinament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Apresentação de seminário de treinamento</Template>
  <TotalTime>9443</TotalTime>
  <Words>946</Words>
  <Application>Microsoft Office PowerPoint</Application>
  <PresentationFormat>Apresentação na tela (4:3)</PresentationFormat>
  <Paragraphs>205</Paragraphs>
  <Slides>34</Slides>
  <Notes>29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8" baseType="lpstr">
      <vt:lpstr>Arial</vt:lpstr>
      <vt:lpstr>Times New Roman</vt:lpstr>
      <vt:lpstr>Trebuchet MS</vt:lpstr>
      <vt:lpstr>Apresentação de seminário de treinamento</vt:lpstr>
      <vt:lpstr>Participação Popular e o controle social das políticas públicas no Brasil</vt:lpstr>
      <vt:lpstr>Qual participação?</vt:lpstr>
      <vt:lpstr>Questões propostas  </vt:lpstr>
      <vt:lpstr>Conteúdo  </vt:lpstr>
      <vt:lpstr>Questões-chave</vt:lpstr>
      <vt:lpstr>Dos tipos de democracia</vt:lpstr>
      <vt:lpstr>Democracia representativa</vt:lpstr>
      <vt:lpstr>Poliarquía </vt:lpstr>
      <vt:lpstr>Democracia delegativa</vt:lpstr>
      <vt:lpstr>Democracia deliberativa</vt:lpstr>
      <vt:lpstr>Participação</vt:lpstr>
      <vt:lpstr>Participação</vt:lpstr>
      <vt:lpstr>O que é participação cidadã?</vt:lpstr>
      <vt:lpstr>O que não é participação cidadã?</vt:lpstr>
      <vt:lpstr>Apresentação do PowerPoint</vt:lpstr>
      <vt:lpstr>Apresentação do PowerPoint</vt:lpstr>
      <vt:lpstr>Controle Social e Políticas Públicas</vt:lpstr>
      <vt:lpstr>Apresentação do PowerPoint</vt:lpstr>
      <vt:lpstr>Políticas públicas democráticas</vt:lpstr>
      <vt:lpstr>Políticas públicas democráticas</vt:lpstr>
      <vt:lpstr>Políticas públicas democráticas</vt:lpstr>
      <vt:lpstr>Implementação de Políticas Públicas</vt:lpstr>
      <vt:lpstr>Implementação de Políticas Públicas</vt:lpstr>
      <vt:lpstr>Apresentação do PowerPoint</vt:lpstr>
      <vt:lpstr>Apresentação do PowerPoint</vt:lpstr>
      <vt:lpstr>Participação e contexto brasileiro</vt:lpstr>
      <vt:lpstr>Desafios</vt:lpstr>
      <vt:lpstr>Como  promover a eficiência, a eficácia e a qualidade dos serviços públicos sem abrir mão da participação e da democracia?</vt:lpstr>
      <vt:lpstr>Ou</vt:lpstr>
      <vt:lpstr>Como promover a participação e o controle social sem abrir mão da autonomia (dos gestores) e da eficiência da ação administrativa?</vt:lpstr>
      <vt:lpstr>Variáveis a considerar </vt:lpstr>
      <vt:lpstr>Apresentação do PowerPoint</vt:lpstr>
      <vt:lpstr>Dimensiones da reforma democrática</vt:lpstr>
      <vt:lpstr>Questões propostas  </vt:lpstr>
    </vt:vector>
  </TitlesOfParts>
  <Company>CLEA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de treinamento</dc:title>
  <dc:creator>CLEA</dc:creator>
  <cp:lastModifiedBy>Thiago Dias</cp:lastModifiedBy>
  <cp:revision>49</cp:revision>
  <dcterms:created xsi:type="dcterms:W3CDTF">2005-12-03T17:27:01Z</dcterms:created>
  <dcterms:modified xsi:type="dcterms:W3CDTF">2015-05-10T16:44:46Z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TC062561681046</vt:lpwstr>
  </property>
</Properties>
</file>