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61456314-2118-4DDD-B22D-8B6140476F86}" type="slidenum">
              <a:rPr/>
              <a:pPr/>
              <a:t>‹nº›</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A4FD0A67-F958-4920-AE80-BFB712AAB255}" type="slidenum">
              <a:rPr/>
              <a:pPr/>
              <a:t>‹nº›</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71FA36F-5692-4CC3-92B6-B179DB756880}" type="slidenum">
              <a:rPr/>
              <a:pPr/>
              <a:t>‹nº›</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4A18401F-DAFC-48EE-B77C-55ED397B2C1F}" type="slidenum">
              <a:rPr/>
              <a:pPr/>
              <a:t>‹nº›</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buNone/>
            </a:pPr>
            <a:endParaRPr lang="pt-BR"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1463103E-71CF-43B4-9253-4BB02DAC97A6}" type="slidenum">
              <a:rPr/>
              <a:pPr/>
              <a:t>‹nº›</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18EEBBC2-CBBA-4798-A9C9-1B261BE67FC6}" type="slidenum">
              <a:rPr/>
              <a:pPr/>
              <a:t>‹nº›</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4DF3A044-04F3-4833-AA11-460CBEBE83B6}" type="slidenum">
              <a:rPr/>
              <a:pPr/>
              <a:t>‹nº›</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131E3968-4E1B-43E1-B708-353F77F65997}" type="slidenum">
              <a:rPr/>
              <a:pPr/>
              <a:t>‹nº›</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7840"/>
          </a:xfrm>
          <a:prstGeom prst="rect">
            <a:avLst/>
          </a:prstGeom>
          <a:noFill/>
          <a:ln w="0">
            <a:noFill/>
          </a:ln>
        </p:spPr>
        <p:txBody>
          <a:bodyPr lIns="0" tIns="0" rIns="0" bIns="0" anchor="ctr">
            <a:noAutofit/>
          </a:bodyPr>
          <a:lstStyle/>
          <a:p>
            <a:pPr algn="ctr">
              <a:buNone/>
            </a:pPr>
            <a:endParaRPr lang="pt-BR"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5C73EF3D-6E3F-47BC-9668-DA48C790854A}" type="slidenum">
              <a:rPr/>
              <a:pPr/>
              <a:t>‹nº›</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D9B6DD3-4D4D-49D0-840B-408569E9F107}" type="slidenum">
              <a:rPr/>
              <a:pPr/>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7CF8B7AD-174B-4E02-B72E-7495A47A7FF9}" type="slidenum">
              <a:rPr/>
              <a:pPr/>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pt-BR" sz="1800" b="0" strike="noStrike" spc="-1">
              <a:solidFill>
                <a:srgbClr val="000000"/>
              </a:solidFill>
              <a:latin typeface="Calibri"/>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pt-BR"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CE761B2D-B7AB-4ADD-8A4B-413F82998A17}" type="slidenum">
              <a:rPr/>
              <a:pPr/>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D5B5">
            <a:alpha val="28000"/>
          </a:srgbClr>
        </a:solidFill>
        <a:effectLst/>
      </p:bgPr>
    </p:bg>
    <p:spTree>
      <p:nvGrpSpPr>
        <p:cNvPr id="1" name=""/>
        <p:cNvGrpSpPr/>
        <p:nvPr/>
      </p:nvGrpSpPr>
      <p:grpSpPr>
        <a:xfrm>
          <a:off x="0" y="0"/>
          <a:ext cx="0" cy="0"/>
          <a:chOff x="0" y="0"/>
          <a:chExt cx="0" cy="0"/>
        </a:xfrm>
      </p:grpSpPr>
      <p:sp>
        <p:nvSpPr>
          <p:cNvPr id="5" name="PlaceHolder 1"/>
          <p:cNvSpPr>
            <a:spLocks noGrp="1"/>
          </p:cNvSpPr>
          <p:nvPr>
            <p:ph type="dt" idx="1"/>
          </p:nvPr>
        </p:nvSpPr>
        <p:spPr>
          <a:xfrm>
            <a:off x="457200" y="6356520"/>
            <a:ext cx="2133360" cy="364680"/>
          </a:xfrm>
          <a:prstGeom prst="rect">
            <a:avLst/>
          </a:prstGeom>
          <a:noFill/>
          <a:ln w="0">
            <a:noFill/>
          </a:ln>
        </p:spPr>
        <p:txBody>
          <a:bodyPr anchor="ctr">
            <a:noAutofit/>
          </a:bodyPr>
          <a:lstStyle>
            <a:lvl1pPr>
              <a:lnSpc>
                <a:spcPct val="100000"/>
              </a:lnSpc>
              <a:buNone/>
              <a:defRPr lang="pt-BR" sz="1200" b="0" strike="noStrike" spc="-1">
                <a:solidFill>
                  <a:srgbClr val="8B8B8B"/>
                </a:solidFill>
                <a:latin typeface="Calibri"/>
              </a:defRPr>
            </a:lvl1pPr>
          </a:lstStyle>
          <a:p>
            <a:pPr>
              <a:lnSpc>
                <a:spcPct val="100000"/>
              </a:lnSpc>
              <a:buNone/>
            </a:pPr>
            <a:r>
              <a:rPr lang="pt-BR" sz="1200" b="0" strike="noStrike" spc="-1">
                <a:solidFill>
                  <a:srgbClr val="8B8B8B"/>
                </a:solidFill>
                <a:latin typeface="Calibri"/>
              </a:rPr>
              <a:t>&lt;data/hora&gt;</a:t>
            </a:r>
            <a:endParaRPr lang="pt-BR" sz="1200" b="0" strike="noStrike" spc="-1">
              <a:latin typeface="Times New Roman"/>
            </a:endParaRPr>
          </a:p>
        </p:txBody>
      </p:sp>
      <p:sp>
        <p:nvSpPr>
          <p:cNvPr id="6" name="PlaceHolder 2"/>
          <p:cNvSpPr>
            <a:spLocks noGrp="1"/>
          </p:cNvSpPr>
          <p:nvPr>
            <p:ph type="ftr" idx="2"/>
          </p:nvPr>
        </p:nvSpPr>
        <p:spPr>
          <a:xfrm>
            <a:off x="3124080" y="6356520"/>
            <a:ext cx="2895120" cy="364680"/>
          </a:xfrm>
          <a:prstGeom prst="rect">
            <a:avLst/>
          </a:prstGeom>
          <a:noFill/>
          <a:ln w="0">
            <a:noFill/>
          </a:ln>
        </p:spPr>
        <p:txBody>
          <a:bodyPr anchor="ctr">
            <a:noAutofit/>
          </a:bodyPr>
          <a:lstStyle>
            <a:lvl1pPr algn="ctr">
              <a:buNone/>
              <a:defRPr lang="pt-BR" sz="1400" b="0" strike="noStrike" spc="-1">
                <a:latin typeface="Times New Roman"/>
              </a:defRPr>
            </a:lvl1pPr>
          </a:lstStyle>
          <a:p>
            <a:pPr algn="ctr">
              <a:buNone/>
            </a:pPr>
            <a:r>
              <a:rPr lang="pt-BR" sz="1400" b="0" strike="noStrike" spc="-1">
                <a:latin typeface="Times New Roman"/>
              </a:rPr>
              <a:t>&lt;rodapé&gt;</a:t>
            </a:r>
          </a:p>
        </p:txBody>
      </p:sp>
      <p:sp>
        <p:nvSpPr>
          <p:cNvPr id="2" name="PlaceHolder 3"/>
          <p:cNvSpPr>
            <a:spLocks noGrp="1"/>
          </p:cNvSpPr>
          <p:nvPr>
            <p:ph type="sldNum" idx="3"/>
          </p:nvPr>
        </p:nvSpPr>
        <p:spPr>
          <a:xfrm>
            <a:off x="6553080" y="6356520"/>
            <a:ext cx="2133360" cy="364680"/>
          </a:xfrm>
          <a:prstGeom prst="rect">
            <a:avLst/>
          </a:prstGeom>
          <a:noFill/>
          <a:ln w="0">
            <a:noFill/>
          </a:ln>
        </p:spPr>
        <p:txBody>
          <a:bodyPr anchor="ctr">
            <a:noAutofit/>
          </a:bodyPr>
          <a:lstStyle>
            <a:lvl1pPr algn="r">
              <a:lnSpc>
                <a:spcPct val="100000"/>
              </a:lnSpc>
              <a:buNone/>
              <a:defRPr lang="pt-BR" sz="1200" b="0" strike="noStrike" spc="-1">
                <a:solidFill>
                  <a:srgbClr val="8B8B8B"/>
                </a:solidFill>
                <a:latin typeface="Calibri"/>
              </a:defRPr>
            </a:lvl1pPr>
          </a:lstStyle>
          <a:p>
            <a:pPr algn="r">
              <a:lnSpc>
                <a:spcPct val="100000"/>
              </a:lnSpc>
              <a:buNone/>
            </a:pPr>
            <a:fld id="{0C599A74-0935-4473-B852-A984353159DE}" type="slidenum">
              <a:rPr lang="pt-BR" sz="1200" b="0" strike="noStrike" spc="-1">
                <a:solidFill>
                  <a:srgbClr val="8B8B8B"/>
                </a:solidFill>
                <a:latin typeface="Calibri"/>
              </a:rPr>
              <a:pPr algn="r">
                <a:lnSpc>
                  <a:spcPct val="100000"/>
                </a:lnSpc>
                <a:buNone/>
              </a:pPr>
              <a:t>‹nº›</a:t>
            </a:fld>
            <a:endParaRPr lang="pt-BR" sz="1200" b="0" strike="noStrike" spc="-1">
              <a:latin typeface="Times New Roman"/>
            </a:endParaRPr>
          </a:p>
        </p:txBody>
      </p:sp>
      <p:sp>
        <p:nvSpPr>
          <p:cNvPr id="3" name="PlaceHolder 4"/>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r>
              <a:rPr lang="pt-BR" sz="1800" b="0" strike="noStrike" spc="-1">
                <a:solidFill>
                  <a:srgbClr val="000000"/>
                </a:solidFill>
                <a:latin typeface="Calibri"/>
              </a:rPr>
              <a:t>Clique para editar o formato do texto do título</a:t>
            </a: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3200" b="0" strike="noStrike" spc="-1">
                <a:solidFill>
                  <a:srgbClr val="000000"/>
                </a:solidFill>
                <a:latin typeface="Calibri"/>
              </a:rPr>
              <a:t>Clique para editar o formato do texto da estrutura de tópicos</a:t>
            </a:r>
          </a:p>
          <a:p>
            <a:pPr marL="864000" lvl="1" indent="-324000">
              <a:spcBef>
                <a:spcPts val="1134"/>
              </a:spcBef>
              <a:buClr>
                <a:srgbClr val="000000"/>
              </a:buClr>
              <a:buSzPct val="75000"/>
              <a:buFont typeface="Symbol" charset="2"/>
              <a:buChar char=""/>
            </a:pPr>
            <a:r>
              <a:rPr lang="pt-BR" sz="2400" b="0" strike="noStrike" spc="-1">
                <a:solidFill>
                  <a:srgbClr val="000000"/>
                </a:solidFill>
                <a:latin typeface="Calibri"/>
              </a:rPr>
              <a:t>2.º nível da estrutura de tópicos</a:t>
            </a:r>
          </a:p>
          <a:p>
            <a:pPr marL="1296000" lvl="2" indent="-288000">
              <a:spcBef>
                <a:spcPts val="850"/>
              </a:spcBef>
              <a:buClr>
                <a:srgbClr val="000000"/>
              </a:buClr>
              <a:buSzPct val="45000"/>
              <a:buFont typeface="Wingdings" charset="2"/>
              <a:buChar char=""/>
            </a:pPr>
            <a:r>
              <a:rPr lang="pt-BR" sz="2000" b="0" strike="noStrike" spc="-1">
                <a:solidFill>
                  <a:srgbClr val="000000"/>
                </a:solidFill>
                <a:latin typeface="Calibri"/>
              </a:rPr>
              <a:t>3.º nível da estrutura de tópicos</a:t>
            </a:r>
          </a:p>
          <a:p>
            <a:pPr marL="1728000" lvl="3" indent="-216000">
              <a:spcBef>
                <a:spcPts val="567"/>
              </a:spcBef>
              <a:buClr>
                <a:srgbClr val="000000"/>
              </a:buClr>
              <a:buSzPct val="75000"/>
              <a:buFont typeface="Symbol" charset="2"/>
              <a:buChar char=""/>
            </a:pPr>
            <a:r>
              <a:rPr lang="pt-BR" sz="2000" b="0" strike="noStrike" spc="-1">
                <a:solidFill>
                  <a:srgbClr val="000000"/>
                </a:solidFill>
                <a:latin typeface="Calibri"/>
              </a:rPr>
              <a:t>4.º nível da estrutura de tópicos</a:t>
            </a:r>
          </a:p>
          <a:p>
            <a:pPr marL="2160000" lvl="4" indent="-216000">
              <a:spcBef>
                <a:spcPts val="283"/>
              </a:spcBef>
              <a:buClr>
                <a:srgbClr val="000000"/>
              </a:buClr>
              <a:buSzPct val="45000"/>
              <a:buFont typeface="Wingdings" charset="2"/>
              <a:buChar char=""/>
            </a:pPr>
            <a:r>
              <a:rPr lang="pt-BR" sz="2000" b="0" strike="noStrike" spc="-1">
                <a:solidFill>
                  <a:srgbClr val="000000"/>
                </a:solidFill>
                <a:latin typeface="Calibri"/>
              </a:rPr>
              <a:t>5.º nível da estrutura de tópicos</a:t>
            </a:r>
          </a:p>
          <a:p>
            <a:pPr marL="2592000" lvl="5" indent="-216000">
              <a:spcBef>
                <a:spcPts val="283"/>
              </a:spcBef>
              <a:buClr>
                <a:srgbClr val="000000"/>
              </a:buClr>
              <a:buSzPct val="45000"/>
              <a:buFont typeface="Wingdings" charset="2"/>
              <a:buChar char=""/>
            </a:pPr>
            <a:r>
              <a:rPr lang="pt-BR" sz="2000" b="0" strike="noStrike" spc="-1">
                <a:solidFill>
                  <a:srgbClr val="000000"/>
                </a:solidFill>
                <a:latin typeface="Calibri"/>
              </a:rPr>
              <a:t>6.º nível da estrutura de tópicos</a:t>
            </a:r>
          </a:p>
          <a:p>
            <a:pPr marL="3024000" lvl="6" indent="-216000">
              <a:spcBef>
                <a:spcPts val="283"/>
              </a:spcBef>
              <a:buClr>
                <a:srgbClr val="000000"/>
              </a:buClr>
              <a:buSzPct val="45000"/>
              <a:buFont typeface="Wingdings" charset="2"/>
              <a:buChar char=""/>
            </a:pPr>
            <a:r>
              <a:rPr lang="pt-BR" sz="2000" b="0" strike="noStrike" spc="-1">
                <a:solidFill>
                  <a:srgbClr val="000000"/>
                </a:solidFill>
                <a:latin typeface="Calibri"/>
              </a:rPr>
              <a:t>7.º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ov.br/capes/pt-br/centrais-de-conteudo/ENSINO.pdf"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sigaa.ufrn.br/sigaa/public/programa/portal.jsf?id=9110"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aixaDeTexto 1"/>
          <p:cNvSpPr/>
          <p:nvPr/>
        </p:nvSpPr>
        <p:spPr>
          <a:xfrm>
            <a:off x="284760" y="428760"/>
            <a:ext cx="8572320" cy="521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pt-BR" sz="2000" b="1" strike="noStrike" spc="-1" dirty="0">
                <a:solidFill>
                  <a:srgbClr val="000000"/>
                </a:solidFill>
                <a:latin typeface="Calibri"/>
              </a:rPr>
              <a:t>UNIVERSIDADE FEDERAL DO RIO GRANDE DO NORTE</a:t>
            </a:r>
            <a:endParaRPr lang="pt-BR" sz="2000" b="0" strike="noStrike" spc="-1" dirty="0">
              <a:latin typeface="Arial"/>
            </a:endParaRPr>
          </a:p>
          <a:p>
            <a:pPr algn="ctr">
              <a:lnSpc>
                <a:spcPct val="100000"/>
              </a:lnSpc>
              <a:buNone/>
            </a:pPr>
            <a:r>
              <a:rPr lang="pt-BR" sz="2000" b="1" strike="noStrike" spc="-1" dirty="0">
                <a:solidFill>
                  <a:srgbClr val="000000"/>
                </a:solidFill>
                <a:latin typeface="Calibri"/>
              </a:rPr>
              <a:t>PRÓ-REITORIA DE PÓS-GRADUAÇÃO</a:t>
            </a:r>
            <a:endParaRPr lang="pt-BR" sz="2000" b="0" strike="noStrike" spc="-1" dirty="0">
              <a:latin typeface="Arial"/>
            </a:endParaRPr>
          </a:p>
          <a:p>
            <a:pPr algn="ctr">
              <a:lnSpc>
                <a:spcPct val="100000"/>
              </a:lnSpc>
              <a:buNone/>
            </a:pPr>
            <a:r>
              <a:rPr lang="pt-BR" sz="2000" b="1" strike="noStrike" spc="-1" dirty="0">
                <a:solidFill>
                  <a:srgbClr val="000000"/>
                </a:solidFill>
                <a:latin typeface="Calibri"/>
              </a:rPr>
              <a:t>CENTRO DE CIÊNCIAS HUMANAS, LETRAS E ARTES/</a:t>
            </a:r>
            <a:endParaRPr lang="pt-BR" sz="2000" b="0" strike="noStrike" spc="-1" dirty="0">
              <a:latin typeface="Arial"/>
            </a:endParaRPr>
          </a:p>
          <a:p>
            <a:pPr algn="ctr">
              <a:lnSpc>
                <a:spcPct val="100000"/>
              </a:lnSpc>
              <a:buNone/>
            </a:pPr>
            <a:r>
              <a:rPr lang="pt-BR" sz="2000" b="1" strike="noStrike" spc="-1" dirty="0">
                <a:solidFill>
                  <a:srgbClr val="000000"/>
                </a:solidFill>
                <a:latin typeface="Calibri"/>
              </a:rPr>
              <a:t>CENTRO DE ENSINO SUPERIOR DO SERIDÓ</a:t>
            </a:r>
            <a:endParaRPr lang="pt-BR" sz="2000" b="0" strike="noStrike" spc="-1" dirty="0">
              <a:latin typeface="Arial"/>
            </a:endParaRPr>
          </a:p>
          <a:p>
            <a:pPr algn="ctr">
              <a:lnSpc>
                <a:spcPct val="100000"/>
              </a:lnSpc>
              <a:buNone/>
            </a:pPr>
            <a:endParaRPr lang="pt-BR" sz="2800" b="0" strike="noStrike" spc="-1" dirty="0">
              <a:latin typeface="Arial"/>
            </a:endParaRPr>
          </a:p>
          <a:p>
            <a:pPr algn="ctr">
              <a:lnSpc>
                <a:spcPct val="100000"/>
              </a:lnSpc>
              <a:buNone/>
            </a:pPr>
            <a:endParaRPr lang="pt-BR" sz="2800" b="0" strike="noStrike" spc="-1" dirty="0">
              <a:latin typeface="Arial"/>
            </a:endParaRPr>
          </a:p>
          <a:p>
            <a:pPr algn="ctr">
              <a:lnSpc>
                <a:spcPct val="100000"/>
              </a:lnSpc>
              <a:buNone/>
            </a:pPr>
            <a:endParaRPr lang="pt-BR" sz="2800" b="0" strike="noStrike" spc="-1" dirty="0">
              <a:latin typeface="Arial"/>
            </a:endParaRPr>
          </a:p>
          <a:p>
            <a:pPr algn="ctr">
              <a:lnSpc>
                <a:spcPct val="100000"/>
              </a:lnSpc>
              <a:buNone/>
            </a:pPr>
            <a:r>
              <a:rPr lang="pt-BR" sz="2400" b="1" strike="noStrike" spc="-1" dirty="0">
                <a:solidFill>
                  <a:srgbClr val="376092"/>
                </a:solidFill>
                <a:latin typeface="Calibri"/>
              </a:rPr>
              <a:t>PROGRAMA DE PÓS-GRADUAÇÃO EM GEOGRAFIA - MESTRADO PROFISSIONAL (GEOPROF)</a:t>
            </a:r>
            <a:endParaRPr lang="pt-BR" sz="2400" b="0" strike="noStrike" spc="-1" dirty="0">
              <a:latin typeface="Arial"/>
            </a:endParaRPr>
          </a:p>
          <a:p>
            <a:pPr algn="ctr">
              <a:lnSpc>
                <a:spcPct val="100000"/>
              </a:lnSpc>
              <a:buNone/>
            </a:pPr>
            <a:endParaRPr lang="pt-BR" sz="2800" b="0" strike="noStrike" spc="-1" dirty="0">
              <a:latin typeface="Arial"/>
            </a:endParaRPr>
          </a:p>
          <a:p>
            <a:pPr>
              <a:lnSpc>
                <a:spcPct val="100000"/>
              </a:lnSpc>
              <a:buNone/>
            </a:pPr>
            <a:endParaRPr lang="pt-BR" sz="2800" b="0" strike="noStrike" spc="-1" dirty="0">
              <a:latin typeface="Arial"/>
            </a:endParaRPr>
          </a:p>
          <a:p>
            <a:pPr>
              <a:lnSpc>
                <a:spcPct val="100000"/>
              </a:lnSpc>
              <a:buNone/>
            </a:pPr>
            <a:endParaRPr lang="pt-BR" sz="2800" b="0" strike="noStrike" spc="-1" dirty="0">
              <a:latin typeface="Arial"/>
            </a:endParaRPr>
          </a:p>
          <a:p>
            <a:pPr algn="ctr">
              <a:lnSpc>
                <a:spcPct val="100000"/>
              </a:lnSpc>
              <a:buNone/>
            </a:pPr>
            <a:r>
              <a:rPr lang="pt-BR" sz="2000" b="1" strike="noStrike" spc="-1" dirty="0">
                <a:solidFill>
                  <a:srgbClr val="000000"/>
                </a:solidFill>
                <a:latin typeface="Calibri"/>
              </a:rPr>
              <a:t>Natal/</a:t>
            </a:r>
            <a:r>
              <a:rPr lang="pt-BR" sz="2000" b="1" strike="noStrike" spc="-1" dirty="0" err="1">
                <a:solidFill>
                  <a:srgbClr val="000000"/>
                </a:solidFill>
                <a:latin typeface="Calibri"/>
              </a:rPr>
              <a:t>Caicó</a:t>
            </a:r>
            <a:endParaRPr lang="pt-BR" sz="2000" b="0" strike="noStrike" spc="-1" dirty="0">
              <a:latin typeface="Arial"/>
            </a:endParaRPr>
          </a:p>
          <a:p>
            <a:pPr algn="ctr">
              <a:lnSpc>
                <a:spcPct val="100000"/>
              </a:lnSpc>
              <a:buNone/>
            </a:pPr>
            <a:r>
              <a:rPr lang="pt-BR" sz="2000" b="1" strike="noStrike" spc="-1" dirty="0" smtClean="0">
                <a:solidFill>
                  <a:srgbClr val="000000"/>
                </a:solidFill>
                <a:latin typeface="Calibri"/>
              </a:rPr>
              <a:t>2023</a:t>
            </a:r>
            <a:endParaRPr lang="pt-BR" sz="2000" b="0" strike="noStrike" spc="-1" dirty="0">
              <a:latin typeface="Arial"/>
            </a:endParaRPr>
          </a:p>
        </p:txBody>
      </p:sp>
      <p:pic>
        <p:nvPicPr>
          <p:cNvPr id="42" name="Imagem 2" descr="Logo UFRN.jpg"/>
          <p:cNvPicPr/>
          <p:nvPr/>
        </p:nvPicPr>
        <p:blipFill>
          <a:blip r:embed="rId2"/>
          <a:stretch/>
        </p:blipFill>
        <p:spPr>
          <a:xfrm>
            <a:off x="539640" y="548640"/>
            <a:ext cx="971640" cy="971640"/>
          </a:xfrm>
          <a:prstGeom prst="rect">
            <a:avLst/>
          </a:prstGeom>
          <a:ln w="0">
            <a:noFill/>
          </a:ln>
        </p:spPr>
      </p:pic>
      <p:pic>
        <p:nvPicPr>
          <p:cNvPr id="43" name="Imagem 3" descr="60-Anos_UFRN_PNG_1.png"/>
          <p:cNvPicPr/>
          <p:nvPr/>
        </p:nvPicPr>
        <p:blipFill>
          <a:blip r:embed="rId3"/>
          <a:stretch/>
        </p:blipFill>
        <p:spPr>
          <a:xfrm>
            <a:off x="7452360" y="764640"/>
            <a:ext cx="1511640" cy="453600"/>
          </a:xfrm>
          <a:prstGeom prst="rect">
            <a:avLst/>
          </a:prstGeom>
          <a:ln w="0">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CaixaDeTexto 2"/>
          <p:cNvSpPr/>
          <p:nvPr/>
        </p:nvSpPr>
        <p:spPr>
          <a:xfrm>
            <a:off x="323640" y="476640"/>
            <a:ext cx="8568720" cy="591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FF0000"/>
                </a:solidFill>
                <a:latin typeface="Calibri"/>
              </a:rPr>
              <a:t>Trabalho de Conclusão do Curso (TCC) </a:t>
            </a:r>
            <a:r>
              <a:rPr lang="pt-BR" sz="2800" b="1" strike="noStrike" spc="-1">
                <a:solidFill>
                  <a:srgbClr val="000000"/>
                </a:solidFill>
                <a:latin typeface="Calibri"/>
              </a:rPr>
              <a:t>- diferentes formatos: </a:t>
            </a:r>
            <a:endParaRPr lang="pt-BR" sz="2800" b="0" strike="noStrike" spc="-1">
              <a:latin typeface="Arial"/>
            </a:endParaRPr>
          </a:p>
          <a:p>
            <a:pPr marL="457200" indent="-457200" algn="just">
              <a:lnSpc>
                <a:spcPct val="100000"/>
              </a:lnSpc>
              <a:buClr>
                <a:srgbClr val="FF0000"/>
              </a:buClr>
              <a:buFont typeface="Arial"/>
              <a:buChar char="•"/>
            </a:pPr>
            <a:r>
              <a:rPr lang="pt-BR" sz="2800" b="1" strike="noStrike" spc="-1">
                <a:solidFill>
                  <a:srgbClr val="FF0000"/>
                </a:solidFill>
                <a:latin typeface="Calibri"/>
              </a:rPr>
              <a:t>produtos educacionais</a:t>
            </a:r>
            <a:r>
              <a:rPr lang="pt-BR" sz="2800" b="1" strike="noStrike" spc="-1">
                <a:solidFill>
                  <a:srgbClr val="000000"/>
                </a:solidFill>
                <a:latin typeface="Calibri"/>
              </a:rPr>
              <a:t> acompanhados de um relatório.</a:t>
            </a:r>
            <a:endParaRPr lang="pt-BR" sz="2800" b="0" strike="noStrike" spc="-1">
              <a:latin typeface="Arial"/>
            </a:endParaRPr>
          </a:p>
          <a:p>
            <a:pPr algn="just">
              <a:lnSpc>
                <a:spcPct val="100000"/>
              </a:lnSpc>
              <a:buNone/>
            </a:pPr>
            <a:endParaRPr lang="pt-BR" sz="2200" b="0" strike="noStrike" spc="-1">
              <a:latin typeface="Arial"/>
            </a:endParaRPr>
          </a:p>
          <a:p>
            <a:pPr algn="just">
              <a:lnSpc>
                <a:spcPct val="100000"/>
              </a:lnSpc>
              <a:buNone/>
            </a:pPr>
            <a:r>
              <a:rPr lang="pt-BR" sz="2200" b="0" strike="noStrike" spc="-1">
                <a:solidFill>
                  <a:srgbClr val="000000"/>
                </a:solidFill>
                <a:latin typeface="Calibri"/>
              </a:rPr>
              <a:t>Conforme diretriz da CAPES, </a:t>
            </a:r>
            <a:r>
              <a:rPr lang="pt-BR" sz="2200" b="1" strike="noStrike" spc="-1">
                <a:solidFill>
                  <a:srgbClr val="000000"/>
                </a:solidFill>
                <a:latin typeface="Calibri"/>
              </a:rPr>
              <a:t>no Mestrado Profissional, distintamente do Mestrado Acadêmico</a:t>
            </a:r>
            <a:r>
              <a:rPr lang="pt-BR" sz="2200" b="0" strike="noStrike" spc="-1">
                <a:solidFill>
                  <a:srgbClr val="000000"/>
                </a:solidFill>
                <a:latin typeface="Calibri"/>
              </a:rPr>
              <a:t>, o mestrando necessita desenvolver um </a:t>
            </a:r>
            <a:r>
              <a:rPr lang="pt-BR" sz="2200" b="1" strike="noStrike" spc="-1">
                <a:solidFill>
                  <a:srgbClr val="000000"/>
                </a:solidFill>
                <a:latin typeface="Calibri"/>
              </a:rPr>
              <a:t>processo ou produto educativo</a:t>
            </a:r>
            <a:r>
              <a:rPr lang="pt-BR" sz="2200" b="0" strike="noStrike" spc="-1">
                <a:solidFill>
                  <a:srgbClr val="000000"/>
                </a:solidFill>
                <a:latin typeface="Calibri"/>
              </a:rPr>
              <a:t> e aplicado em condições reais de sala de aula ou outros espaços de ensino, em formato artesanal ou em protótipo. Esse produto pode ser, por exemplo, uma sequência didática, um aplicativo computacional, um jogo, um vídeo, um conjunto de videoaulas, um equipamento, uma exposição, entre outros. </a:t>
            </a:r>
            <a:r>
              <a:rPr lang="pt-BR" sz="2200" b="1" strike="noStrike" spc="-1">
                <a:solidFill>
                  <a:srgbClr val="000000"/>
                </a:solidFill>
                <a:latin typeface="Calibri"/>
              </a:rPr>
              <a:t>A dissertação/tese deve ser uma reflexão sobre a elaboração e aplicação do produto educacional respaldado no referencial teórico metodológico escolhido</a:t>
            </a:r>
            <a:r>
              <a:rPr lang="pt-BR" sz="2200" b="0" strike="noStrike" spc="-1">
                <a:solidFill>
                  <a:srgbClr val="000000"/>
                </a:solidFill>
                <a:latin typeface="Calibri"/>
              </a:rPr>
              <a:t>. (</a:t>
            </a:r>
            <a:r>
              <a:rPr lang="pt-BR" sz="2200" b="0" u="sng" strike="noStrike" spc="-1">
                <a:solidFill>
                  <a:srgbClr val="0000FF"/>
                </a:solidFill>
                <a:uFillTx/>
                <a:latin typeface="Calibri"/>
                <a:hlinkClick r:id="rId2"/>
              </a:rPr>
              <a:t>https://www.gov.br/capes/pt-br/centrais-de-conteudo/ENSINO.pdf</a:t>
            </a:r>
            <a:r>
              <a:rPr lang="pt-BR" sz="2200" b="0" strike="noStrike" spc="-1">
                <a:solidFill>
                  <a:srgbClr val="000000"/>
                </a:solidFill>
                <a:latin typeface="Calibri"/>
              </a:rPr>
              <a:t>).</a:t>
            </a:r>
            <a:endParaRPr lang="pt-BR" sz="2200" b="0" strike="noStrike" spc="-1">
              <a:latin typeface="Arial"/>
            </a:endParaRPr>
          </a:p>
          <a:p>
            <a:pPr>
              <a:lnSpc>
                <a:spcPct val="100000"/>
              </a:lnSpc>
              <a:buNone/>
            </a:pP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CaixaDeTexto 2"/>
          <p:cNvSpPr/>
          <p:nvPr/>
        </p:nvSpPr>
        <p:spPr>
          <a:xfrm>
            <a:off x="323640" y="476640"/>
            <a:ext cx="8424720" cy="5636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FF0000"/>
                </a:solidFill>
                <a:latin typeface="Calibri"/>
              </a:rPr>
              <a:t>Trabalho de Conclusão do Curso (TCC)</a:t>
            </a:r>
            <a:r>
              <a:rPr lang="pt-BR" sz="2800" b="1" strike="noStrike" spc="-1">
                <a:solidFill>
                  <a:srgbClr val="000000"/>
                </a:solidFill>
                <a:latin typeface="Calibri"/>
              </a:rPr>
              <a:t> - diferentes formatos: </a:t>
            </a:r>
            <a:endParaRPr lang="pt-BR" sz="2800" b="0" strike="noStrike" spc="-1">
              <a:latin typeface="Arial"/>
            </a:endParaRPr>
          </a:p>
          <a:p>
            <a:pPr marL="457200" indent="-457200" algn="just">
              <a:lnSpc>
                <a:spcPct val="100000"/>
              </a:lnSpc>
              <a:buClr>
                <a:srgbClr val="FF0000"/>
              </a:buClr>
              <a:buFont typeface="Arial"/>
              <a:buChar char="•"/>
            </a:pPr>
            <a:r>
              <a:rPr lang="pt-BR" sz="2800" b="1" strike="noStrike" spc="-1">
                <a:solidFill>
                  <a:srgbClr val="FF0000"/>
                </a:solidFill>
                <a:latin typeface="Calibri"/>
              </a:rPr>
              <a:t>produtos educacionais</a:t>
            </a:r>
            <a:r>
              <a:rPr lang="pt-BR" sz="2800" b="1" strike="noStrike" spc="-1">
                <a:solidFill>
                  <a:srgbClr val="000000"/>
                </a:solidFill>
                <a:latin typeface="Calibri"/>
              </a:rPr>
              <a:t> acompanhados de um relatório.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Relatório (acompanha o produto educacional) - deve explicitar a concepção teórico-metodológica que norteou a elaboração do produto e suas finalidades, além de considerar  o avanço da ciência geográfica e das tecnologias e propor inovações e/ou soluções de problemas específicos relacionados ao Ensino de Geografia. </a:t>
            </a:r>
            <a:endParaRPr lang="pt-BR" sz="2800" b="0" strike="noStrike" spc="-1">
              <a:latin typeface="Arial"/>
            </a:endParaRPr>
          </a:p>
          <a:p>
            <a:pPr>
              <a:lnSpc>
                <a:spcPct val="100000"/>
              </a:lnSpc>
              <a:buNone/>
            </a:pP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aixaDeTexto 1"/>
          <p:cNvSpPr/>
          <p:nvPr/>
        </p:nvSpPr>
        <p:spPr>
          <a:xfrm>
            <a:off x="251280" y="332640"/>
            <a:ext cx="8568720" cy="6184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pt-BR" sz="2800" b="1" strike="noStrike" spc="-1">
                <a:solidFill>
                  <a:srgbClr val="FF0000"/>
                </a:solidFill>
                <a:latin typeface="Calibri"/>
              </a:rPr>
              <a:t>Produtos Educacionais (+ relatório):</a:t>
            </a:r>
            <a:endParaRPr lang="pt-BR" sz="2800" b="0" strike="noStrike" spc="-1">
              <a:latin typeface="Arial"/>
            </a:endParaRPr>
          </a:p>
          <a:p>
            <a:pPr>
              <a:lnSpc>
                <a:spcPct val="100000"/>
              </a:lnSpc>
              <a:buNone/>
            </a:pPr>
            <a:endParaRPr lang="pt-BR" sz="2800" b="0" strike="noStrike" spc="-1">
              <a:latin typeface="Arial"/>
            </a:endParaRPr>
          </a:p>
          <a:p>
            <a:pPr marL="343080" indent="-343080" algn="just">
              <a:lnSpc>
                <a:spcPct val="100000"/>
              </a:lnSpc>
              <a:buClr>
                <a:srgbClr val="000000"/>
              </a:buClr>
              <a:buFont typeface="Arial"/>
              <a:buChar char="•"/>
            </a:pPr>
            <a:r>
              <a:rPr lang="pt-BR" sz="2800" b="1" strike="noStrike" spc="-1">
                <a:solidFill>
                  <a:srgbClr val="000000"/>
                </a:solidFill>
                <a:latin typeface="Calibri"/>
              </a:rPr>
              <a:t>Vídeo –</a:t>
            </a:r>
            <a:r>
              <a:rPr lang="pt-BR" sz="2800" b="0" strike="noStrike" spc="-1">
                <a:solidFill>
                  <a:srgbClr val="000000"/>
                </a:solidFill>
                <a:latin typeface="Calibri"/>
              </a:rPr>
              <a:t> elaborado a partir do uso de tecnologias profissionais e/ou amadoras, cuja roteirização decorrerá das temáticas e/ou experiências vivenciadas no âmbito do ensino de Geografia, cuja finalidade é a aplicação na sala de aula.</a:t>
            </a:r>
            <a:endParaRPr lang="pt-BR" sz="2800" b="0" strike="noStrike" spc="-1">
              <a:latin typeface="Arial"/>
            </a:endParaRPr>
          </a:p>
          <a:p>
            <a:pPr algn="just">
              <a:lnSpc>
                <a:spcPct val="100000"/>
              </a:lnSpc>
              <a:buNone/>
            </a:pPr>
            <a:endParaRPr lang="pt-BR" sz="2800" b="0" strike="noStrike" spc="-1">
              <a:latin typeface="Arial"/>
            </a:endParaRPr>
          </a:p>
          <a:p>
            <a:pPr marL="343080" indent="-343080" algn="just">
              <a:lnSpc>
                <a:spcPct val="100000"/>
              </a:lnSpc>
              <a:buClr>
                <a:srgbClr val="000000"/>
              </a:buClr>
              <a:buFont typeface="Arial"/>
              <a:buChar char="•"/>
            </a:pPr>
            <a:r>
              <a:rPr lang="pt-BR" sz="2800" b="1" strike="noStrike" spc="-1">
                <a:solidFill>
                  <a:srgbClr val="000000"/>
                </a:solidFill>
                <a:latin typeface="Calibri"/>
              </a:rPr>
              <a:t>Jogos – </a:t>
            </a:r>
            <a:r>
              <a:rPr lang="pt-BR" sz="2800" b="0" strike="noStrike" spc="-1">
                <a:solidFill>
                  <a:srgbClr val="000000"/>
                </a:solidFill>
                <a:latin typeface="Calibri"/>
              </a:rPr>
              <a:t>desenvolvimento de jogos interativos utilizando materiais concretos ou programas informacionais que abordem temas relacionados a Geografia, cuja finalidade é estimular o raciocínio lógico-espacial e a compreensão dos conteúdos conceituais.</a:t>
            </a:r>
            <a:endParaRPr lang="pt-BR" sz="2800" b="0" strike="noStrike" spc="-1">
              <a:latin typeface="Arial"/>
            </a:endParaRPr>
          </a:p>
          <a:p>
            <a:pPr>
              <a:lnSpc>
                <a:spcPct val="100000"/>
              </a:lnSpc>
              <a:buNone/>
            </a:pPr>
            <a:endParaRPr lang="pt-BR" sz="1800" b="0" strike="noStrike" spc="-1">
              <a:latin typeface="Arial"/>
            </a:endParaRPr>
          </a:p>
          <a:p>
            <a:pPr>
              <a:lnSpc>
                <a:spcPct val="100000"/>
              </a:lnSpc>
              <a:buNone/>
            </a:pPr>
            <a:endParaRPr lang="pt-BR" sz="1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CaixaDeTexto 1"/>
          <p:cNvSpPr/>
          <p:nvPr/>
        </p:nvSpPr>
        <p:spPr>
          <a:xfrm>
            <a:off x="180000" y="152640"/>
            <a:ext cx="8928000" cy="6062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343080" indent="-343080" algn="just">
              <a:lnSpc>
                <a:spcPct val="100000"/>
              </a:lnSpc>
              <a:buClr>
                <a:srgbClr val="000000"/>
              </a:buClr>
              <a:buFont typeface="Arial"/>
              <a:buChar char="•"/>
            </a:pPr>
            <a:r>
              <a:rPr lang="pt-BR" sz="2800" b="1" strike="noStrike" spc="-1">
                <a:solidFill>
                  <a:srgbClr val="000000"/>
                </a:solidFill>
                <a:latin typeface="Calibri"/>
              </a:rPr>
              <a:t>Maquetes –</a:t>
            </a:r>
            <a:r>
              <a:rPr lang="pt-BR" sz="2800" b="0" strike="noStrike" spc="-1">
                <a:solidFill>
                  <a:srgbClr val="000000"/>
                </a:solidFill>
                <a:latin typeface="Calibri"/>
              </a:rPr>
              <a:t> representações espaciais em suporte físico ou ambiente virtual, cuja finalidade é a construção de um objeto de aprendizagem que estimule o raciocínio lógico-espacial e a compreensão de conteúdos conceituais e procedimentais. </a:t>
            </a:r>
            <a:endParaRPr lang="pt-BR" sz="2800" b="0" strike="noStrike" spc="-1">
              <a:latin typeface="Arial"/>
            </a:endParaRPr>
          </a:p>
          <a:p>
            <a:pPr algn="just">
              <a:lnSpc>
                <a:spcPct val="100000"/>
              </a:lnSpc>
              <a:buNone/>
            </a:pPr>
            <a:endParaRPr lang="pt-BR" sz="2800" b="0" strike="noStrike" spc="-1">
              <a:latin typeface="Arial"/>
            </a:endParaRPr>
          </a:p>
          <a:p>
            <a:pPr marL="343080" indent="-343080" algn="just">
              <a:lnSpc>
                <a:spcPct val="100000"/>
              </a:lnSpc>
              <a:buClr>
                <a:srgbClr val="000000"/>
              </a:buClr>
              <a:buFont typeface="Arial"/>
              <a:buChar char="•"/>
            </a:pPr>
            <a:r>
              <a:rPr lang="pt-BR" sz="2800" b="1" strike="noStrike" spc="-1">
                <a:solidFill>
                  <a:srgbClr val="000000"/>
                </a:solidFill>
                <a:latin typeface="Calibri"/>
              </a:rPr>
              <a:t>Material textual – </a:t>
            </a:r>
            <a:r>
              <a:rPr lang="pt-BR" sz="2800" b="0" strike="noStrike" spc="-1">
                <a:solidFill>
                  <a:srgbClr val="000000"/>
                </a:solidFill>
                <a:latin typeface="Calibri"/>
              </a:rPr>
              <a:t>sequências didáticas, livros didáticos e paradidáticos e atlas, em formato físico ou ambiente virtual, cuja finalidade pode ser a resolução de problemas no processo de ensino-aprendizagem, a ampliação de conteúdos e a construção de experiências metodológicas.</a:t>
            </a:r>
            <a:endParaRPr lang="pt-BR" sz="2800" b="0" strike="noStrike" spc="-1">
              <a:latin typeface="Arial"/>
            </a:endParaRPr>
          </a:p>
          <a:p>
            <a:pPr marL="343080" indent="-343080" algn="just">
              <a:lnSpc>
                <a:spcPct val="100000"/>
              </a:lnSpc>
              <a:buClr>
                <a:srgbClr val="000000"/>
              </a:buClr>
              <a:buFont typeface="Arial"/>
              <a:buChar char="•"/>
            </a:pPr>
            <a:endParaRPr lang="pt-BR" sz="2800" b="0" strike="noStrike" spc="-1">
              <a:latin typeface="Arial"/>
            </a:endParaRPr>
          </a:p>
          <a:p>
            <a:pPr marL="343080" indent="-343080" algn="just">
              <a:lnSpc>
                <a:spcPct val="100000"/>
              </a:lnSpc>
              <a:buClr>
                <a:srgbClr val="000000"/>
              </a:buClr>
              <a:buFont typeface="Arial"/>
              <a:buChar char="•"/>
            </a:pPr>
            <a:r>
              <a:rPr lang="pt-BR" sz="2800" b="1" strike="noStrike" spc="-1">
                <a:solidFill>
                  <a:srgbClr val="000000"/>
                </a:solidFill>
                <a:latin typeface="Calibri"/>
              </a:rPr>
              <a:t>Outros produtos: </a:t>
            </a:r>
            <a:r>
              <a:rPr lang="pt-BR" sz="2800" b="0" strike="noStrike" spc="-1">
                <a:solidFill>
                  <a:srgbClr val="000000"/>
                </a:solidFill>
                <a:latin typeface="Calibri"/>
              </a:rPr>
              <a:t>oficinas, roteiro de estudo do meio, laboratório, Formação  Continuada  de  Professores,...</a:t>
            </a: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CaixaDeTexto 62"/>
          <p:cNvSpPr txBox="1"/>
          <p:nvPr/>
        </p:nvSpPr>
        <p:spPr>
          <a:xfrm>
            <a:off x="324000" y="720000"/>
            <a:ext cx="8532000" cy="5193360"/>
          </a:xfrm>
          <a:prstGeom prst="rect">
            <a:avLst/>
          </a:prstGeom>
          <a:noFill/>
          <a:ln w="0">
            <a:noFill/>
          </a:ln>
        </p:spPr>
        <p:txBody>
          <a:bodyPr lIns="90000" tIns="45000" rIns="90000" bIns="45000" anchor="t">
            <a:noAutofit/>
          </a:bodyPr>
          <a:lstStyle/>
          <a:p>
            <a:pPr algn="just">
              <a:buNone/>
              <a:tabLst>
                <a:tab pos="408240" algn="l"/>
              </a:tabLst>
            </a:pPr>
            <a:r>
              <a:rPr lang="pt-BR" sz="2800" b="0" strike="noStrike" spc="-1">
                <a:latin typeface="Arial"/>
              </a:rPr>
              <a:t>O mestrando deve desenvolver alguma nova estratégia de ensino, uma nova  metodologia  de  ensino  para determinados  conteúdos,  um  aplicativo, um ambiente virtual, um texto; enfim, um processo ou produto de natureza  educacional  e  implementá-lo  em  condições  reais  de  sala  de  aula  ou  de  espaços  não  formais  ou  informais  de  ensino,  relatando  os  resultados dessa experiência.</a:t>
            </a:r>
          </a:p>
          <a:p>
            <a:endParaRPr lang="pt-BR" sz="1800" b="0" strike="noStrike" spc="-1">
              <a:latin typeface="Arial"/>
            </a:endParaRPr>
          </a:p>
          <a:p>
            <a:endParaRPr lang="pt-BR" sz="1800" b="0" strike="noStrike" spc="-1">
              <a:latin typeface="Arial"/>
            </a:endParaRPr>
          </a:p>
          <a:p>
            <a:r>
              <a:rPr lang="pt-BR" sz="1800" b="0" strike="noStrike" spc="-1">
                <a:latin typeface="Arial"/>
              </a:rPr>
              <a:t>Moreira, Marco A.; Nardi, Roberto. O mestrado profissional na área de Ensino de Ciências e Matemática. Revista Brasileira de Ensino de Ciência e Tecnologia, v. 2, n. 3, set./dez., 2009, p. 4.</a:t>
            </a:r>
          </a:p>
          <a:p>
            <a:endParaRPr lang="pt-BR" sz="1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CaixaDeTexto 1"/>
          <p:cNvSpPr/>
          <p:nvPr/>
        </p:nvSpPr>
        <p:spPr>
          <a:xfrm>
            <a:off x="467640" y="642960"/>
            <a:ext cx="8461800" cy="1370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endParaRPr lang="pt-BR" sz="2800" b="0" strike="noStrike" spc="-1">
              <a:latin typeface="Arial"/>
            </a:endParaRPr>
          </a:p>
          <a:p>
            <a:pPr>
              <a:lnSpc>
                <a:spcPct val="100000"/>
              </a:lnSpc>
              <a:buNone/>
            </a:pPr>
            <a:endParaRPr lang="pt-BR" sz="2800" b="0" strike="noStrike" spc="-1">
              <a:latin typeface="Arial"/>
            </a:endParaRPr>
          </a:p>
          <a:p>
            <a:pPr>
              <a:lnSpc>
                <a:spcPct val="100000"/>
              </a:lnSpc>
              <a:buNone/>
            </a:pPr>
            <a:endParaRPr lang="pt-BR" sz="2800" b="0" strike="noStrike" spc="-1">
              <a:latin typeface="Arial"/>
            </a:endParaRPr>
          </a:p>
        </p:txBody>
      </p:sp>
      <p:sp>
        <p:nvSpPr>
          <p:cNvPr id="65" name="CaixaDeTexto 4"/>
          <p:cNvSpPr/>
          <p:nvPr/>
        </p:nvSpPr>
        <p:spPr>
          <a:xfrm>
            <a:off x="323640" y="260640"/>
            <a:ext cx="8605800" cy="6062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000000"/>
                </a:solidFill>
                <a:latin typeface="Calibri"/>
              </a:rPr>
              <a:t>Avaliação do TCC - banca examinadora, composta por 03 membros, portadores do título de doutor, sendo um externo a UFRN (Resolução nº 008/2022 – CONSEPE).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0" strike="noStrike" spc="-1">
                <a:solidFill>
                  <a:srgbClr val="000000"/>
                </a:solidFill>
                <a:latin typeface="Calibri"/>
              </a:rPr>
              <a:t>A avaliação dos produtos educacionais deve considerar: </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ineditismo </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qualidade</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relevância </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alcance </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facilidade de uso pelo público alvo</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formas de divulgação </a:t>
            </a:r>
            <a:endParaRPr lang="pt-BR" sz="2800" b="0" strike="noStrike" spc="-1">
              <a:latin typeface="Arial"/>
            </a:endParaRPr>
          </a:p>
          <a:p>
            <a:pPr marL="457200" indent="-457200" algn="just">
              <a:lnSpc>
                <a:spcPct val="100000"/>
              </a:lnSpc>
              <a:buClr>
                <a:srgbClr val="000000"/>
              </a:buClr>
              <a:buFont typeface="Arial"/>
              <a:buChar char="•"/>
            </a:pPr>
            <a:r>
              <a:rPr lang="pt-BR" sz="2800" b="0" strike="noStrike" spc="-1">
                <a:solidFill>
                  <a:srgbClr val="000000"/>
                </a:solidFill>
                <a:latin typeface="Calibri"/>
              </a:rPr>
              <a:t>e, principalmente, a contribuição para o ensino de Geografia.</a:t>
            </a:r>
            <a:r>
              <a:rPr lang="pt-BR" sz="2800" b="1" strike="noStrike" spc="-1">
                <a:solidFill>
                  <a:srgbClr val="000000"/>
                </a:solidFill>
                <a:latin typeface="Calibri"/>
              </a:rPr>
              <a:t> </a:t>
            </a:r>
            <a:endParaRPr lang="pt-BR" sz="2800" b="0" strike="noStrike" spc="-1">
              <a:latin typeface="Arial"/>
            </a:endParaRPr>
          </a:p>
          <a:p>
            <a:pPr algn="just">
              <a:lnSpc>
                <a:spcPct val="100000"/>
              </a:lnSpc>
              <a:buNone/>
            </a:pP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CaixaDeTexto 2"/>
          <p:cNvSpPr/>
          <p:nvPr/>
        </p:nvSpPr>
        <p:spPr>
          <a:xfrm>
            <a:off x="436320" y="260640"/>
            <a:ext cx="8384040" cy="6671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376092"/>
                </a:solidFill>
                <a:latin typeface="Calibri"/>
              </a:rPr>
              <a:t>Integralização dos créditos/fluxo semestral: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1º Semestre </a:t>
            </a:r>
            <a:r>
              <a:rPr lang="pt-BR" sz="2800" b="0" strike="noStrike" spc="-1">
                <a:solidFill>
                  <a:srgbClr val="000000"/>
                </a:solidFill>
                <a:latin typeface="Calibri"/>
              </a:rPr>
              <a:t>– </a:t>
            </a:r>
            <a:r>
              <a:rPr lang="pt-BR" sz="2800" b="1" strike="noStrike" spc="-1">
                <a:solidFill>
                  <a:srgbClr val="000000"/>
                </a:solidFill>
                <a:latin typeface="Calibri"/>
              </a:rPr>
              <a:t>12 créditos:</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spcAft>
                <a:spcPts val="1199"/>
              </a:spcAft>
              <a:buClr>
                <a:srgbClr val="000000"/>
              </a:buClr>
              <a:buFont typeface="Arial"/>
              <a:buChar char="•"/>
            </a:pPr>
            <a:r>
              <a:rPr lang="pt-BR" sz="2800" b="1" strike="noStrike" spc="-1">
                <a:solidFill>
                  <a:srgbClr val="000000"/>
                </a:solidFill>
                <a:latin typeface="Calibri"/>
              </a:rPr>
              <a:t>disciplina obrigatória para todos (</a:t>
            </a:r>
            <a:r>
              <a:rPr lang="pt-BR" sz="2800" b="1" strike="noStrike" spc="-1">
                <a:solidFill>
                  <a:srgbClr val="FF0000"/>
                </a:solidFill>
                <a:latin typeface="Calibri"/>
              </a:rPr>
              <a:t>Teoria e Método Aplicados ao Ensino de Geografia</a:t>
            </a:r>
            <a:r>
              <a:rPr lang="pt-BR" sz="2800" b="1" strike="noStrike" spc="-1">
                <a:solidFill>
                  <a:srgbClr val="000000"/>
                </a:solidFill>
                <a:latin typeface="Calibri"/>
              </a:rPr>
              <a:t>);</a:t>
            </a:r>
            <a:endParaRPr lang="pt-BR" sz="2800" b="0" strike="noStrike" spc="-1">
              <a:latin typeface="Arial"/>
            </a:endParaRPr>
          </a:p>
          <a:p>
            <a:pPr marL="457200" indent="-457200" algn="just">
              <a:lnSpc>
                <a:spcPct val="100000"/>
              </a:lnSpc>
              <a:spcAft>
                <a:spcPts val="1199"/>
              </a:spcAft>
              <a:buClr>
                <a:srgbClr val="000000"/>
              </a:buClr>
              <a:buFont typeface="Arial"/>
              <a:buChar char="•"/>
            </a:pPr>
            <a:r>
              <a:rPr lang="pt-BR" sz="2800" b="1" strike="noStrike" spc="-1">
                <a:solidFill>
                  <a:srgbClr val="000000"/>
                </a:solidFill>
                <a:latin typeface="Calibri"/>
              </a:rPr>
              <a:t>disciplina obrigatória por linha de pesquisa (L1 - </a:t>
            </a:r>
            <a:r>
              <a:rPr lang="pt-BR" sz="2800" b="1" strike="noStrike" spc="-1">
                <a:solidFill>
                  <a:srgbClr val="FF0000"/>
                </a:solidFill>
                <a:latin typeface="Calibri"/>
              </a:rPr>
              <a:t>A Geografia no Espaço Escolar</a:t>
            </a:r>
            <a:r>
              <a:rPr lang="pt-BR" sz="2800" b="1" strike="noStrike" spc="-1">
                <a:solidFill>
                  <a:srgbClr val="000000"/>
                </a:solidFill>
                <a:latin typeface="Calibri"/>
              </a:rPr>
              <a:t> / L2 - </a:t>
            </a:r>
            <a:r>
              <a:rPr lang="pt-BR" sz="2800" b="1" strike="noStrike" spc="-1">
                <a:solidFill>
                  <a:srgbClr val="FF0000"/>
                </a:solidFill>
                <a:latin typeface="Calibri"/>
              </a:rPr>
              <a:t>Metodologia do Ensino de Geografia</a:t>
            </a:r>
            <a:r>
              <a:rPr lang="pt-BR" sz="2800" b="1" strike="noStrike" spc="-1">
                <a:solidFill>
                  <a:srgbClr val="000000"/>
                </a:solidFill>
                <a:latin typeface="Calibri"/>
              </a:rPr>
              <a:t>);</a:t>
            </a:r>
            <a:endParaRPr lang="pt-BR" sz="2800" b="0" strike="noStrike" spc="-1">
              <a:latin typeface="Arial"/>
            </a:endParaRPr>
          </a:p>
          <a:p>
            <a:pPr marL="457200" indent="-457200" algn="just">
              <a:lnSpc>
                <a:spcPct val="100000"/>
              </a:lnSpc>
              <a:spcAft>
                <a:spcPts val="1199"/>
              </a:spcAft>
              <a:buClr>
                <a:srgbClr val="000000"/>
              </a:buClr>
              <a:buFont typeface="Arial"/>
              <a:buChar char="•"/>
            </a:pPr>
            <a:r>
              <a:rPr lang="pt-BR" sz="2800" b="1" strike="noStrike" spc="-1">
                <a:solidFill>
                  <a:srgbClr val="000000"/>
                </a:solidFill>
                <a:latin typeface="Calibri"/>
              </a:rPr>
              <a:t>disciplina optativa (</a:t>
            </a:r>
            <a:r>
              <a:rPr lang="pt-BR" sz="2800" b="1" strike="noStrike" spc="-1">
                <a:solidFill>
                  <a:srgbClr val="FF0000"/>
                </a:solidFill>
                <a:latin typeface="Calibri"/>
              </a:rPr>
              <a:t>a disciplina da linha a que o aluno não está vinculado</a:t>
            </a:r>
            <a:r>
              <a:rPr lang="pt-BR" sz="2800" b="1" strike="noStrike" spc="-1">
                <a:solidFill>
                  <a:srgbClr val="000000"/>
                </a:solidFill>
                <a:latin typeface="Calibri"/>
              </a:rPr>
              <a:t>);</a:t>
            </a:r>
            <a:endParaRPr lang="pt-BR" sz="2800" b="0" strike="noStrike" spc="-1">
              <a:latin typeface="Arial"/>
            </a:endParaRPr>
          </a:p>
          <a:p>
            <a:pPr marL="457200" indent="-457200" algn="just">
              <a:lnSpc>
                <a:spcPct val="100000"/>
              </a:lnSpc>
              <a:spcAft>
                <a:spcPts val="1199"/>
              </a:spcAft>
              <a:buClr>
                <a:srgbClr val="000000"/>
              </a:buClr>
              <a:buFont typeface="Arial"/>
              <a:buChar char="•"/>
            </a:pPr>
            <a:r>
              <a:rPr lang="pt-BR" sz="2800" b="1" strike="noStrike" spc="-1">
                <a:solidFill>
                  <a:srgbClr val="000000"/>
                </a:solidFill>
                <a:latin typeface="Calibri"/>
              </a:rPr>
              <a:t>Atividade de Orientações Estudos I.</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0" strike="noStrike" spc="-1">
                <a:solidFill>
                  <a:srgbClr val="000000"/>
                </a:solidFill>
                <a:latin typeface="Calibri"/>
              </a:rPr>
              <a:t> </a:t>
            </a: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CaixaDeTexto 1"/>
          <p:cNvSpPr/>
          <p:nvPr/>
        </p:nvSpPr>
        <p:spPr>
          <a:xfrm>
            <a:off x="379800" y="836640"/>
            <a:ext cx="8462880" cy="703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000000"/>
                </a:solidFill>
                <a:latin typeface="Calibri"/>
              </a:rPr>
              <a:t>2º Semestre – 12 créditos:</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03 disciplinas optativas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Atividades: Orientação de Estudos II e Colóquio Temático.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3º Semestre – o aluno deverá realizar (não conta crédito):</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atividade de Orientação de Estudos III;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Exame de Qualificação.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4º Semestre – o aluno deverá realizar a defesa do TCC.</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 </a:t>
            </a:r>
            <a:endParaRPr lang="pt-BR" sz="2800" b="0" strike="noStrike" spc="-1">
              <a:latin typeface="Arial"/>
            </a:endParaRPr>
          </a:p>
          <a:p>
            <a:pPr>
              <a:lnSpc>
                <a:spcPct val="100000"/>
              </a:lnSpc>
              <a:buNone/>
            </a:pPr>
            <a:endParaRPr lang="pt-BR" sz="2800" b="0" strike="noStrike" spc="-1">
              <a:latin typeface="Arial"/>
            </a:endParaRPr>
          </a:p>
          <a:p>
            <a:pPr>
              <a:lnSpc>
                <a:spcPct val="100000"/>
              </a:lnSpc>
              <a:buNone/>
            </a:pPr>
            <a:endParaRPr lang="pt-BR" sz="1800" b="0" strike="noStrike" spc="-1">
              <a:latin typeface="Arial"/>
            </a:endParaRPr>
          </a:p>
          <a:p>
            <a:pPr>
              <a:lnSpc>
                <a:spcPct val="100000"/>
              </a:lnSpc>
              <a:buNone/>
            </a:pPr>
            <a:endParaRPr lang="pt-BR" sz="1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aixaDeTexto 1"/>
          <p:cNvSpPr/>
          <p:nvPr/>
        </p:nvSpPr>
        <p:spPr>
          <a:xfrm>
            <a:off x="357120" y="285840"/>
            <a:ext cx="8500680" cy="791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endParaRPr lang="pt-BR" sz="2800" b="0" strike="noStrike" spc="-1">
              <a:latin typeface="Arial"/>
            </a:endParaRPr>
          </a:p>
          <a:p>
            <a:pPr>
              <a:lnSpc>
                <a:spcPct val="100000"/>
              </a:lnSpc>
              <a:buNone/>
            </a:pPr>
            <a:endParaRPr lang="pt-BR" sz="1800" b="0" strike="noStrike" spc="-1">
              <a:latin typeface="Arial"/>
            </a:endParaRPr>
          </a:p>
        </p:txBody>
      </p:sp>
      <p:sp>
        <p:nvSpPr>
          <p:cNvPr id="69" name="CaixaDeTexto 5"/>
          <p:cNvSpPr/>
          <p:nvPr/>
        </p:nvSpPr>
        <p:spPr>
          <a:xfrm>
            <a:off x="683640" y="116640"/>
            <a:ext cx="799236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pt-BR" sz="2000" b="1" strike="noStrike" spc="-1">
                <a:solidFill>
                  <a:srgbClr val="376092"/>
                </a:solidFill>
                <a:latin typeface="Calibri"/>
              </a:rPr>
              <a:t>GEOPROF - QUADRO DE DOCENTES</a:t>
            </a:r>
            <a:endParaRPr lang="pt-BR" sz="2000" b="0" strike="noStrike" spc="-1">
              <a:latin typeface="Arial"/>
            </a:endParaRPr>
          </a:p>
        </p:txBody>
      </p:sp>
      <p:graphicFrame>
        <p:nvGraphicFramePr>
          <p:cNvPr id="70" name="Tabela 6"/>
          <p:cNvGraphicFramePr/>
          <p:nvPr/>
        </p:nvGraphicFramePr>
        <p:xfrm>
          <a:off x="395640" y="548640"/>
          <a:ext cx="8390520" cy="7132320"/>
        </p:xfrm>
        <a:graphic>
          <a:graphicData uri="http://schemas.openxmlformats.org/drawingml/2006/table">
            <a:tbl>
              <a:tblPr/>
              <a:tblGrid>
                <a:gridCol w="6047280"/>
                <a:gridCol w="2343240"/>
              </a:tblGrid>
              <a:tr h="360000">
                <a:tc>
                  <a:txBody>
                    <a:bodyPr/>
                    <a:lstStyle/>
                    <a:p>
                      <a:pPr algn="ctr">
                        <a:lnSpc>
                          <a:spcPct val="100000"/>
                        </a:lnSpc>
                        <a:buNone/>
                      </a:pPr>
                      <a:r>
                        <a:rPr lang="pt-BR" sz="2000" b="1" strike="noStrike" spc="-1" dirty="0">
                          <a:solidFill>
                            <a:srgbClr val="000000"/>
                          </a:solidFill>
                          <a:latin typeface="Calibri"/>
                        </a:rPr>
                        <a:t>NOME</a:t>
                      </a:r>
                      <a:endParaRPr lang="pt-BR" sz="2000" b="0" strike="noStrike" spc="-1" dirty="0">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c>
                  <a:txBody>
                    <a:bodyPr/>
                    <a:lstStyle/>
                    <a:p>
                      <a:pPr algn="ctr">
                        <a:lnSpc>
                          <a:spcPct val="100000"/>
                        </a:lnSpc>
                        <a:buNone/>
                      </a:pPr>
                      <a:r>
                        <a:rPr lang="pt-BR" sz="2000" b="1" strike="noStrike" spc="-1">
                          <a:solidFill>
                            <a:srgbClr val="000000"/>
                          </a:solidFill>
                          <a:latin typeface="Calibri"/>
                        </a:rPr>
                        <a:t>LOTAÇÃO</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Pablo Sebastian Moreira Fernandez (Coord)</a:t>
                      </a:r>
                      <a:endParaRPr lang="pt-BR" sz="20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gn="ctr">
                        <a:lnSpc>
                          <a:spcPct val="100000"/>
                        </a:lnSpc>
                        <a:buNone/>
                      </a:pPr>
                      <a:r>
                        <a:rPr lang="pt-BR" sz="2000" b="0" strike="noStrike" spc="-1" dirty="0">
                          <a:solidFill>
                            <a:srgbClr val="000000"/>
                          </a:solidFill>
                          <a:latin typeface="Calibri"/>
                        </a:rPr>
                        <a:t>UFRN - CCHLA</a:t>
                      </a:r>
                      <a:endParaRPr lang="pt-BR" sz="2000" b="0" strike="noStrike" spc="-1" dirty="0">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Tânia Cristina Meira Garcia (Vice)</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CERES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Adriano Lima Troleis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Alessandro Dozena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Celso Donizete Locatel</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Diego Salomão Candido de Oliveira Salvador</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CERES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Diógenes Félix da Silva Costa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2000" b="0" strike="noStrike" spc="-1">
                          <a:solidFill>
                            <a:srgbClr val="000000"/>
                          </a:solidFill>
                          <a:latin typeface="Calibri"/>
                        </a:rPr>
                        <a:t>UFRN - CERES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Eugênia Maria Dantas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Gleydson Pinheiro Albano</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Hugo Arruda de Morais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Ione Rodrigues Diniz Morais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Jeane Medeiros Silva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dirty="0">
                          <a:solidFill>
                            <a:srgbClr val="000000"/>
                          </a:solidFill>
                          <a:latin typeface="Calibri"/>
                        </a:rPr>
                        <a:t>UFU (CERES)</a:t>
                      </a:r>
                      <a:endParaRPr lang="pt-BR" sz="2000" b="0" strike="noStrike" spc="-1" dirty="0">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dirty="0">
                          <a:solidFill>
                            <a:srgbClr val="000000"/>
                          </a:solidFill>
                          <a:latin typeface="Calibri"/>
                        </a:rPr>
                        <a:t>Maria Cristina Cavalcanti Araújo</a:t>
                      </a:r>
                      <a:endParaRPr lang="pt-BR" sz="2000" b="0" strike="noStrike" spc="-1" dirty="0">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dirty="0">
                          <a:solidFill>
                            <a:srgbClr val="000000"/>
                          </a:solidFill>
                          <a:latin typeface="Calibri" pitchFamily="34" charset="0"/>
                          <a:ea typeface="Times New Roman"/>
                          <a:cs typeface="Calibri" pitchFamily="34" charset="0"/>
                        </a:rPr>
                        <a:t>IFRN (CCHLA)</a:t>
                      </a:r>
                      <a:endParaRPr lang="pt-BR" sz="2000" b="0" strike="noStrike" spc="-1" dirty="0">
                        <a:latin typeface="Calibri" pitchFamily="34" charset="0"/>
                        <a:cs typeface="Calibri" pitchFamily="34" charset="0"/>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Marco Túlio Mendonça Diniz</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CERES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Marianna Fernandes Moreira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CERES</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5880">
                <a:tc>
                  <a:txBody>
                    <a:bodyPr/>
                    <a:lstStyle/>
                    <a:p>
                      <a:pPr algn="just">
                        <a:lnSpc>
                          <a:spcPct val="100000"/>
                        </a:lnSpc>
                        <a:buNone/>
                      </a:pPr>
                      <a:r>
                        <a:rPr lang="pt-BR" sz="2000" b="1" strike="noStrike" spc="-1">
                          <a:solidFill>
                            <a:srgbClr val="000000"/>
                          </a:solidFill>
                          <a:latin typeface="Calibri"/>
                        </a:rPr>
                        <a:t>Raimundo Nonato Junior</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8400">
                <a:tc>
                  <a:txBody>
                    <a:bodyPr/>
                    <a:lstStyle/>
                    <a:p>
                      <a:pPr algn="just">
                        <a:lnSpc>
                          <a:spcPct val="100000"/>
                        </a:lnSpc>
                        <a:buNone/>
                      </a:pPr>
                      <a:r>
                        <a:rPr lang="pt-BR" sz="2000" b="1" strike="noStrike" spc="-1">
                          <a:solidFill>
                            <a:srgbClr val="000000"/>
                          </a:solidFill>
                          <a:latin typeface="Calibri"/>
                        </a:rPr>
                        <a:t>Silvio Braz de Sousa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tabLst>
                          <a:tab pos="0" algn="l"/>
                        </a:tabLst>
                      </a:pPr>
                      <a:r>
                        <a:rPr lang="pt-BR" sz="2000" b="0" strike="noStrike" spc="-1">
                          <a:solidFill>
                            <a:srgbClr val="000000"/>
                          </a:solidFill>
                          <a:latin typeface="Calibri"/>
                        </a:rPr>
                        <a:t>UFRN - CCHLA</a:t>
                      </a:r>
                      <a:endParaRPr lang="pt-BR" sz="20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bl>
          </a:graphicData>
        </a:graphic>
      </p:graphicFrame>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CaixaDeTexto 1"/>
          <p:cNvSpPr/>
          <p:nvPr/>
        </p:nvSpPr>
        <p:spPr>
          <a:xfrm>
            <a:off x="333000" y="476640"/>
            <a:ext cx="8286480" cy="4782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pt-BR" sz="2800" b="1" strike="noStrike" spc="-1">
                <a:solidFill>
                  <a:srgbClr val="376092"/>
                </a:solidFill>
                <a:latin typeface="Calibri"/>
              </a:rPr>
              <a:t>OBSERVAÇÕES IMPORTANTES:</a:t>
            </a:r>
            <a:endParaRPr lang="pt-BR" sz="2800" b="0" strike="noStrike" spc="-1">
              <a:latin typeface="Arial"/>
            </a:endParaRPr>
          </a:p>
          <a:p>
            <a:pPr>
              <a:lnSpc>
                <a:spcPct val="100000"/>
              </a:lnSpc>
              <a:buNone/>
            </a:pPr>
            <a:endParaRPr lang="pt-BR" sz="2800" b="0" strike="noStrike" spc="-1">
              <a:latin typeface="Arial"/>
            </a:endParaRPr>
          </a:p>
          <a:p>
            <a:pPr>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Duração do curso – </a:t>
            </a:r>
            <a:r>
              <a:rPr lang="pt-BR" sz="2800" b="1" strike="noStrike" spc="-1">
                <a:solidFill>
                  <a:srgbClr val="FF0000"/>
                </a:solidFill>
                <a:latin typeface="Calibri"/>
              </a:rPr>
              <a:t>2 anos</a:t>
            </a:r>
            <a:r>
              <a:rPr lang="pt-BR" sz="2800" b="1" strike="noStrike" spc="-1">
                <a:solidFill>
                  <a:srgbClr val="000000"/>
                </a:solidFill>
                <a:latin typeface="Calibri"/>
              </a:rPr>
              <a:t>;</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Redefinição de projetos: considerando as perspectivas apontadas pelos orientadores;</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u="sng" strike="noStrike" spc="-1">
                <a:solidFill>
                  <a:srgbClr val="000000"/>
                </a:solidFill>
                <a:uFillTx/>
                <a:latin typeface="Calibri"/>
              </a:rPr>
              <a:t>O PROGRAMA NÃO TEM FINANCIAMENTO</a:t>
            </a:r>
            <a:r>
              <a:rPr lang="pt-BR" sz="2800" b="1" strike="noStrike" spc="-1">
                <a:solidFill>
                  <a:srgbClr val="000000"/>
                </a:solidFill>
                <a:latin typeface="Calibri"/>
              </a:rPr>
              <a:t>; </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u="sng" strike="noStrike" spc="-1">
                <a:solidFill>
                  <a:srgbClr val="000000"/>
                </a:solidFill>
                <a:uFillTx/>
                <a:latin typeface="Calibri"/>
              </a:rPr>
              <a:t>O PROGRAMA NÃO TEM BOLSA</a:t>
            </a:r>
            <a:r>
              <a:rPr lang="pt-BR" sz="2800" b="1" strike="noStrike" spc="-1">
                <a:solidFill>
                  <a:srgbClr val="000000"/>
                </a:solidFill>
                <a:latin typeface="Calibri"/>
              </a:rPr>
              <a:t>.</a:t>
            </a: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aixaDeTexto 1"/>
          <p:cNvSpPr/>
          <p:nvPr/>
        </p:nvSpPr>
        <p:spPr>
          <a:xfrm>
            <a:off x="395640" y="332640"/>
            <a:ext cx="8352720" cy="741596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pt-BR" sz="2800" b="1" strike="noStrike" spc="-1" dirty="0">
                <a:solidFill>
                  <a:srgbClr val="376092"/>
                </a:solidFill>
                <a:latin typeface="Calibri"/>
              </a:rPr>
              <a:t>GEOPROF - CARACTERIZAÇÃO </a:t>
            </a:r>
            <a:endParaRPr lang="pt-BR" sz="2800" b="0" strike="noStrike" spc="-1" dirty="0">
              <a:latin typeface="Arial"/>
            </a:endParaRPr>
          </a:p>
          <a:p>
            <a:pPr>
              <a:lnSpc>
                <a:spcPct val="100000"/>
              </a:lnSpc>
              <a:buNone/>
            </a:pPr>
            <a:r>
              <a:rPr lang="pt-BR" sz="2800" b="1" strike="noStrike" spc="-1" dirty="0">
                <a:solidFill>
                  <a:srgbClr val="000000"/>
                </a:solidFill>
                <a:latin typeface="Calibri"/>
              </a:rPr>
              <a:t> </a:t>
            </a:r>
            <a:endParaRPr lang="pt-BR" sz="2800" b="0" strike="noStrike" spc="-1" dirty="0">
              <a:latin typeface="Arial"/>
            </a:endParaRPr>
          </a:p>
          <a:p>
            <a:pPr>
              <a:lnSpc>
                <a:spcPct val="100000"/>
              </a:lnSpc>
              <a:buNone/>
            </a:pPr>
            <a:r>
              <a:rPr lang="pt-BR" sz="2800" b="1" strike="noStrike" spc="-1" dirty="0">
                <a:solidFill>
                  <a:srgbClr val="000000"/>
                </a:solidFill>
                <a:latin typeface="Calibri"/>
              </a:rPr>
              <a:t>Modalidade : </a:t>
            </a:r>
            <a:r>
              <a:rPr lang="pt-BR" sz="2800" b="0" strike="noStrike" spc="-1" dirty="0">
                <a:solidFill>
                  <a:srgbClr val="000000"/>
                </a:solidFill>
                <a:latin typeface="Calibri"/>
              </a:rPr>
              <a:t>curso </a:t>
            </a:r>
            <a:r>
              <a:rPr lang="pt-BR" sz="2800" b="0" strike="noStrike" spc="-1" dirty="0" smtClean="0">
                <a:solidFill>
                  <a:srgbClr val="000000"/>
                </a:solidFill>
                <a:latin typeface="Calibri"/>
              </a:rPr>
              <a:t>presencial, com possibilidade, em caráter excepcional, de oferta de disciplinas em formato remoto.</a:t>
            </a:r>
            <a:endParaRPr lang="pt-BR" sz="2800" b="0" strike="noStrike" spc="-1" dirty="0">
              <a:latin typeface="Arial"/>
            </a:endParaRPr>
          </a:p>
          <a:p>
            <a:pPr>
              <a:lnSpc>
                <a:spcPct val="100000"/>
              </a:lnSpc>
              <a:buNone/>
            </a:pPr>
            <a:r>
              <a:rPr lang="pt-BR" sz="2800" b="1" strike="noStrike" spc="-1" dirty="0" smtClean="0">
                <a:solidFill>
                  <a:srgbClr val="000000"/>
                </a:solidFill>
                <a:latin typeface="Calibri"/>
              </a:rPr>
              <a:t>Turmas:</a:t>
            </a:r>
            <a:r>
              <a:rPr lang="pt-BR" sz="2800" b="0" strike="noStrike" spc="-1" dirty="0" smtClean="0">
                <a:solidFill>
                  <a:srgbClr val="000000"/>
                </a:solidFill>
                <a:latin typeface="Calibri"/>
              </a:rPr>
              <a:t> </a:t>
            </a:r>
            <a:r>
              <a:rPr lang="pt-BR" sz="2800" b="0" strike="noStrike" spc="-1" dirty="0">
                <a:solidFill>
                  <a:srgbClr val="000000"/>
                </a:solidFill>
                <a:latin typeface="Calibri"/>
              </a:rPr>
              <a:t>Campus Central (Natal) e CERES (Campus de </a:t>
            </a:r>
            <a:r>
              <a:rPr lang="pt-BR" sz="2800" b="0" strike="noStrike" spc="-1" dirty="0" err="1">
                <a:solidFill>
                  <a:srgbClr val="000000"/>
                </a:solidFill>
                <a:latin typeface="Calibri"/>
              </a:rPr>
              <a:t>Caicó</a:t>
            </a:r>
            <a:r>
              <a:rPr lang="pt-BR" sz="2800" b="0" strike="noStrike" spc="-1" dirty="0">
                <a:solidFill>
                  <a:srgbClr val="000000"/>
                </a:solidFill>
                <a:latin typeface="Calibri"/>
              </a:rPr>
              <a:t>). </a:t>
            </a:r>
            <a:endParaRPr lang="pt-BR" sz="2800" b="0" strike="noStrike" spc="-1" dirty="0">
              <a:latin typeface="Arial"/>
            </a:endParaRPr>
          </a:p>
          <a:p>
            <a:pPr>
              <a:lnSpc>
                <a:spcPct val="100000"/>
              </a:lnSpc>
              <a:buNone/>
            </a:pPr>
            <a:endParaRPr lang="pt-BR" sz="2800" b="0" strike="noStrike" spc="-1" dirty="0">
              <a:latin typeface="Arial"/>
            </a:endParaRPr>
          </a:p>
          <a:p>
            <a:pPr>
              <a:lnSpc>
                <a:spcPct val="100000"/>
              </a:lnSpc>
              <a:buNone/>
            </a:pPr>
            <a:r>
              <a:rPr lang="pt-BR" sz="2800" b="1" strike="noStrike" spc="-1" dirty="0">
                <a:solidFill>
                  <a:srgbClr val="000000"/>
                </a:solidFill>
                <a:latin typeface="Calibri"/>
              </a:rPr>
              <a:t>Impacto regional e nacional do programa</a:t>
            </a:r>
            <a:r>
              <a:rPr lang="pt-BR" sz="2800" b="0" strike="noStrike" spc="-1" dirty="0">
                <a:solidFill>
                  <a:srgbClr val="000000"/>
                </a:solidFill>
                <a:latin typeface="Calibri"/>
              </a:rPr>
              <a:t>: </a:t>
            </a:r>
            <a:endParaRPr lang="pt-BR" sz="2800" b="0" strike="noStrike" spc="-1" dirty="0">
              <a:latin typeface="Arial"/>
            </a:endParaRPr>
          </a:p>
          <a:p>
            <a:pPr marL="457200" indent="-457200">
              <a:lnSpc>
                <a:spcPct val="100000"/>
              </a:lnSpc>
              <a:buClr>
                <a:srgbClr val="000000"/>
              </a:buClr>
              <a:buFont typeface="Arial"/>
              <a:buChar char="•"/>
            </a:pPr>
            <a:r>
              <a:rPr lang="pt-BR" sz="2800" b="0" strike="noStrike" spc="-1" dirty="0">
                <a:solidFill>
                  <a:srgbClr val="000000"/>
                </a:solidFill>
                <a:latin typeface="Calibri"/>
              </a:rPr>
              <a:t>oferta da pós-graduação em espaços interioranos;</a:t>
            </a:r>
            <a:endParaRPr lang="pt-BR" sz="2800" b="0" strike="noStrike" spc="-1" dirty="0">
              <a:latin typeface="Arial"/>
            </a:endParaRPr>
          </a:p>
          <a:p>
            <a:pPr marL="457200" indent="-457200">
              <a:lnSpc>
                <a:spcPct val="100000"/>
              </a:lnSpc>
              <a:buClr>
                <a:srgbClr val="000000"/>
              </a:buClr>
              <a:buFont typeface="Arial"/>
              <a:buChar char="•"/>
            </a:pPr>
            <a:r>
              <a:rPr lang="pt-BR" sz="2800" b="0" u="sng" strike="noStrike" spc="-1" dirty="0">
                <a:solidFill>
                  <a:srgbClr val="000000"/>
                </a:solidFill>
                <a:uFillTx/>
                <a:latin typeface="Calibri"/>
              </a:rPr>
              <a:t>qualificação de professores que atuam na rede básica de ensino</a:t>
            </a:r>
            <a:r>
              <a:rPr lang="pt-BR" sz="2800" b="0" strike="noStrike" spc="-1" dirty="0">
                <a:solidFill>
                  <a:srgbClr val="000000"/>
                </a:solidFill>
                <a:latin typeface="Calibri"/>
              </a:rPr>
              <a:t>;</a:t>
            </a:r>
            <a:endParaRPr lang="pt-BR" sz="2800" b="0" strike="noStrike" spc="-1" dirty="0">
              <a:latin typeface="Arial"/>
            </a:endParaRPr>
          </a:p>
          <a:p>
            <a:pPr marL="457200" indent="-457200">
              <a:lnSpc>
                <a:spcPct val="100000"/>
              </a:lnSpc>
              <a:buClr>
                <a:srgbClr val="000000"/>
              </a:buClr>
              <a:buFont typeface="Arial"/>
              <a:buChar char="•"/>
            </a:pPr>
            <a:r>
              <a:rPr lang="pt-BR" sz="2800" b="0" strike="noStrike" spc="-1" dirty="0">
                <a:solidFill>
                  <a:srgbClr val="000000"/>
                </a:solidFill>
                <a:latin typeface="Calibri"/>
              </a:rPr>
              <a:t>melhoria da qualidade do ensino básico;</a:t>
            </a:r>
            <a:endParaRPr lang="pt-BR" sz="2800" b="0" strike="noStrike" spc="-1" dirty="0">
              <a:latin typeface="Arial"/>
            </a:endParaRPr>
          </a:p>
          <a:p>
            <a:pPr marL="457200" indent="-457200">
              <a:lnSpc>
                <a:spcPct val="100000"/>
              </a:lnSpc>
              <a:buClr>
                <a:srgbClr val="000000"/>
              </a:buClr>
              <a:buFont typeface="Arial"/>
              <a:buChar char="•"/>
            </a:pPr>
            <a:r>
              <a:rPr lang="pt-BR" sz="2800" b="0" strike="noStrike" spc="-1" dirty="0">
                <a:solidFill>
                  <a:srgbClr val="000000"/>
                </a:solidFill>
                <a:latin typeface="Calibri"/>
              </a:rPr>
              <a:t>permanência de profissionais qualificados no interior. </a:t>
            </a:r>
            <a:endParaRPr lang="pt-BR" sz="2800" b="0" strike="noStrike" spc="-1" dirty="0">
              <a:latin typeface="Arial"/>
            </a:endParaRPr>
          </a:p>
          <a:p>
            <a:pPr algn="ctr">
              <a:lnSpc>
                <a:spcPct val="100000"/>
              </a:lnSpc>
              <a:buNone/>
            </a:pPr>
            <a:endParaRPr lang="pt-BR" sz="2800" b="0" strike="noStrike" spc="-1" dirty="0">
              <a:latin typeface="Arial"/>
            </a:endParaRPr>
          </a:p>
          <a:p>
            <a:pPr algn="ctr">
              <a:lnSpc>
                <a:spcPct val="100000"/>
              </a:lnSpc>
              <a:buNone/>
            </a:pPr>
            <a:endParaRPr lang="pt-BR" sz="2800" b="0" strike="noStrike" spc="-1" dirty="0">
              <a:latin typeface="Arial"/>
            </a:endParaRPr>
          </a:p>
          <a:p>
            <a:pPr algn="ctr">
              <a:lnSpc>
                <a:spcPct val="100000"/>
              </a:lnSpc>
              <a:buNone/>
            </a:pPr>
            <a:endParaRPr lang="pt-BR" sz="2800" b="0" strike="noStrike" spc="-1" dirty="0">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aixaDeTexto 1"/>
          <p:cNvSpPr/>
          <p:nvPr/>
        </p:nvSpPr>
        <p:spPr>
          <a:xfrm>
            <a:off x="720000" y="3384720"/>
            <a:ext cx="8280000" cy="1004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pt-BR" sz="2000" b="1" strike="noStrike" spc="-1">
                <a:solidFill>
                  <a:srgbClr val="376092"/>
                </a:solidFill>
                <a:latin typeface="Calibri"/>
                <a:hlinkClick r:id="rId2"/>
              </a:rPr>
              <a:t>https://sigaa.ufrn.br/sigaa/public/programa/portal.jsf?id=9110</a:t>
            </a:r>
            <a:endParaRPr lang="pt-BR" sz="2000" b="0" strike="noStrike" spc="-1">
              <a:latin typeface="Arial"/>
            </a:endParaRPr>
          </a:p>
          <a:p>
            <a:pPr algn="ctr">
              <a:lnSpc>
                <a:spcPct val="100000"/>
              </a:lnSpc>
              <a:buNone/>
            </a:pPr>
            <a:endParaRPr lang="pt-BR" sz="2000" b="0" strike="noStrike" spc="-1">
              <a:latin typeface="Arial"/>
            </a:endParaRPr>
          </a:p>
          <a:p>
            <a:pPr algn="ctr">
              <a:lnSpc>
                <a:spcPct val="100000"/>
              </a:lnSpc>
              <a:buNone/>
            </a:pPr>
            <a:r>
              <a:rPr lang="pt-BR" sz="2000" b="1" strike="noStrike" spc="-1">
                <a:solidFill>
                  <a:srgbClr val="376092"/>
                </a:solidFill>
                <a:latin typeface="Calibri"/>
              </a:rPr>
              <a:t>Para mais informações: geoprof.ufrn@gmail.com</a:t>
            </a:r>
            <a:endParaRPr lang="pt-BR" sz="20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CaixaDeTexto 2"/>
          <p:cNvSpPr/>
          <p:nvPr/>
        </p:nvSpPr>
        <p:spPr>
          <a:xfrm>
            <a:off x="313200" y="260640"/>
            <a:ext cx="8579160" cy="6337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pt-BR" sz="2800" b="1" strike="noStrike" spc="-1">
                <a:solidFill>
                  <a:srgbClr val="376092"/>
                </a:solidFill>
                <a:latin typeface="Calibri"/>
              </a:rPr>
              <a:t>GEOPROF - Área de Concentração: </a:t>
            </a:r>
            <a:r>
              <a:rPr lang="pt-BR" sz="2800" b="0" strike="noStrike" spc="-1">
                <a:solidFill>
                  <a:srgbClr val="376092"/>
                </a:solidFill>
                <a:latin typeface="Calibri"/>
              </a:rPr>
              <a:t>Ensino de Geografia</a:t>
            </a:r>
            <a:endParaRPr lang="pt-BR" sz="2800" b="0" strike="noStrike" spc="-1">
              <a:latin typeface="Arial"/>
            </a:endParaRPr>
          </a:p>
          <a:p>
            <a:pPr>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Descrição: </a:t>
            </a:r>
            <a:endParaRPr lang="pt-BR" sz="2800" b="0" strike="noStrike" spc="-1">
              <a:latin typeface="Arial"/>
            </a:endParaRPr>
          </a:p>
          <a:p>
            <a:pPr algn="just">
              <a:lnSpc>
                <a:spcPct val="100000"/>
              </a:lnSpc>
              <a:buNone/>
            </a:pPr>
            <a:r>
              <a:rPr lang="pt-BR" sz="2800" b="0" strike="noStrike" spc="-1">
                <a:solidFill>
                  <a:srgbClr val="000000"/>
                </a:solidFill>
                <a:latin typeface="Calibri"/>
              </a:rPr>
              <a:t>Na formação continuada do professor que atua na educação básica em Geografia é fundamental o aprofundamento das questões referentes à dinâmica espacial relacionando-a às especificidades pertinentes ao ensino. </a:t>
            </a:r>
            <a:endParaRPr lang="pt-BR" sz="2800" b="0" strike="noStrike" spc="-1">
              <a:latin typeface="Arial"/>
            </a:endParaRPr>
          </a:p>
          <a:p>
            <a:pPr algn="just">
              <a:lnSpc>
                <a:spcPct val="100000"/>
              </a:lnSpc>
              <a:buNone/>
            </a:pPr>
            <a:r>
              <a:rPr lang="pt-BR" sz="2800" b="0" strike="noStrike" spc="-1">
                <a:solidFill>
                  <a:srgbClr val="000000"/>
                </a:solidFill>
                <a:latin typeface="Calibri"/>
              </a:rPr>
              <a:t>A concentração de estudos que favoreça o </a:t>
            </a:r>
            <a:r>
              <a:rPr lang="pt-BR" sz="2800" b="0" u="sng" strike="noStrike" spc="-1">
                <a:solidFill>
                  <a:srgbClr val="000000"/>
                </a:solidFill>
                <a:uFillTx/>
                <a:latin typeface="Calibri"/>
              </a:rPr>
              <a:t>desenvolvimento de diferentes concepções teórico-práticas vinculadas ao ensino da Geografia escolar </a:t>
            </a:r>
            <a:r>
              <a:rPr lang="pt-BR" sz="2800" b="0" strike="noStrike" spc="-1">
                <a:solidFill>
                  <a:srgbClr val="000000"/>
                </a:solidFill>
                <a:latin typeface="Calibri"/>
              </a:rPr>
              <a:t>contribui para a construção de </a:t>
            </a:r>
            <a:r>
              <a:rPr lang="pt-BR" sz="2800" b="0" u="sng" strike="noStrike" spc="-1">
                <a:solidFill>
                  <a:srgbClr val="000000"/>
                </a:solidFill>
                <a:uFillTx/>
                <a:latin typeface="Calibri"/>
              </a:rPr>
              <a:t>conhecimentos que reflitam sobre experiências e processos dessa área e a elaboração de produtos educacionais</a:t>
            </a:r>
            <a:r>
              <a:rPr lang="pt-BR" sz="2800" b="0" strike="noStrike" spc="-1">
                <a:solidFill>
                  <a:srgbClr val="000000"/>
                </a:solidFill>
                <a:latin typeface="Calibri"/>
              </a:rPr>
              <a:t>.</a:t>
            </a:r>
            <a:endParaRPr lang="pt-BR" sz="2800" b="0" strike="noStrike" spc="-1">
              <a:latin typeface="Arial"/>
            </a:endParaRPr>
          </a:p>
          <a:p>
            <a:pPr>
              <a:lnSpc>
                <a:spcPct val="100000"/>
              </a:lnSpc>
              <a:buNone/>
            </a:pPr>
            <a:endParaRPr lang="pt-BR" sz="1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CaixaDeTexto 4"/>
          <p:cNvSpPr/>
          <p:nvPr/>
        </p:nvSpPr>
        <p:spPr>
          <a:xfrm>
            <a:off x="251640" y="332640"/>
            <a:ext cx="8640720" cy="6915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pt-BR" sz="2800" b="1" strike="noStrike" spc="-1">
                <a:solidFill>
                  <a:srgbClr val="376092"/>
                </a:solidFill>
                <a:latin typeface="Calibri"/>
              </a:rPr>
              <a:t>GEOPROF - Linhas de Pesquisa</a:t>
            </a:r>
            <a:endParaRPr lang="pt-BR" sz="2800" b="0" strike="noStrike" spc="-1">
              <a:latin typeface="Arial"/>
            </a:endParaRPr>
          </a:p>
          <a:p>
            <a:pPr>
              <a:lnSpc>
                <a:spcPct val="100000"/>
              </a:lnSpc>
              <a:buNone/>
            </a:pPr>
            <a:r>
              <a:rPr lang="pt-BR" sz="2800" b="1" strike="noStrike" spc="-1">
                <a:solidFill>
                  <a:srgbClr val="000000"/>
                </a:solidFill>
                <a:latin typeface="Calibri"/>
              </a:rPr>
              <a:t>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L1 - Saberes Geográficos no Espaço Escolar</a:t>
            </a:r>
            <a:endParaRPr lang="pt-BR" sz="2800" b="0" strike="noStrike" spc="-1">
              <a:latin typeface="Arial"/>
            </a:endParaRPr>
          </a:p>
          <a:p>
            <a:pPr algn="just">
              <a:lnSpc>
                <a:spcPct val="100000"/>
              </a:lnSpc>
              <a:buNone/>
            </a:pPr>
            <a:r>
              <a:rPr lang="pt-BR" sz="2800" b="1" strike="noStrike" spc="-1">
                <a:solidFill>
                  <a:srgbClr val="000000"/>
                </a:solidFill>
                <a:latin typeface="Calibri"/>
              </a:rPr>
              <a:t>Descrição: </a:t>
            </a:r>
            <a:r>
              <a:rPr lang="pt-BR" sz="2800" b="0" strike="noStrike" spc="-1">
                <a:solidFill>
                  <a:srgbClr val="000000"/>
                </a:solidFill>
                <a:latin typeface="Calibri"/>
              </a:rPr>
              <a:t>visa desenvolver </a:t>
            </a:r>
            <a:r>
              <a:rPr lang="pt-BR" sz="2800" b="0" u="sng" strike="noStrike" spc="-1">
                <a:solidFill>
                  <a:srgbClr val="000000"/>
                </a:solidFill>
                <a:uFillTx/>
                <a:latin typeface="Calibri"/>
              </a:rPr>
              <a:t>estudos e produtos </a:t>
            </a:r>
            <a:r>
              <a:rPr lang="pt-BR" sz="2800" b="0" strike="noStrike" spc="-1">
                <a:solidFill>
                  <a:srgbClr val="000000"/>
                </a:solidFill>
                <a:latin typeface="Calibri"/>
              </a:rPr>
              <a:t>sobre o processo de ensino-aprendizagem de Geografia, relacionados aos saberes e práticas escolares, cujo foco recai sobre: </a:t>
            </a:r>
            <a:r>
              <a:rPr lang="pt-BR" sz="2800" b="0" u="sng" strike="noStrike" spc="-1">
                <a:solidFill>
                  <a:srgbClr val="000000"/>
                </a:solidFill>
                <a:uFillTx/>
                <a:latin typeface="Calibri"/>
              </a:rPr>
              <a:t>currículo, formação docente e discente, teorias e práxis docente, material didático e avaliação</a:t>
            </a:r>
            <a:r>
              <a:rPr lang="pt-BR" sz="2800" b="0" strike="noStrike" spc="-1">
                <a:solidFill>
                  <a:srgbClr val="000000"/>
                </a:solidFill>
                <a:latin typeface="Calibri"/>
              </a:rPr>
              <a:t>.</a:t>
            </a:r>
            <a:endParaRPr lang="pt-BR" sz="2800" b="0" strike="noStrike" spc="-1">
              <a:latin typeface="Arial"/>
            </a:endParaRPr>
          </a:p>
          <a:p>
            <a:pPr algn="just">
              <a:lnSpc>
                <a:spcPct val="100000"/>
              </a:lnSpc>
              <a:buNone/>
            </a:pPr>
            <a:r>
              <a:rPr lang="pt-BR" sz="2800" b="1" strike="noStrike" spc="-1">
                <a:solidFill>
                  <a:srgbClr val="000000"/>
                </a:solidFill>
                <a:latin typeface="Calibri"/>
              </a:rPr>
              <a:t>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L2 - Metodologia do Ensino de Geografia</a:t>
            </a:r>
            <a:endParaRPr lang="pt-BR" sz="2800" b="0" strike="noStrike" spc="-1">
              <a:latin typeface="Arial"/>
            </a:endParaRPr>
          </a:p>
          <a:p>
            <a:pPr algn="just">
              <a:lnSpc>
                <a:spcPct val="100000"/>
              </a:lnSpc>
              <a:buNone/>
            </a:pPr>
            <a:r>
              <a:rPr lang="pt-BR" sz="2800" b="1" strike="noStrike" spc="-1">
                <a:solidFill>
                  <a:srgbClr val="000000"/>
                </a:solidFill>
                <a:latin typeface="Calibri"/>
              </a:rPr>
              <a:t>Descrição: </a:t>
            </a:r>
            <a:r>
              <a:rPr lang="pt-BR" sz="2800" b="0" strike="noStrike" spc="-1">
                <a:solidFill>
                  <a:srgbClr val="000000"/>
                </a:solidFill>
                <a:latin typeface="Calibri"/>
              </a:rPr>
              <a:t>visa desenvolver </a:t>
            </a:r>
            <a:r>
              <a:rPr lang="pt-BR" sz="2800" b="0" u="sng" strike="noStrike" spc="-1">
                <a:solidFill>
                  <a:srgbClr val="000000"/>
                </a:solidFill>
                <a:uFillTx/>
                <a:latin typeface="Calibri"/>
              </a:rPr>
              <a:t>estudos e produtos </a:t>
            </a:r>
            <a:r>
              <a:rPr lang="pt-BR" sz="2800" b="0" strike="noStrike" spc="-1">
                <a:solidFill>
                  <a:srgbClr val="000000"/>
                </a:solidFill>
                <a:latin typeface="Calibri"/>
              </a:rPr>
              <a:t>sobre o processo de ensino-aprendizagem de Geografia, relacionados às </a:t>
            </a:r>
            <a:r>
              <a:rPr lang="pt-BR" sz="2800" b="0" u="sng" strike="noStrike" spc="-1">
                <a:solidFill>
                  <a:srgbClr val="000000"/>
                </a:solidFill>
                <a:uFillTx/>
                <a:latin typeface="Calibri"/>
              </a:rPr>
              <a:t>metodologias de ensino</a:t>
            </a:r>
            <a:r>
              <a:rPr lang="pt-BR" sz="2800" b="0" strike="noStrike" spc="-1">
                <a:solidFill>
                  <a:srgbClr val="000000"/>
                </a:solidFill>
                <a:latin typeface="Calibri"/>
              </a:rPr>
              <a:t>, com ênfase em </a:t>
            </a:r>
            <a:r>
              <a:rPr lang="pt-BR" sz="2800" b="0" u="sng" strike="noStrike" spc="-1">
                <a:solidFill>
                  <a:srgbClr val="000000"/>
                </a:solidFill>
                <a:uFillTx/>
                <a:latin typeface="Calibri"/>
              </a:rPr>
              <a:t>linguagens, objetos de aprendizagem e tecnologias educacionais</a:t>
            </a:r>
            <a:r>
              <a:rPr lang="pt-BR" sz="2800" b="0" strike="noStrike" spc="-1">
                <a:solidFill>
                  <a:srgbClr val="000000"/>
                </a:solidFill>
                <a:latin typeface="Calibri"/>
              </a:rPr>
              <a:t>.</a:t>
            </a:r>
            <a:endParaRPr lang="pt-BR" sz="2800" b="0" strike="noStrike" spc="-1">
              <a:latin typeface="Arial"/>
            </a:endParaRPr>
          </a:p>
          <a:p>
            <a:pPr algn="just">
              <a:lnSpc>
                <a:spcPct val="100000"/>
              </a:lnSpc>
              <a:buNone/>
            </a:pP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CaixaDeTexto 2"/>
          <p:cNvSpPr/>
          <p:nvPr/>
        </p:nvSpPr>
        <p:spPr>
          <a:xfrm>
            <a:off x="320040" y="188640"/>
            <a:ext cx="8496720" cy="6915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376092"/>
                </a:solidFill>
                <a:latin typeface="Calibri"/>
              </a:rPr>
              <a:t>GEOPROF - OBJETIVO</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Qualificar os mestrandos para desenvolver estudos e produtos, com aplicação voltadas para o ensino, sobre: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Currículo;</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formação docente e discente;</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teorias e práxis docente;</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material didático;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Avaliação;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linguagens;</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objetos de aprendizagem e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tecnologias educacionais...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...contribuindo para a melhoria do ensino de Geografia na educação básica.</a:t>
            </a:r>
            <a:endParaRPr lang="pt-BR" sz="2800" b="0" strike="noStrike" spc="-1">
              <a:latin typeface="Arial"/>
            </a:endParaRPr>
          </a:p>
          <a:p>
            <a:pPr algn="just">
              <a:lnSpc>
                <a:spcPct val="100000"/>
              </a:lnSpc>
              <a:buNone/>
            </a:pPr>
            <a:endParaRPr lang="pt-BR" sz="2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AutoShape 2"/>
          <p:cNvSpPr/>
          <p:nvPr/>
        </p:nvSpPr>
        <p:spPr>
          <a:xfrm>
            <a:off x="155520" y="-144360"/>
            <a:ext cx="304560" cy="304560"/>
          </a:xfrm>
          <a:prstGeom prst="rect">
            <a:avLst/>
          </a:prstGeom>
          <a:noFill/>
          <a:ln w="0">
            <a:noFill/>
          </a:ln>
        </p:spPr>
        <p:style>
          <a:lnRef idx="0">
            <a:scrgbClr r="0" g="0" b="0"/>
          </a:lnRef>
          <a:fillRef idx="0">
            <a:scrgbClr r="0" g="0" b="0"/>
          </a:fillRef>
          <a:effectRef idx="0">
            <a:scrgbClr r="0" g="0" b="0"/>
          </a:effectRef>
          <a:fontRef idx="minor"/>
        </p:style>
      </p:sp>
      <p:sp>
        <p:nvSpPr>
          <p:cNvPr id="49" name="AutoShape 4"/>
          <p:cNvSpPr/>
          <p:nvPr/>
        </p:nvSpPr>
        <p:spPr>
          <a:xfrm>
            <a:off x="307800" y="7920"/>
            <a:ext cx="304560" cy="304560"/>
          </a:xfrm>
          <a:prstGeom prst="rect">
            <a:avLst/>
          </a:prstGeom>
          <a:noFill/>
          <a:ln w="0">
            <a:noFill/>
          </a:ln>
        </p:spPr>
        <p:style>
          <a:lnRef idx="0">
            <a:scrgbClr r="0" g="0" b="0"/>
          </a:lnRef>
          <a:fillRef idx="0">
            <a:scrgbClr r="0" g="0" b="0"/>
          </a:fillRef>
          <a:effectRef idx="0">
            <a:scrgbClr r="0" g="0" b="0"/>
          </a:effectRef>
          <a:fontRef idx="minor"/>
        </p:style>
      </p:sp>
      <p:sp>
        <p:nvSpPr>
          <p:cNvPr id="50" name="AutoShape 6"/>
          <p:cNvSpPr/>
          <p:nvPr/>
        </p:nvSpPr>
        <p:spPr>
          <a:xfrm>
            <a:off x="460440" y="160200"/>
            <a:ext cx="304560" cy="304560"/>
          </a:xfrm>
          <a:prstGeom prst="rect">
            <a:avLst/>
          </a:prstGeom>
          <a:noFill/>
          <a:ln w="0">
            <a:noFill/>
          </a:ln>
        </p:spPr>
        <p:style>
          <a:lnRef idx="0">
            <a:scrgbClr r="0" g="0" b="0"/>
          </a:lnRef>
          <a:fillRef idx="0">
            <a:scrgbClr r="0" g="0" b="0"/>
          </a:fillRef>
          <a:effectRef idx="0">
            <a:scrgbClr r="0" g="0" b="0"/>
          </a:effectRef>
          <a:fontRef idx="minor"/>
        </p:style>
      </p:sp>
      <p:sp>
        <p:nvSpPr>
          <p:cNvPr id="51" name="AutoShape 8"/>
          <p:cNvSpPr/>
          <p:nvPr/>
        </p:nvSpPr>
        <p:spPr>
          <a:xfrm>
            <a:off x="612720" y="312840"/>
            <a:ext cx="304560" cy="304560"/>
          </a:xfrm>
          <a:prstGeom prst="rect">
            <a:avLst/>
          </a:prstGeom>
          <a:noFill/>
          <a:ln w="0">
            <a:noFill/>
          </a:ln>
        </p:spPr>
        <p:style>
          <a:lnRef idx="0">
            <a:scrgbClr r="0" g="0" b="0"/>
          </a:lnRef>
          <a:fillRef idx="0">
            <a:scrgbClr r="0" g="0" b="0"/>
          </a:fillRef>
          <a:effectRef idx="0">
            <a:scrgbClr r="0" g="0" b="0"/>
          </a:effectRef>
          <a:fontRef idx="minor"/>
        </p:style>
      </p:sp>
      <p:sp>
        <p:nvSpPr>
          <p:cNvPr id="52" name="AutoShape 10"/>
          <p:cNvSpPr/>
          <p:nvPr/>
        </p:nvSpPr>
        <p:spPr>
          <a:xfrm>
            <a:off x="765000" y="465120"/>
            <a:ext cx="304560" cy="304560"/>
          </a:xfrm>
          <a:prstGeom prst="rect">
            <a:avLst/>
          </a:prstGeom>
          <a:noFill/>
          <a:ln w="0">
            <a:noFill/>
          </a:ln>
        </p:spPr>
        <p:style>
          <a:lnRef idx="0">
            <a:scrgbClr r="0" g="0" b="0"/>
          </a:lnRef>
          <a:fillRef idx="0">
            <a:scrgbClr r="0" g="0" b="0"/>
          </a:fillRef>
          <a:effectRef idx="0">
            <a:scrgbClr r="0" g="0" b="0"/>
          </a:effectRef>
          <a:fontRef idx="minor"/>
        </p:style>
      </p:sp>
      <p:sp>
        <p:nvSpPr>
          <p:cNvPr id="53" name="CaixaDeTexto 6"/>
          <p:cNvSpPr/>
          <p:nvPr/>
        </p:nvSpPr>
        <p:spPr>
          <a:xfrm>
            <a:off x="460440" y="770040"/>
            <a:ext cx="8215560" cy="4630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376092"/>
                </a:solidFill>
                <a:latin typeface="Calibri"/>
              </a:rPr>
              <a:t>GEOPROF - PERFIL DO PROFISSIONAL A SER FORMADO</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Deve expressar:</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 competências e habilidades para a análise crítica do contexto escolar e do ensino de Geografia;</a:t>
            </a:r>
            <a:endParaRPr lang="pt-BR" sz="2800" b="0" strike="noStrike" spc="-1">
              <a:latin typeface="Arial"/>
            </a:endParaRPr>
          </a:p>
          <a:p>
            <a:pPr algn="just">
              <a:lnSpc>
                <a:spcPct val="100000"/>
              </a:lnSpc>
              <a:buNone/>
            </a:pP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 geração e aplicação de processos e produtos de inovações metodológicas na área do conhecimento geográfico. </a:t>
            </a:r>
            <a:endParaRPr lang="pt-BR" sz="2800" b="0" strike="noStrike" spc="-1">
              <a:latin typeface="Arial"/>
            </a:endParaRPr>
          </a:p>
          <a:p>
            <a:pPr>
              <a:lnSpc>
                <a:spcPct val="100000"/>
              </a:lnSpc>
              <a:buNone/>
            </a:pPr>
            <a:endParaRPr lang="pt-BR" sz="18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CaixaDeTexto 2"/>
          <p:cNvSpPr/>
          <p:nvPr/>
        </p:nvSpPr>
        <p:spPr>
          <a:xfrm>
            <a:off x="463320" y="620641"/>
            <a:ext cx="8352720" cy="655418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pt-BR" sz="2800" b="1" strike="noStrike" spc="-1" dirty="0">
                <a:solidFill>
                  <a:srgbClr val="376092"/>
                </a:solidFill>
                <a:latin typeface="Calibri"/>
              </a:rPr>
              <a:t>GEOPROF </a:t>
            </a:r>
            <a:endParaRPr lang="pt-BR" sz="2800" b="0" strike="noStrike" spc="-1" dirty="0">
              <a:latin typeface="Arial"/>
            </a:endParaRPr>
          </a:p>
          <a:p>
            <a:pPr>
              <a:lnSpc>
                <a:spcPct val="100000"/>
              </a:lnSpc>
              <a:buNone/>
            </a:pPr>
            <a:endParaRPr lang="pt-BR" sz="2800" b="0" strike="noStrike" spc="-1" dirty="0">
              <a:latin typeface="Arial"/>
            </a:endParaRPr>
          </a:p>
          <a:p>
            <a:pPr marL="457200" indent="-457200">
              <a:lnSpc>
                <a:spcPct val="100000"/>
              </a:lnSpc>
              <a:buClr>
                <a:srgbClr val="000000"/>
              </a:buClr>
              <a:buFont typeface="Arial"/>
              <a:buChar char="•"/>
            </a:pPr>
            <a:r>
              <a:rPr lang="pt-BR" sz="2800" b="1" strike="noStrike" spc="-1" dirty="0">
                <a:solidFill>
                  <a:srgbClr val="000000"/>
                </a:solidFill>
                <a:latin typeface="Calibri"/>
              </a:rPr>
              <a:t>Total de créditos para titulação - </a:t>
            </a:r>
            <a:r>
              <a:rPr lang="pt-BR" sz="2800" b="0" strike="noStrike" spc="-1" dirty="0">
                <a:solidFill>
                  <a:srgbClr val="000000"/>
                </a:solidFill>
                <a:latin typeface="Calibri"/>
              </a:rPr>
              <a:t>24</a:t>
            </a:r>
            <a:endParaRPr lang="pt-BR" sz="2800" b="0" strike="noStrike" spc="-1" dirty="0">
              <a:latin typeface="Arial"/>
            </a:endParaRPr>
          </a:p>
          <a:p>
            <a:pPr marL="457200" indent="-457200">
              <a:lnSpc>
                <a:spcPct val="100000"/>
              </a:lnSpc>
              <a:buClr>
                <a:srgbClr val="000000"/>
              </a:buClr>
              <a:buFont typeface="Arial"/>
              <a:buChar char="•"/>
            </a:pPr>
            <a:r>
              <a:rPr lang="pt-BR" sz="2800" b="1" strike="noStrike" spc="-1" dirty="0">
                <a:solidFill>
                  <a:srgbClr val="000000"/>
                </a:solidFill>
                <a:latin typeface="Calibri"/>
              </a:rPr>
              <a:t> </a:t>
            </a:r>
            <a:endParaRPr lang="pt-BR" sz="2800" b="0" strike="noStrike" spc="-1" dirty="0">
              <a:latin typeface="Arial"/>
            </a:endParaRPr>
          </a:p>
          <a:p>
            <a:pPr marL="457200" indent="-457200">
              <a:lnSpc>
                <a:spcPct val="100000"/>
              </a:lnSpc>
              <a:buClr>
                <a:srgbClr val="000000"/>
              </a:buClr>
              <a:buFont typeface="Arial"/>
              <a:buChar char="•"/>
            </a:pPr>
            <a:r>
              <a:rPr lang="pt-BR" sz="2800" b="1" strike="noStrike" spc="-1" dirty="0">
                <a:solidFill>
                  <a:srgbClr val="000000"/>
                </a:solidFill>
                <a:latin typeface="Calibri"/>
              </a:rPr>
              <a:t>Disciplinas</a:t>
            </a:r>
            <a:r>
              <a:rPr lang="pt-BR" sz="2800" b="0" strike="noStrike" spc="-1" dirty="0">
                <a:solidFill>
                  <a:srgbClr val="000000"/>
                </a:solidFill>
                <a:latin typeface="Calibri"/>
              </a:rPr>
              <a:t> - 24 créditos (360 horas)</a:t>
            </a:r>
            <a:endParaRPr lang="pt-BR" sz="2800" b="0" strike="noStrike" spc="-1" dirty="0">
              <a:latin typeface="Arial"/>
            </a:endParaRPr>
          </a:p>
          <a:p>
            <a:pPr marL="457200" indent="-457200">
              <a:lnSpc>
                <a:spcPct val="100000"/>
              </a:lnSpc>
              <a:buNone/>
              <a:tabLst>
                <a:tab pos="0" algn="l"/>
              </a:tabLst>
            </a:pPr>
            <a:endParaRPr lang="pt-BR" sz="2800" b="0" strike="noStrike" spc="-1" dirty="0">
              <a:latin typeface="Arial"/>
            </a:endParaRPr>
          </a:p>
          <a:p>
            <a:pPr marL="457200" indent="-457200">
              <a:lnSpc>
                <a:spcPct val="100000"/>
              </a:lnSpc>
              <a:buClr>
                <a:srgbClr val="000000"/>
              </a:buClr>
              <a:buFont typeface="Arial"/>
              <a:buChar char="•"/>
              <a:tabLst>
                <a:tab pos="0" algn="l"/>
              </a:tabLst>
            </a:pPr>
            <a:r>
              <a:rPr lang="pt-BR" sz="2800" b="1" strike="noStrike" spc="-1" dirty="0">
                <a:solidFill>
                  <a:srgbClr val="000000"/>
                </a:solidFill>
                <a:latin typeface="Calibri"/>
              </a:rPr>
              <a:t>Tese/Dissertação</a:t>
            </a:r>
            <a:r>
              <a:rPr lang="pt-BR" sz="2800" b="0" strike="noStrike" spc="-1" dirty="0">
                <a:solidFill>
                  <a:srgbClr val="000000"/>
                </a:solidFill>
                <a:latin typeface="Calibri"/>
              </a:rPr>
              <a:t> - 0 créditos</a:t>
            </a:r>
            <a:endParaRPr lang="pt-BR" sz="2800" b="0" strike="noStrike" spc="-1" dirty="0">
              <a:latin typeface="Arial"/>
            </a:endParaRPr>
          </a:p>
          <a:p>
            <a:pPr marL="457200" indent="-457200">
              <a:lnSpc>
                <a:spcPct val="100000"/>
              </a:lnSpc>
              <a:buNone/>
              <a:tabLst>
                <a:tab pos="0" algn="l"/>
              </a:tabLst>
            </a:pPr>
            <a:r>
              <a:rPr lang="pt-BR" sz="2800" b="0" strike="noStrike" spc="-1" dirty="0">
                <a:solidFill>
                  <a:srgbClr val="000000"/>
                </a:solidFill>
                <a:latin typeface="Calibri"/>
              </a:rPr>
              <a:t> </a:t>
            </a:r>
            <a:endParaRPr lang="pt-BR" sz="2800" b="0" strike="noStrike" spc="-1" dirty="0">
              <a:latin typeface="Arial"/>
            </a:endParaRPr>
          </a:p>
          <a:p>
            <a:pPr marL="457200" indent="-457200">
              <a:lnSpc>
                <a:spcPct val="100000"/>
              </a:lnSpc>
              <a:buClr>
                <a:srgbClr val="000000"/>
              </a:buClr>
              <a:buFont typeface="Arial"/>
              <a:buChar char="•"/>
              <a:tabLst>
                <a:tab pos="0" algn="l"/>
              </a:tabLst>
            </a:pPr>
            <a:r>
              <a:rPr lang="pt-BR" sz="2800" b="1" strike="noStrike" spc="-1" dirty="0">
                <a:solidFill>
                  <a:srgbClr val="000000"/>
                </a:solidFill>
                <a:latin typeface="Calibri"/>
              </a:rPr>
              <a:t>Periodicidade da seleção - </a:t>
            </a:r>
            <a:r>
              <a:rPr lang="pt-BR" sz="2800" b="0" strike="noStrike" spc="-1" dirty="0" smtClean="0">
                <a:solidFill>
                  <a:srgbClr val="000000"/>
                </a:solidFill>
                <a:latin typeface="Calibri"/>
              </a:rPr>
              <a:t>Anual</a:t>
            </a:r>
            <a:endParaRPr lang="pt-BR" sz="2800" b="0" strike="noStrike" spc="-1" dirty="0">
              <a:latin typeface="Arial"/>
            </a:endParaRPr>
          </a:p>
          <a:p>
            <a:pPr marL="457200" indent="-457200">
              <a:lnSpc>
                <a:spcPct val="100000"/>
              </a:lnSpc>
              <a:buClr>
                <a:srgbClr val="000000"/>
              </a:buClr>
              <a:buFont typeface="Arial"/>
              <a:buChar char="•"/>
              <a:tabLst>
                <a:tab pos="0" algn="l"/>
              </a:tabLst>
            </a:pPr>
            <a:r>
              <a:rPr lang="pt-BR" sz="2800" b="1" strike="noStrike" spc="-1" dirty="0">
                <a:solidFill>
                  <a:srgbClr val="000000"/>
                </a:solidFill>
                <a:latin typeface="Calibri"/>
              </a:rPr>
              <a:t>Vagas seleção 2022.1 –  </a:t>
            </a:r>
            <a:r>
              <a:rPr lang="pt-BR" sz="2800" b="0" strike="noStrike" spc="-1" dirty="0">
                <a:solidFill>
                  <a:srgbClr val="000000"/>
                </a:solidFill>
                <a:latin typeface="Calibri"/>
              </a:rPr>
              <a:t>16 (06 em Natal e 10 em </a:t>
            </a:r>
            <a:r>
              <a:rPr lang="pt-BR" sz="2800" b="0" strike="noStrike" spc="-1" dirty="0" err="1">
                <a:solidFill>
                  <a:srgbClr val="000000"/>
                </a:solidFill>
                <a:latin typeface="Calibri"/>
              </a:rPr>
              <a:t>Caicó</a:t>
            </a:r>
            <a:r>
              <a:rPr lang="pt-BR" sz="2800" b="0" strike="noStrike" spc="-1" dirty="0" smtClean="0">
                <a:solidFill>
                  <a:srgbClr val="000000"/>
                </a:solidFill>
                <a:latin typeface="Calibri"/>
              </a:rPr>
              <a:t>)</a:t>
            </a:r>
          </a:p>
          <a:p>
            <a:pPr marL="457200" indent="-457200">
              <a:buClr>
                <a:srgbClr val="000000"/>
              </a:buClr>
              <a:buFont typeface="Arial"/>
              <a:buChar char="•"/>
              <a:tabLst>
                <a:tab pos="0" algn="l"/>
              </a:tabLst>
            </a:pPr>
            <a:r>
              <a:rPr lang="pt-BR" sz="2800" b="1" strike="noStrike" spc="-1" dirty="0" smtClean="0">
                <a:solidFill>
                  <a:srgbClr val="000000"/>
                </a:solidFill>
                <a:latin typeface="Calibri"/>
              </a:rPr>
              <a:t>Vagas seleção 2023.1 –  </a:t>
            </a:r>
            <a:r>
              <a:rPr lang="pt-BR" sz="2800" b="0" strike="noStrike" spc="-1" dirty="0" smtClean="0">
                <a:solidFill>
                  <a:srgbClr val="000000"/>
                </a:solidFill>
                <a:latin typeface="Calibri"/>
              </a:rPr>
              <a:t>19 (10 em Natal e 09 em </a:t>
            </a:r>
            <a:r>
              <a:rPr lang="pt-BR" sz="2800" b="0" strike="noStrike" spc="-1" dirty="0" err="1" smtClean="0">
                <a:solidFill>
                  <a:srgbClr val="000000"/>
                </a:solidFill>
                <a:latin typeface="Calibri"/>
              </a:rPr>
              <a:t>Caicó</a:t>
            </a:r>
            <a:r>
              <a:rPr lang="pt-BR" sz="2800" b="0" strike="noStrike" spc="-1" dirty="0" smtClean="0">
                <a:solidFill>
                  <a:srgbClr val="000000"/>
                </a:solidFill>
                <a:latin typeface="Calibri"/>
              </a:rPr>
              <a:t>)</a:t>
            </a:r>
          </a:p>
          <a:p>
            <a:pPr marL="457200" indent="-457200">
              <a:lnSpc>
                <a:spcPct val="100000"/>
              </a:lnSpc>
              <a:buClr>
                <a:srgbClr val="000000"/>
              </a:buClr>
              <a:buFont typeface="Arial"/>
              <a:buChar char="•"/>
              <a:tabLst>
                <a:tab pos="0" algn="l"/>
              </a:tabLst>
            </a:pPr>
            <a:endParaRPr lang="pt-BR" sz="2800" b="0" strike="noStrike" spc="-1" dirty="0">
              <a:latin typeface="Arial"/>
            </a:endParaRPr>
          </a:p>
          <a:p>
            <a:pPr>
              <a:lnSpc>
                <a:spcPct val="100000"/>
              </a:lnSpc>
              <a:buNone/>
              <a:tabLst>
                <a:tab pos="0" algn="l"/>
              </a:tabLst>
            </a:pPr>
            <a:endParaRPr lang="pt-BR" sz="2800" b="0" strike="noStrike" spc="-1" dirty="0">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aixaDeTexto 2"/>
          <p:cNvSpPr/>
          <p:nvPr/>
        </p:nvSpPr>
        <p:spPr>
          <a:xfrm>
            <a:off x="285840" y="188640"/>
            <a:ext cx="8606520" cy="6185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pt-BR" sz="2800" b="1" strike="noStrike" spc="-1">
                <a:solidFill>
                  <a:srgbClr val="376092"/>
                </a:solidFill>
                <a:latin typeface="Calibri"/>
              </a:rPr>
              <a:t>ESQUEMA DE OFERTA DE CURSO</a:t>
            </a:r>
            <a:endParaRPr lang="pt-BR" sz="2800" b="0" strike="noStrike" spc="-1">
              <a:latin typeface="Arial"/>
            </a:endParaRPr>
          </a:p>
          <a:p>
            <a:pPr algn="just">
              <a:lnSpc>
                <a:spcPct val="100000"/>
              </a:lnSpc>
              <a:buNone/>
            </a:pPr>
            <a:r>
              <a:rPr lang="pt-BR" sz="2800" b="1" strike="noStrike" spc="-1">
                <a:solidFill>
                  <a:srgbClr val="000000"/>
                </a:solidFill>
                <a:latin typeface="Calibri"/>
              </a:rPr>
              <a:t>Componentes curriculares :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disciplinas obrigatórias e optativas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atividades de orientação de estudos </a:t>
            </a:r>
            <a:endParaRPr lang="pt-BR" sz="2800" b="0" strike="noStrike" spc="-1">
              <a:latin typeface="Arial"/>
            </a:endParaRPr>
          </a:p>
          <a:p>
            <a:pPr algn="just">
              <a:lnSpc>
                <a:spcPct val="100000"/>
              </a:lnSpc>
              <a:buNone/>
            </a:pPr>
            <a:endParaRPr lang="pt-BR" sz="2800" b="0" strike="noStrike" spc="-1">
              <a:latin typeface="Arial"/>
            </a:endParaRPr>
          </a:p>
          <a:p>
            <a:pPr algn="just">
              <a:lnSpc>
                <a:spcPct val="100000"/>
              </a:lnSpc>
              <a:buNone/>
            </a:pPr>
            <a:r>
              <a:rPr lang="pt-BR" sz="2800" b="1" strike="noStrike" spc="-1">
                <a:solidFill>
                  <a:srgbClr val="000000"/>
                </a:solidFill>
                <a:latin typeface="Calibri"/>
              </a:rPr>
              <a:t>Integralização curricular : </a:t>
            </a:r>
            <a:endParaRPr lang="pt-BR" sz="2800" b="0" strike="noStrike" spc="-1">
              <a:latin typeface="Arial"/>
            </a:endParaRPr>
          </a:p>
          <a:p>
            <a:pPr marL="457200" indent="-457200" algn="just">
              <a:lnSpc>
                <a:spcPct val="100000"/>
              </a:lnSpc>
              <a:buClr>
                <a:srgbClr val="000000"/>
              </a:buClr>
              <a:buFont typeface="Arial"/>
              <a:buChar char="•"/>
            </a:pPr>
            <a:r>
              <a:rPr lang="pt-BR" sz="2800" b="1" strike="noStrike" spc="-1">
                <a:solidFill>
                  <a:srgbClr val="000000"/>
                </a:solidFill>
                <a:latin typeface="Calibri"/>
              </a:rPr>
              <a:t>ch mínima: 360 horas = 24 créditos (08 créditos de disciplinas obrigatórias [2] e 16 créditos em optativas [4]). </a:t>
            </a:r>
            <a:endParaRPr lang="pt-BR" sz="2800" b="0" strike="noStrike" spc="-1">
              <a:latin typeface="Arial"/>
            </a:endParaRPr>
          </a:p>
          <a:p>
            <a:pPr algn="just">
              <a:lnSpc>
                <a:spcPct val="100000"/>
              </a:lnSpc>
              <a:buNone/>
            </a:pPr>
            <a:r>
              <a:rPr lang="pt-BR" sz="2800" b="1" strike="noStrike" spc="-1">
                <a:solidFill>
                  <a:srgbClr val="000000"/>
                </a:solidFill>
                <a:latin typeface="Calibri"/>
              </a:rPr>
              <a:t>São obrigatórios, mas não contam carga horária: </a:t>
            </a:r>
            <a:endParaRPr lang="pt-BR" sz="2800" b="0" strike="noStrike" spc="-1">
              <a:latin typeface="Arial"/>
            </a:endParaRPr>
          </a:p>
          <a:p>
            <a:pPr marL="457200" indent="-457200" algn="just">
              <a:lnSpc>
                <a:spcPct val="100000"/>
              </a:lnSpc>
              <a:buClr>
                <a:srgbClr val="000000"/>
              </a:buClr>
              <a:buFont typeface="Arial"/>
              <a:buChar char="•"/>
            </a:pPr>
            <a:r>
              <a:rPr lang="pt-BR" sz="2400" b="1" strike="noStrike" spc="-1">
                <a:solidFill>
                  <a:srgbClr val="000000"/>
                </a:solidFill>
                <a:latin typeface="Calibri"/>
              </a:rPr>
              <a:t>exame de Proficiência em Língua Estrangeira</a:t>
            </a:r>
            <a:endParaRPr lang="pt-BR" sz="2400" b="0" strike="noStrike" spc="-1">
              <a:latin typeface="Arial"/>
            </a:endParaRPr>
          </a:p>
          <a:p>
            <a:pPr marL="457200" indent="-457200" algn="just">
              <a:lnSpc>
                <a:spcPct val="100000"/>
              </a:lnSpc>
              <a:buClr>
                <a:srgbClr val="000000"/>
              </a:buClr>
              <a:buFont typeface="Arial"/>
              <a:buChar char="•"/>
            </a:pPr>
            <a:r>
              <a:rPr lang="pt-BR" sz="2400" b="1" strike="noStrike" spc="-1">
                <a:solidFill>
                  <a:srgbClr val="000000"/>
                </a:solidFill>
                <a:latin typeface="Calibri"/>
              </a:rPr>
              <a:t>atividades de orientação de estudos</a:t>
            </a:r>
            <a:endParaRPr lang="pt-BR" sz="2400" b="0" strike="noStrike" spc="-1">
              <a:latin typeface="Arial"/>
            </a:endParaRPr>
          </a:p>
          <a:p>
            <a:pPr marL="457200" indent="-457200" algn="just">
              <a:lnSpc>
                <a:spcPct val="100000"/>
              </a:lnSpc>
              <a:buClr>
                <a:srgbClr val="000000"/>
              </a:buClr>
              <a:buFont typeface="Arial"/>
              <a:buChar char="•"/>
            </a:pPr>
            <a:r>
              <a:rPr lang="pt-BR" sz="2400" b="1" strike="noStrike" spc="-1">
                <a:solidFill>
                  <a:srgbClr val="000000"/>
                </a:solidFill>
                <a:latin typeface="Calibri"/>
              </a:rPr>
              <a:t>colóquio temático</a:t>
            </a:r>
            <a:endParaRPr lang="pt-BR" sz="2400" b="0" strike="noStrike" spc="-1">
              <a:latin typeface="Arial"/>
            </a:endParaRPr>
          </a:p>
          <a:p>
            <a:pPr marL="457200" indent="-457200" algn="just">
              <a:lnSpc>
                <a:spcPct val="100000"/>
              </a:lnSpc>
              <a:buClr>
                <a:srgbClr val="000000"/>
              </a:buClr>
              <a:buFont typeface="Arial"/>
              <a:buChar char="•"/>
            </a:pPr>
            <a:r>
              <a:rPr lang="pt-BR" sz="2400" b="1" strike="noStrike" spc="-1">
                <a:solidFill>
                  <a:srgbClr val="000000"/>
                </a:solidFill>
                <a:latin typeface="Calibri"/>
              </a:rPr>
              <a:t>exame de qualificação </a:t>
            </a:r>
            <a:endParaRPr lang="pt-BR" sz="2400" b="0" strike="noStrike" spc="-1">
              <a:latin typeface="Arial"/>
            </a:endParaRPr>
          </a:p>
          <a:p>
            <a:pPr marL="457200" indent="-457200" algn="just">
              <a:lnSpc>
                <a:spcPct val="100000"/>
              </a:lnSpc>
              <a:buClr>
                <a:srgbClr val="000000"/>
              </a:buClr>
              <a:buFont typeface="Arial"/>
              <a:buChar char="•"/>
            </a:pPr>
            <a:r>
              <a:rPr lang="pt-BR" sz="2400" b="1" strike="noStrike" spc="-1">
                <a:solidFill>
                  <a:srgbClr val="000000"/>
                </a:solidFill>
                <a:latin typeface="Calibri"/>
              </a:rPr>
              <a:t>TCC.  </a:t>
            </a:r>
            <a:endParaRPr lang="pt-BR" sz="2400" b="0" strike="noStrike" spc="-1">
              <a:latin typeface="Arial"/>
            </a:endParaRP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CaixaDeTexto 2"/>
          <p:cNvSpPr/>
          <p:nvPr/>
        </p:nvSpPr>
        <p:spPr>
          <a:xfrm>
            <a:off x="1383120" y="1484640"/>
            <a:ext cx="6929280" cy="577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pt-BR" sz="3200" b="1" strike="noStrike" spc="-1">
                <a:solidFill>
                  <a:srgbClr val="000000"/>
                </a:solidFill>
                <a:latin typeface="Calibri"/>
              </a:rPr>
              <a:t> </a:t>
            </a:r>
            <a:endParaRPr lang="pt-BR" sz="3200" b="0" strike="noStrike" spc="-1">
              <a:latin typeface="Arial"/>
            </a:endParaRPr>
          </a:p>
        </p:txBody>
      </p:sp>
      <p:sp>
        <p:nvSpPr>
          <p:cNvPr id="57" name="CaixaDeTexto 3"/>
          <p:cNvSpPr/>
          <p:nvPr/>
        </p:nvSpPr>
        <p:spPr>
          <a:xfrm>
            <a:off x="577440" y="66960"/>
            <a:ext cx="770436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pt-BR" sz="2800" b="1" strike="noStrike" spc="-1">
                <a:solidFill>
                  <a:srgbClr val="376092"/>
                </a:solidFill>
                <a:latin typeface="Calibri"/>
              </a:rPr>
              <a:t>OFERTA DE DISCIPLINAS POR SEMESTRE</a:t>
            </a:r>
            <a:endParaRPr lang="pt-BR" sz="2800" b="0" strike="noStrike" spc="-1">
              <a:latin typeface="Arial"/>
            </a:endParaRPr>
          </a:p>
        </p:txBody>
      </p:sp>
      <p:graphicFrame>
        <p:nvGraphicFramePr>
          <p:cNvPr id="58" name="Tabela 4"/>
          <p:cNvGraphicFramePr/>
          <p:nvPr/>
        </p:nvGraphicFramePr>
        <p:xfrm>
          <a:off x="251640" y="548640"/>
          <a:ext cx="8640720" cy="6785400"/>
        </p:xfrm>
        <a:graphic>
          <a:graphicData uri="http://schemas.openxmlformats.org/drawingml/2006/table">
            <a:tbl>
              <a:tblPr/>
              <a:tblGrid>
                <a:gridCol w="1296000"/>
                <a:gridCol w="3744360"/>
                <a:gridCol w="2592000"/>
                <a:gridCol w="1008360"/>
              </a:tblGrid>
              <a:tr h="509400">
                <a:tc>
                  <a:txBody>
                    <a:bodyPr/>
                    <a:lstStyle/>
                    <a:p>
                      <a:pPr algn="ctr">
                        <a:lnSpc>
                          <a:spcPct val="100000"/>
                        </a:lnSpc>
                        <a:buNone/>
                      </a:pPr>
                      <a:r>
                        <a:rPr lang="pt-BR" sz="1400" b="1" strike="noStrike" spc="-1" dirty="0">
                          <a:solidFill>
                            <a:srgbClr val="000000"/>
                          </a:solidFill>
                          <a:latin typeface="Calibri"/>
                        </a:rPr>
                        <a:t>SEMESTRES</a:t>
                      </a:r>
                      <a:endParaRPr lang="pt-BR" sz="1400" b="0" strike="noStrike" spc="-1" dirty="0">
                        <a:latin typeface="Arial"/>
                      </a:endParaRPr>
                    </a:p>
                    <a:p>
                      <a:pPr algn="ctr">
                        <a:lnSpc>
                          <a:spcPct val="100000"/>
                        </a:lnSpc>
                        <a:buNone/>
                      </a:pPr>
                      <a:r>
                        <a:rPr lang="pt-BR" sz="1400" b="1" strike="noStrike" spc="-1" dirty="0">
                          <a:solidFill>
                            <a:srgbClr val="000000"/>
                          </a:solidFill>
                          <a:latin typeface="Calibri"/>
                        </a:rPr>
                        <a:t>LETIVOS</a:t>
                      </a:r>
                      <a:endParaRPr lang="pt-BR" sz="1400" b="0" strike="noStrike" spc="-1" dirty="0">
                        <a:latin typeface="Arial"/>
                      </a:endParaRPr>
                    </a:p>
                  </a:txBody>
                  <a:tcPr marL="50400" marR="50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DISCIPLINAS/</a:t>
                      </a:r>
                      <a:endParaRPr lang="pt-BR" sz="1400" b="0" strike="noStrike" spc="-1">
                        <a:latin typeface="Arial"/>
                      </a:endParaRPr>
                    </a:p>
                    <a:p>
                      <a:pPr algn="ctr">
                        <a:lnSpc>
                          <a:spcPct val="100000"/>
                        </a:lnSpc>
                        <a:buNone/>
                      </a:pPr>
                      <a:r>
                        <a:rPr lang="pt-BR" sz="1400" b="1" strike="noStrike" spc="-1">
                          <a:solidFill>
                            <a:srgbClr val="000000"/>
                          </a:solidFill>
                          <a:latin typeface="Calibri"/>
                        </a:rPr>
                        <a:t>ATIVIDADES</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CLASSIFICAÇÃO</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CRÉDITOS/</a:t>
                      </a:r>
                      <a:endParaRPr lang="pt-BR" sz="1400" b="0" strike="noStrike" spc="-1">
                        <a:latin typeface="Arial"/>
                      </a:endParaRPr>
                    </a:p>
                    <a:p>
                      <a:pPr algn="ctr">
                        <a:lnSpc>
                          <a:spcPct val="100000"/>
                        </a:lnSpc>
                        <a:buNone/>
                      </a:pPr>
                      <a:r>
                        <a:rPr lang="pt-BR" sz="1400" b="1" strike="noStrike" spc="-1">
                          <a:solidFill>
                            <a:srgbClr val="000000"/>
                          </a:solidFill>
                          <a:latin typeface="Calibri"/>
                        </a:rPr>
                        <a:t>CH</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38160">
                      <a:solidFill>
                        <a:srgbClr val="FFFFFF"/>
                      </a:solidFill>
                    </a:lnB>
                    <a:solidFill>
                      <a:srgbClr val="FCD5B5"/>
                    </a:solidFill>
                  </a:tcPr>
                </a:tc>
              </a:tr>
              <a:tr h="339480">
                <a:tc rowSpan="4">
                  <a:txBody>
                    <a:bodyPr/>
                    <a:lstStyle/>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1º Semestre</a:t>
                      </a:r>
                      <a:endParaRPr lang="pt-BR" sz="1400" b="0" strike="noStrike" spc="-1">
                        <a:latin typeface="Arial"/>
                      </a:endParaRPr>
                    </a:p>
                    <a:p>
                      <a:pPr algn="ctr">
                        <a:lnSpc>
                          <a:spcPct val="100000"/>
                        </a:lnSpc>
                        <a:buNone/>
                      </a:pPr>
                      <a:r>
                        <a:rPr lang="pt-BR" sz="1400" b="1" strike="noStrike" spc="-1">
                          <a:solidFill>
                            <a:srgbClr val="000000"/>
                          </a:solidFill>
                          <a:latin typeface="Calibri"/>
                          <a:ea typeface="Times New Roman"/>
                        </a:rPr>
                        <a:t>(12 créditos –</a:t>
                      </a:r>
                      <a:endParaRPr lang="pt-BR" sz="1400" b="0" strike="noStrike" spc="-1">
                        <a:latin typeface="Arial"/>
                      </a:endParaRPr>
                    </a:p>
                    <a:p>
                      <a:pPr algn="ctr">
                        <a:lnSpc>
                          <a:spcPct val="100000"/>
                        </a:lnSpc>
                        <a:buNone/>
                      </a:pPr>
                      <a:r>
                        <a:rPr lang="pt-BR" sz="1400" b="1" strike="noStrike" spc="-1">
                          <a:solidFill>
                            <a:srgbClr val="000000"/>
                          </a:solidFill>
                          <a:latin typeface="Calibri"/>
                          <a:ea typeface="Times New Roman"/>
                        </a:rPr>
                        <a:t>8 obrig. + 4 opt.)</a:t>
                      </a:r>
                      <a:endParaRPr lang="pt-BR" sz="1400" b="0" strike="noStrike" spc="-1">
                        <a:latin typeface="Arial"/>
                      </a:endParaRPr>
                    </a:p>
                  </a:txBody>
                  <a:tcPr marL="50400" marR="50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Teoria e Método Aplicado ao Ensino de Geografia</a:t>
                      </a:r>
                      <a:endParaRPr lang="pt-BR" sz="1400" b="0" strike="noStrike" spc="-1">
                        <a:latin typeface="Arial"/>
                      </a:endParaRPr>
                    </a:p>
                  </a:txBody>
                  <a:tcPr marL="50400" marR="50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a:t>
                      </a:r>
                      <a:endParaRPr lang="pt-BR" sz="1400" b="0" strike="noStrike" spc="-1">
                        <a:latin typeface="Arial"/>
                      </a:endParaRPr>
                    </a:p>
                  </a:txBody>
                  <a:tcPr marL="50400" marR="50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A Geografia no Espaço Escolar </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por linha (Linha 1)</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Metodologia do Ensino de Geografia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por linha (Linha 2)</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48456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Orientação de Estudos I</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(com o orientador)</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214560">
                <a:tc rowSpan="10">
                  <a:txBody>
                    <a:bodyPr/>
                    <a:lstStyle/>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 </a:t>
                      </a:r>
                      <a:endParaRPr lang="pt-BR" sz="1400" b="0" strike="noStrike" spc="-1">
                        <a:latin typeface="Arial"/>
                      </a:endParaRPr>
                    </a:p>
                    <a:p>
                      <a:pPr algn="ctr">
                        <a:lnSpc>
                          <a:spcPct val="100000"/>
                        </a:lnSpc>
                        <a:buNone/>
                      </a:pPr>
                      <a:r>
                        <a:rPr lang="pt-BR" sz="1400" b="1" strike="noStrike" spc="-1">
                          <a:solidFill>
                            <a:srgbClr val="000000"/>
                          </a:solidFill>
                          <a:latin typeface="Calibri"/>
                        </a:rPr>
                        <a:t>2º Semestre</a:t>
                      </a:r>
                      <a:endParaRPr lang="pt-BR" sz="1400" b="0" strike="noStrike" spc="-1">
                        <a:latin typeface="Arial"/>
                      </a:endParaRPr>
                    </a:p>
                    <a:p>
                      <a:pPr algn="ctr">
                        <a:lnSpc>
                          <a:spcPct val="100000"/>
                        </a:lnSpc>
                        <a:buNone/>
                        <a:tabLst>
                          <a:tab pos="0" algn="l"/>
                        </a:tabLst>
                      </a:pPr>
                      <a:r>
                        <a:rPr lang="pt-BR" sz="1400" b="1" strike="noStrike" spc="-1">
                          <a:solidFill>
                            <a:srgbClr val="000000"/>
                          </a:solidFill>
                          <a:latin typeface="Times New Roman"/>
                          <a:ea typeface="Times New Roman"/>
                        </a:rPr>
                        <a:t>(</a:t>
                      </a:r>
                      <a:r>
                        <a:rPr lang="pt-BR" sz="1400" b="1" strike="noStrike" spc="-1">
                          <a:solidFill>
                            <a:srgbClr val="000000"/>
                          </a:solidFill>
                          <a:latin typeface="Calibri"/>
                          <a:ea typeface="Times New Roman"/>
                        </a:rPr>
                        <a:t>12 créditos –</a:t>
                      </a:r>
                      <a:endParaRPr lang="pt-BR" sz="1400" b="0" strike="noStrike" spc="-1">
                        <a:latin typeface="Arial"/>
                      </a:endParaRPr>
                    </a:p>
                    <a:p>
                      <a:pPr algn="ctr">
                        <a:lnSpc>
                          <a:spcPct val="100000"/>
                        </a:lnSpc>
                        <a:buNone/>
                        <a:tabLst>
                          <a:tab pos="0" algn="l"/>
                        </a:tabLst>
                      </a:pPr>
                      <a:r>
                        <a:rPr lang="pt-BR" sz="1400" b="1" strike="noStrike" spc="-1">
                          <a:solidFill>
                            <a:srgbClr val="000000"/>
                          </a:solidFill>
                          <a:latin typeface="Calibri"/>
                          <a:ea typeface="Times New Roman"/>
                        </a:rPr>
                        <a:t>todos opt</a:t>
                      </a:r>
                      <a:r>
                        <a:rPr lang="pt-BR" sz="1400" b="1" strike="noStrike" spc="-1">
                          <a:solidFill>
                            <a:srgbClr val="000000"/>
                          </a:solidFill>
                          <a:latin typeface="Times New Roman"/>
                          <a:ea typeface="Times New Roman"/>
                        </a:rPr>
                        <a:t>.)</a:t>
                      </a:r>
                      <a:endParaRPr lang="pt-BR" sz="1400" b="0" strike="noStrike" spc="-1">
                        <a:latin typeface="Arial"/>
                      </a:endParaRPr>
                    </a:p>
                    <a:p>
                      <a:pPr algn="ctr">
                        <a:lnSpc>
                          <a:spcPct val="100000"/>
                        </a:lnSpc>
                        <a:buNone/>
                        <a:tabLst>
                          <a:tab pos="0" algn="l"/>
                        </a:tabLst>
                      </a:pP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Cartografia Escolar</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42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Avaliação no Processo de Aprendizagem em Geografia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Material Didático e Ensino de Geografia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50940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Tecnologia, Informação e Comunicação e Ensino de Geografia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Espaço Geográfico na Contemporaneidade</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21456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Poder, Estado e Instituições</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Geografia, Ambiente e Sociedade</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646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dirty="0">
                          <a:solidFill>
                            <a:srgbClr val="000000"/>
                          </a:solidFill>
                          <a:latin typeface="Calibri"/>
                        </a:rPr>
                        <a:t>Geografia e Relações Étnico-raciais</a:t>
                      </a:r>
                      <a:endParaRPr lang="pt-BR" sz="1400" b="0" strike="noStrike" spc="-1" dirty="0">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Optativa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4/60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646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dirty="0">
                          <a:solidFill>
                            <a:srgbClr val="000000"/>
                          </a:solidFill>
                          <a:latin typeface="Calibri" pitchFamily="34" charset="0"/>
                          <a:ea typeface="Times New Roman"/>
                          <a:cs typeface="Calibri" pitchFamily="34" charset="0"/>
                        </a:rPr>
                        <a:t>Colóquio Temático</a:t>
                      </a:r>
                      <a:endParaRPr lang="pt-BR" sz="1400" b="0" strike="noStrike" spc="-1" dirty="0">
                        <a:latin typeface="Calibri" pitchFamily="34" charset="0"/>
                        <a:cs typeface="Calibri" pitchFamily="34" charset="0"/>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Times New Roman"/>
                          <a:ea typeface="Times New Roman"/>
                        </a:rPr>
                        <a:t>Obrigatória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dirty="0">
                          <a:solidFill>
                            <a:srgbClr val="000000"/>
                          </a:solidFill>
                          <a:latin typeface="Calibri" pitchFamily="34" charset="0"/>
                          <a:ea typeface="Times New Roman"/>
                          <a:cs typeface="Calibri" pitchFamily="34" charset="0"/>
                        </a:rPr>
                        <a:t>0</a:t>
                      </a:r>
                      <a:endParaRPr lang="pt-BR" sz="1400" b="0" strike="noStrike" spc="-1" dirty="0">
                        <a:latin typeface="Calibri" pitchFamily="34" charset="0"/>
                        <a:cs typeface="Calibri" pitchFamily="34" charset="0"/>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dirty="0">
                          <a:solidFill>
                            <a:srgbClr val="000000"/>
                          </a:solidFill>
                          <a:latin typeface="Calibri"/>
                        </a:rPr>
                        <a:t>Orientação de Estudos II</a:t>
                      </a:r>
                      <a:endParaRPr lang="pt-BR" sz="1400" b="0" strike="noStrike" spc="-1" dirty="0">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(com o orientador)</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339480">
                <a:tc rowSpan="2">
                  <a:txBody>
                    <a:bodyPr/>
                    <a:lstStyle/>
                    <a:p>
                      <a:pPr algn="ctr">
                        <a:lnSpc>
                          <a:spcPct val="100000"/>
                        </a:lnSpc>
                        <a:buNone/>
                      </a:pPr>
                      <a:r>
                        <a:rPr lang="pt-BR" sz="1400" b="1" strike="noStrike" spc="-1">
                          <a:solidFill>
                            <a:srgbClr val="000000"/>
                          </a:solidFill>
                          <a:latin typeface="Calibri"/>
                        </a:rPr>
                        <a:t>3º Semestre</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Orientação de Estudos III</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(com o orientador)</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214560">
                <a:tc vMerge="1">
                  <a:txBody>
                    <a:bodyPr/>
                    <a:lstStyle/>
                    <a:p>
                      <a:endParaRPr lang="pt-BR"/>
                    </a:p>
                  </a:txBody>
                  <a:tcPr marL="90000" marR="90000">
                    <a:lnL>
                      <a:noFill/>
                    </a:lnL>
                    <a:lnR>
                      <a:noFill/>
                    </a:lnR>
                    <a:lnT>
                      <a:noFill/>
                    </a:lnT>
                    <a:lnB>
                      <a:noFill/>
                    </a:lnB>
                    <a:solidFill>
                      <a:srgbClr val="729FCF"/>
                    </a:solidFill>
                  </a:tcPr>
                </a:tc>
                <a:tc>
                  <a:txBody>
                    <a:bodyPr/>
                    <a:lstStyle/>
                    <a:p>
                      <a:pPr>
                        <a:lnSpc>
                          <a:spcPct val="100000"/>
                        </a:lnSpc>
                        <a:buNone/>
                      </a:pPr>
                      <a:r>
                        <a:rPr lang="pt-BR" sz="1400" b="1" strike="noStrike" spc="-1">
                          <a:solidFill>
                            <a:srgbClr val="000000"/>
                          </a:solidFill>
                          <a:latin typeface="Calibri"/>
                        </a:rPr>
                        <a:t>Exame de Qualificação</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0</a:t>
                      </a:r>
                      <a:endParaRPr lang="pt-BR" sz="1400" b="0" strike="noStrike" spc="-1">
                        <a:latin typeface="Arial"/>
                      </a:endParaRPr>
                    </a:p>
                  </a:txBody>
                  <a:tcPr marL="50400" marR="5040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242640">
                <a:tc>
                  <a:txBody>
                    <a:bodyPr/>
                    <a:lstStyle/>
                    <a:p>
                      <a:pPr algn="ctr">
                        <a:lnSpc>
                          <a:spcPct val="100000"/>
                        </a:lnSpc>
                        <a:buNone/>
                      </a:pPr>
                      <a:r>
                        <a:rPr lang="pt-BR" sz="1400" b="1" strike="noStrike" spc="-1">
                          <a:solidFill>
                            <a:srgbClr val="000000"/>
                          </a:solidFill>
                          <a:latin typeface="Calibri"/>
                        </a:rPr>
                        <a:t>4º Semestre</a:t>
                      </a:r>
                      <a:endParaRPr lang="pt-BR" sz="1400" b="0" strike="noStrike" spc="-1">
                        <a:latin typeface="Arial"/>
                      </a:endParaRPr>
                    </a:p>
                  </a:txBody>
                  <a:tcPr marL="50400" marR="50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Trabalho de Conclusão do Curso (TCC)</a:t>
                      </a:r>
                      <a:endParaRPr lang="pt-BR" sz="1400" b="0" strike="noStrike" spc="-1">
                        <a:latin typeface="Arial"/>
                      </a:endParaRPr>
                    </a:p>
                  </a:txBody>
                  <a:tcPr marL="50400" marR="50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nSpc>
                          <a:spcPct val="100000"/>
                        </a:lnSpc>
                        <a:buNone/>
                      </a:pPr>
                      <a:r>
                        <a:rPr lang="pt-BR" sz="1400" b="1" strike="noStrike" spc="-1">
                          <a:solidFill>
                            <a:srgbClr val="000000"/>
                          </a:solidFill>
                          <a:latin typeface="Calibri"/>
                        </a:rPr>
                        <a:t>Obrigatória </a:t>
                      </a:r>
                      <a:endParaRPr lang="pt-BR" sz="1400" b="0" strike="noStrike" spc="-1">
                        <a:latin typeface="Arial"/>
                      </a:endParaRPr>
                    </a:p>
                  </a:txBody>
                  <a:tcPr marL="50400" marR="50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FCD5B5"/>
                    </a:solidFill>
                  </a:tcPr>
                </a:tc>
                <a:tc>
                  <a:txBody>
                    <a:bodyPr/>
                    <a:lstStyle/>
                    <a:p>
                      <a:pPr algn="ctr">
                        <a:lnSpc>
                          <a:spcPct val="100000"/>
                        </a:lnSpc>
                        <a:buNone/>
                      </a:pPr>
                      <a:r>
                        <a:rPr lang="pt-BR" sz="1400" b="1" strike="noStrike" spc="-1">
                          <a:solidFill>
                            <a:srgbClr val="000000"/>
                          </a:solidFill>
                          <a:latin typeface="Calibri"/>
                        </a:rPr>
                        <a:t>0</a:t>
                      </a:r>
                      <a:endParaRPr lang="pt-BR" sz="1400" b="0" strike="noStrike" spc="-1">
                        <a:latin typeface="Arial"/>
                      </a:endParaRPr>
                    </a:p>
                  </a:txBody>
                  <a:tcPr marL="50400" marR="50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FCD5B5"/>
                    </a:solidFill>
                  </a:tcPr>
                </a:tc>
              </a:tr>
            </a:tbl>
          </a:graphicData>
        </a:graphic>
      </p:graphicFrame>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1309</Words>
  <Application>Microsoft Office PowerPoint</Application>
  <PresentationFormat>Apresentação na tela (4:3)</PresentationFormat>
  <Paragraphs>262</Paragraphs>
  <Slides>20</Slides>
  <Notes>0</Notes>
  <HiddenSlides>0</HiddenSlides>
  <MMClips>0</MMClips>
  <ScaleCrop>false</ScaleCrop>
  <HeadingPairs>
    <vt:vector size="4" baseType="variant">
      <vt:variant>
        <vt:lpstr>Tema</vt:lpstr>
      </vt:variant>
      <vt:variant>
        <vt:i4>1</vt:i4>
      </vt:variant>
      <vt:variant>
        <vt:lpstr>Títulos de slides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Sala-523-1</cp:lastModifiedBy>
  <cp:revision>3</cp:revision>
  <dcterms:modified xsi:type="dcterms:W3CDTF">2023-02-10T12:32:06Z</dcterms:modified>
</cp:coreProperties>
</file>