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84" r:id="rId4"/>
    <p:sldId id="277" r:id="rId5"/>
    <p:sldId id="283" r:id="rId6"/>
    <p:sldId id="262" r:id="rId7"/>
    <p:sldId id="273" r:id="rId8"/>
    <p:sldId id="274" r:id="rId9"/>
    <p:sldId id="271" r:id="rId10"/>
    <p:sldId id="282" r:id="rId11"/>
    <p:sldId id="285" r:id="rId12"/>
    <p:sldId id="290" r:id="rId13"/>
    <p:sldId id="291" r:id="rId14"/>
    <p:sldId id="279" r:id="rId15"/>
    <p:sldId id="286" r:id="rId16"/>
    <p:sldId id="287" r:id="rId17"/>
    <p:sldId id="275" r:id="rId18"/>
    <p:sldId id="288" r:id="rId19"/>
    <p:sldId id="267" r:id="rId20"/>
    <p:sldId id="289" r:id="rId21"/>
    <p:sldId id="276" r:id="rId22"/>
    <p:sldId id="281" r:id="rId23"/>
    <p:sldId id="280" r:id="rId24"/>
    <p:sldId id="278" r:id="rId25"/>
  </p:sldIdLst>
  <p:sldSz cx="9144000" cy="6858000" type="screen4x3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中度样式 4 - 强调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浅色样式 3 - 强调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210" autoAdjust="0"/>
  </p:normalViewPr>
  <p:slideViewPr>
    <p:cSldViewPr>
      <p:cViewPr varScale="1">
        <p:scale>
          <a:sx n="107" d="100"/>
          <a:sy n="107" d="100"/>
        </p:scale>
        <p:origin x="1734" y="114"/>
      </p:cViewPr>
      <p:guideLst>
        <p:guide orient="horz" pos="2160"/>
        <p:guide pos="285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8" Type="http://schemas.openxmlformats.org/officeDocument/2006/relationships/tableStyles" Target="tableStyles.xml"/><Relationship Id="rId27" Type="http://schemas.openxmlformats.org/officeDocument/2006/relationships/viewProps" Target="viewProps.xml"/><Relationship Id="rId26" Type="http://schemas.openxmlformats.org/officeDocument/2006/relationships/presProps" Target="presProps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B2FF0-C81E-41A9-9CAB-30C476513DAA}" type="slidenum">
              <a:rPr lang="pt-BR" altLang="pt-BR" smtClean="0"/>
            </a:fld>
            <a:endParaRPr lang="pt-BR" alt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DC77A-6F1F-48E7-A566-1837C4B0FFEA}" type="slidenum">
              <a:rPr lang="pt-BR" altLang="pt-BR" smtClean="0"/>
            </a:fld>
            <a:endParaRPr lang="pt-BR" alt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1281-6A7D-4426-A828-DD2AD5671F66}" type="slidenum">
              <a:rPr lang="pt-BR" altLang="pt-BR" smtClean="0"/>
            </a:fld>
            <a:endParaRPr lang="pt-BR" alt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4CD02-43A8-44B4-98CD-7EB75B7A812B}" type="slidenum">
              <a:rPr lang="pt-BR" altLang="pt-BR" smtClean="0"/>
            </a:fld>
            <a:endParaRPr lang="pt-BR" alt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03A53-C088-4EBB-9BAF-FEC34EAA3E1A}" type="slidenum">
              <a:rPr lang="pt-BR" altLang="pt-BR" smtClean="0"/>
            </a:fld>
            <a:endParaRPr lang="pt-BR" alt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A36C2-BE3F-4696-B1B3-AF3C64CD1F3E}" type="slidenum">
              <a:rPr lang="pt-BR" altLang="pt-BR" smtClean="0"/>
            </a:fld>
            <a:endParaRPr lang="pt-BR" alt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  <a:endParaRPr lang="pt-BR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9E7EB-45F2-4DA4-8E79-084A2508D313}" type="slidenum">
              <a:rPr lang="pt-BR" altLang="pt-BR" smtClean="0"/>
            </a:fld>
            <a:endParaRPr lang="pt-BR" alt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FA5F9-AF07-40A4-88B5-6BEE97D3DCA4}" type="slidenum">
              <a:rPr lang="pt-BR" altLang="pt-BR" smtClean="0"/>
            </a:fld>
            <a:endParaRPr lang="pt-BR" alt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CFD36-C9A4-498B-A0EC-02E843F77FB9}" type="slidenum">
              <a:rPr lang="pt-BR" altLang="pt-BR" smtClean="0"/>
            </a:fld>
            <a:endParaRPr lang="pt-BR" alt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A11C4-6DCA-4A74-A849-43BE8BB8891A}" type="slidenum">
              <a:rPr lang="pt-BR" altLang="pt-BR" smtClean="0"/>
            </a:fld>
            <a:endParaRPr lang="pt-BR" alt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FF283-D035-482E-9FD5-1CCA272C1201}" type="slidenum">
              <a:rPr lang="pt-BR" altLang="pt-BR" smtClean="0"/>
            </a:fld>
            <a:endParaRPr lang="pt-BR" alt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BB1F5A-87A5-4AFE-B300-59A0E2E9BB7A}" type="slidenum">
              <a:rPr lang="pt-BR" altLang="pt-BR" smtClean="0"/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pt-BR" altLang="pt-BR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Conceito CAPES 5</a:t>
            </a:r>
            <a:endParaRPr lang="pt-BR" altLang="pt-BR" b="1" dirty="0">
              <a:solidFill>
                <a:schemeClr val="tx1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5123" name="Imagem 1" descr="ppgel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1844675"/>
            <a:ext cx="5516562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b="1" dirty="0">
                <a:latin typeface="Bookman Old Style" panose="02050604050505020204" pitchFamily="18" charset="0"/>
              </a:rPr>
              <a:t>Integralização curricular</a:t>
            </a:r>
            <a:endParaRPr lang="pt-BR" dirty="0">
              <a:latin typeface="Bookman Old Style" panose="020506040505050202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pt-BR" b="1" dirty="0">
                <a:latin typeface="Bookman Old Style" panose="02050604050505020204" pitchFamily="18" charset="0"/>
              </a:rPr>
              <a:t>Exame de Qualificação</a:t>
            </a:r>
            <a:endParaRPr lang="pt-BR" b="1" dirty="0">
              <a:latin typeface="Bookman Old Style" panose="02050604050505020204" pitchFamily="18" charset="0"/>
            </a:endParaRPr>
          </a:p>
          <a:p>
            <a:r>
              <a:rPr lang="pt-BR" b="1" dirty="0">
                <a:latin typeface="Bookman Old Style" panose="02050604050505020204" pitchFamily="18" charset="0"/>
              </a:rPr>
              <a:t>Defesa da Tese</a:t>
            </a:r>
            <a:endParaRPr lang="pt-BR" b="1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pt-BR" b="1" dirty="0">
              <a:latin typeface="Bookman Old Style" panose="02050604050505020204" pitchFamily="18" charset="0"/>
            </a:endParaRPr>
          </a:p>
          <a:p>
            <a:pPr marL="0" indent="0" algn="just">
              <a:buNone/>
            </a:pPr>
            <a:r>
              <a:rPr lang="pt-BR" dirty="0" err="1">
                <a:latin typeface="Bookman Old Style" panose="02050604050505020204" pitchFamily="18" charset="0"/>
              </a:rPr>
              <a:t>Art</a:t>
            </a:r>
            <a:r>
              <a:rPr lang="pt-BR" dirty="0">
                <a:latin typeface="Bookman Old Style" panose="02050604050505020204" pitchFamily="18" charset="0"/>
              </a:rPr>
              <a:t> 9º Cabe aos alunos contemplados com bolsas realizar suas qualificações até o final do 2º mês do 7º semestre, para o nível de Doutorado (RESOLUÇÃO nº 01/2019-PPgEL, de 25 de fevereiro de 2019)</a:t>
            </a:r>
            <a:endParaRPr lang="pt-BR" dirty="0"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Bookman Old Style" panose="02050604050505020204" pitchFamily="18" charset="0"/>
              </a:rPr>
              <a:t>Planejamento do Curso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395536" y="1628800"/>
          <a:ext cx="8280921" cy="4536509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662474"/>
                <a:gridCol w="662474"/>
                <a:gridCol w="6955973"/>
              </a:tblGrid>
              <a:tr h="4614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  <a:tab pos="449580" algn="l"/>
                        </a:tabLst>
                      </a:pPr>
                      <a:r>
                        <a:rPr lang="pt-BR" sz="1200" dirty="0">
                          <a:effectLst/>
                          <a:latin typeface="Bookman Old Style" panose="02050604050505020204" pitchFamily="18" charset="0"/>
                        </a:rPr>
                        <a:t>Ano</a:t>
                      </a:r>
                      <a:endParaRPr lang="pt-BR" sz="12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7709" marR="2770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Bookman Old Style" panose="02050604050505020204" pitchFamily="18" charset="0"/>
                        </a:rPr>
                        <a:t>Semestre</a:t>
                      </a:r>
                      <a:endParaRPr lang="pt-BR" sz="120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7709" marR="2770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Bookman Old Style" panose="02050604050505020204" pitchFamily="18" charset="0"/>
                        </a:rPr>
                        <a:t>Tarefa</a:t>
                      </a:r>
                      <a:endParaRPr lang="pt-BR" sz="120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7709" marR="27709" marT="0" marB="0"/>
                </a:tc>
              </a:tr>
              <a:tr h="239710">
                <a:tc rowSpan="8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  <a:tab pos="449580" algn="l"/>
                        </a:tabLst>
                      </a:pPr>
                      <a:r>
                        <a:rPr lang="pt-BR" sz="1200" dirty="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endParaRPr lang="pt-BR" sz="12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7709" marR="27709" marT="0" marB="0"/>
                </a:tc>
                <a:tc row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endParaRPr lang="pt-BR" sz="1200" dirty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7709" marR="2770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Bookman Old Style" panose="02050604050505020204" pitchFamily="18" charset="0"/>
                        </a:rPr>
                        <a:t>Revisão do projeto de pesquisa</a:t>
                      </a:r>
                      <a:endParaRPr lang="pt-BR" sz="120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7709" marR="27709" marT="0" marB="0"/>
                </a:tc>
              </a:tr>
              <a:tr h="239710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Bookman Old Style" panose="02050604050505020204" pitchFamily="18" charset="0"/>
                        </a:rPr>
                        <a:t>Determinação do desenho da pesquisa inicial</a:t>
                      </a:r>
                      <a:endParaRPr lang="pt-BR" sz="120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7709" marR="27709" marT="0" marB="0"/>
                </a:tc>
              </a:tr>
              <a:tr h="239710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Bookman Old Style" panose="02050604050505020204" pitchFamily="18" charset="0"/>
                        </a:rPr>
                        <a:t>Submissão do projeto ao Comitê de Ética (se aplicável)</a:t>
                      </a:r>
                      <a:endParaRPr lang="pt-BR" sz="120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7709" marR="27709" marT="0" marB="0"/>
                </a:tc>
              </a:tr>
              <a:tr h="239710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Bookman Old Style" panose="02050604050505020204" pitchFamily="18" charset="0"/>
                        </a:rPr>
                        <a:t>Fichamento da literatura (início do RT, definição do sumário)</a:t>
                      </a:r>
                      <a:endParaRPr lang="pt-BR" sz="120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7709" marR="27709" marT="0" marB="0"/>
                </a:tc>
              </a:tr>
              <a:tr h="239710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Bookman Old Style" panose="02050604050505020204" pitchFamily="18" charset="0"/>
                        </a:rPr>
                        <a:t>Cursar</a:t>
                      </a:r>
                      <a:r>
                        <a:rPr lang="en-US" sz="1200" dirty="0">
                          <a:effectLst/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Bookman Old Style" panose="02050604050505020204" pitchFamily="18" charset="0"/>
                        </a:rPr>
                        <a:t>disciplinas</a:t>
                      </a:r>
                      <a:r>
                        <a:rPr lang="en-US" sz="1200" dirty="0">
                          <a:effectLst/>
                          <a:latin typeface="Bookman Old Style" panose="02050604050505020204" pitchFamily="18" charset="0"/>
                        </a:rPr>
                        <a:t>/ </a:t>
                      </a:r>
                      <a:r>
                        <a:rPr lang="en-US" sz="1200" dirty="0" err="1">
                          <a:effectLst/>
                          <a:latin typeface="Bookman Old Style" panose="02050604050505020204" pitchFamily="18" charset="0"/>
                        </a:rPr>
                        <a:t>participar</a:t>
                      </a:r>
                      <a:r>
                        <a:rPr lang="en-US" sz="1200" dirty="0">
                          <a:effectLst/>
                          <a:latin typeface="Bookman Old Style" panose="02050604050505020204" pitchFamily="18" charset="0"/>
                        </a:rPr>
                        <a:t> de </a:t>
                      </a:r>
                      <a:r>
                        <a:rPr lang="en-US" sz="1200" dirty="0" err="1">
                          <a:effectLst/>
                          <a:latin typeface="Bookman Old Style" panose="02050604050505020204" pitchFamily="18" charset="0"/>
                        </a:rPr>
                        <a:t>bancas</a:t>
                      </a:r>
                      <a:r>
                        <a:rPr lang="en-US" sz="1200" dirty="0">
                          <a:effectLst/>
                          <a:latin typeface="Bookman Old Style" panose="02050604050505020204" pitchFamily="18" charset="0"/>
                        </a:rPr>
                        <a:t> e das </a:t>
                      </a:r>
                      <a:r>
                        <a:rPr lang="en-US" sz="1200" dirty="0" err="1">
                          <a:effectLst/>
                          <a:latin typeface="Bookman Old Style" panose="02050604050505020204" pitchFamily="18" charset="0"/>
                        </a:rPr>
                        <a:t>reuniões</a:t>
                      </a:r>
                      <a:r>
                        <a:rPr lang="en-US" sz="1200" dirty="0">
                          <a:effectLst/>
                          <a:latin typeface="Bookman Old Style" panose="02050604050505020204" pitchFamily="18" charset="0"/>
                        </a:rPr>
                        <a:t> do </a:t>
                      </a:r>
                      <a:r>
                        <a:rPr lang="en-US" sz="1200" dirty="0" err="1">
                          <a:effectLst/>
                          <a:latin typeface="Bookman Old Style" panose="02050604050505020204" pitchFamily="18" charset="0"/>
                        </a:rPr>
                        <a:t>grupo</a:t>
                      </a:r>
                      <a:r>
                        <a:rPr lang="en-US" sz="1200" dirty="0">
                          <a:effectLst/>
                          <a:latin typeface="Bookman Old Style" panose="02050604050505020204" pitchFamily="18" charset="0"/>
                        </a:rPr>
                        <a:t> de </a:t>
                      </a:r>
                      <a:r>
                        <a:rPr lang="en-US" sz="1200" dirty="0" err="1">
                          <a:effectLst/>
                          <a:latin typeface="Bookman Old Style" panose="02050604050505020204" pitchFamily="18" charset="0"/>
                        </a:rPr>
                        <a:t>pesquisa</a:t>
                      </a:r>
                      <a:endParaRPr lang="pt-BR" sz="12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7709" marR="27709" marT="0" marB="0"/>
                </a:tc>
              </a:tr>
              <a:tr h="239710">
                <a:tc vMerge="1">
                  <a:tcPr/>
                </a:tc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Bookman Old Style" panose="02050604050505020204" pitchFamily="18" charset="0"/>
                        </a:rPr>
                        <a:t>2</a:t>
                      </a:r>
                      <a:endParaRPr lang="pt-BR" sz="120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7709" marR="2770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Bookman Old Style" panose="02050604050505020204" pitchFamily="18" charset="0"/>
                        </a:rPr>
                        <a:t>Realização de estudo piloto (após aprovação do CEP)</a:t>
                      </a:r>
                      <a:endParaRPr lang="pt-BR" sz="12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7709" marR="27709" marT="0" marB="0"/>
                </a:tc>
              </a:tr>
              <a:tr h="239710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Bookman Old Style" panose="02050604050505020204" pitchFamily="18" charset="0"/>
                        </a:rPr>
                        <a:t>Fichamento da literatura (início do RT, definição do sumário)</a:t>
                      </a:r>
                      <a:endParaRPr lang="pt-BR" sz="12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7709" marR="27709" marT="0" marB="0"/>
                </a:tc>
              </a:tr>
              <a:tr h="239710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Bookman Old Style" panose="02050604050505020204" pitchFamily="18" charset="0"/>
                        </a:rPr>
                        <a:t>Cursar</a:t>
                      </a:r>
                      <a:r>
                        <a:rPr lang="en-US" sz="1200" dirty="0">
                          <a:effectLst/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Bookman Old Style" panose="02050604050505020204" pitchFamily="18" charset="0"/>
                        </a:rPr>
                        <a:t>disciplinas</a:t>
                      </a:r>
                      <a:r>
                        <a:rPr lang="en-US" sz="1200" dirty="0">
                          <a:effectLst/>
                          <a:latin typeface="Bookman Old Style" panose="02050604050505020204" pitchFamily="18" charset="0"/>
                        </a:rPr>
                        <a:t>/ </a:t>
                      </a:r>
                      <a:r>
                        <a:rPr lang="en-US" sz="1200" dirty="0" err="1">
                          <a:effectLst/>
                          <a:latin typeface="Bookman Old Style" panose="02050604050505020204" pitchFamily="18" charset="0"/>
                        </a:rPr>
                        <a:t>participar</a:t>
                      </a:r>
                      <a:r>
                        <a:rPr lang="en-US" sz="1200" dirty="0">
                          <a:effectLst/>
                          <a:latin typeface="Bookman Old Style" panose="02050604050505020204" pitchFamily="18" charset="0"/>
                        </a:rPr>
                        <a:t> de </a:t>
                      </a:r>
                      <a:r>
                        <a:rPr lang="en-US" sz="1200" dirty="0" err="1">
                          <a:effectLst/>
                          <a:latin typeface="Bookman Old Style" panose="02050604050505020204" pitchFamily="18" charset="0"/>
                        </a:rPr>
                        <a:t>bancas</a:t>
                      </a:r>
                      <a:r>
                        <a:rPr lang="en-US" sz="1200" dirty="0">
                          <a:effectLst/>
                          <a:latin typeface="Bookman Old Style" panose="02050604050505020204" pitchFamily="18" charset="0"/>
                        </a:rPr>
                        <a:t> e das </a:t>
                      </a:r>
                      <a:r>
                        <a:rPr lang="en-US" sz="1200" dirty="0" err="1">
                          <a:effectLst/>
                          <a:latin typeface="Bookman Old Style" panose="02050604050505020204" pitchFamily="18" charset="0"/>
                        </a:rPr>
                        <a:t>reuniões</a:t>
                      </a:r>
                      <a:r>
                        <a:rPr lang="en-US" sz="1200" dirty="0">
                          <a:effectLst/>
                          <a:latin typeface="Bookman Old Style" panose="02050604050505020204" pitchFamily="18" charset="0"/>
                        </a:rPr>
                        <a:t> do </a:t>
                      </a:r>
                      <a:r>
                        <a:rPr lang="en-US" sz="1200" dirty="0" err="1">
                          <a:effectLst/>
                          <a:latin typeface="Bookman Old Style" panose="02050604050505020204" pitchFamily="18" charset="0"/>
                        </a:rPr>
                        <a:t>grupo</a:t>
                      </a:r>
                      <a:r>
                        <a:rPr lang="en-US" sz="1200" dirty="0">
                          <a:effectLst/>
                          <a:latin typeface="Bookman Old Style" panose="02050604050505020204" pitchFamily="18" charset="0"/>
                        </a:rPr>
                        <a:t> de </a:t>
                      </a:r>
                      <a:r>
                        <a:rPr lang="en-US" sz="1200" dirty="0" err="1">
                          <a:effectLst/>
                          <a:latin typeface="Bookman Old Style" panose="02050604050505020204" pitchFamily="18" charset="0"/>
                        </a:rPr>
                        <a:t>pesquisa</a:t>
                      </a:r>
                      <a:endParaRPr lang="pt-BR" sz="12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7709" marR="27709" marT="0" marB="0"/>
                </a:tc>
              </a:tr>
              <a:tr h="239710">
                <a:tc rowSpan="9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Bookman Old Style" panose="02050604050505020204" pitchFamily="18" charset="0"/>
                        </a:rPr>
                        <a:t>2</a:t>
                      </a:r>
                      <a:endParaRPr lang="pt-BR" sz="120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7709" marR="27709" marT="0" marB="0"/>
                </a:tc>
                <a:tc row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endParaRPr lang="pt-BR" sz="120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pt-BR" sz="120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7709" marR="2770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Bookman Old Style" panose="02050604050505020204" pitchFamily="18" charset="0"/>
                        </a:rPr>
                        <a:t>Reconsideração do desenho de pesquisa inicial (após piloto)</a:t>
                      </a:r>
                      <a:endParaRPr lang="pt-BR" sz="12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7709" marR="27709" marT="0" marB="0"/>
                </a:tc>
              </a:tr>
              <a:tr h="239710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Bookman Old Style" panose="02050604050505020204" pitchFamily="18" charset="0"/>
                        </a:rPr>
                        <a:t>Coleta/ Geração de dados</a:t>
                      </a:r>
                      <a:endParaRPr lang="pt-BR" sz="12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7709" marR="27709" marT="0" marB="0"/>
                </a:tc>
              </a:tr>
              <a:tr h="239710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Bookman Old Style" panose="02050604050505020204" pitchFamily="18" charset="0"/>
                        </a:rPr>
                        <a:t>Definição do esboço da dissertação </a:t>
                      </a:r>
                      <a:endParaRPr lang="pt-BR" sz="12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7709" marR="27709" marT="0" marB="0"/>
                </a:tc>
              </a:tr>
              <a:tr h="239710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Bookman Old Style" panose="02050604050505020204" pitchFamily="18" charset="0"/>
                        </a:rPr>
                        <a:t>Redação da RT e da Metodologia</a:t>
                      </a:r>
                      <a:endParaRPr lang="pt-BR" sz="12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7709" marR="27709" marT="0" marB="0"/>
                </a:tc>
              </a:tr>
              <a:tr h="239710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Bookman Old Style" panose="02050604050505020204" pitchFamily="18" charset="0"/>
                        </a:rPr>
                        <a:t>Cursar</a:t>
                      </a:r>
                      <a:r>
                        <a:rPr lang="en-US" sz="1200" dirty="0">
                          <a:effectLst/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Bookman Old Style" panose="02050604050505020204" pitchFamily="18" charset="0"/>
                        </a:rPr>
                        <a:t>disciplinas</a:t>
                      </a:r>
                      <a:r>
                        <a:rPr lang="en-US" sz="1200" dirty="0">
                          <a:effectLst/>
                          <a:latin typeface="Bookman Old Style" panose="02050604050505020204" pitchFamily="18" charset="0"/>
                        </a:rPr>
                        <a:t>/ </a:t>
                      </a:r>
                      <a:r>
                        <a:rPr lang="en-US" sz="1200" dirty="0" err="1">
                          <a:effectLst/>
                          <a:latin typeface="Bookman Old Style" panose="02050604050505020204" pitchFamily="18" charset="0"/>
                        </a:rPr>
                        <a:t>participar</a:t>
                      </a:r>
                      <a:r>
                        <a:rPr lang="en-US" sz="1200" dirty="0">
                          <a:effectLst/>
                          <a:latin typeface="Bookman Old Style" panose="02050604050505020204" pitchFamily="18" charset="0"/>
                        </a:rPr>
                        <a:t> de </a:t>
                      </a:r>
                      <a:r>
                        <a:rPr lang="en-US" sz="1200" dirty="0" err="1">
                          <a:effectLst/>
                          <a:latin typeface="Bookman Old Style" panose="02050604050505020204" pitchFamily="18" charset="0"/>
                        </a:rPr>
                        <a:t>bancas</a:t>
                      </a:r>
                      <a:r>
                        <a:rPr lang="en-US" sz="1200" dirty="0">
                          <a:effectLst/>
                          <a:latin typeface="Bookman Old Style" panose="02050604050505020204" pitchFamily="18" charset="0"/>
                        </a:rPr>
                        <a:t> e das </a:t>
                      </a:r>
                      <a:r>
                        <a:rPr lang="en-US" sz="1200" dirty="0" err="1">
                          <a:effectLst/>
                          <a:latin typeface="Bookman Old Style" panose="02050604050505020204" pitchFamily="18" charset="0"/>
                        </a:rPr>
                        <a:t>reuniões</a:t>
                      </a:r>
                      <a:r>
                        <a:rPr lang="en-US" sz="1200" dirty="0">
                          <a:effectLst/>
                          <a:latin typeface="Bookman Old Style" panose="02050604050505020204" pitchFamily="18" charset="0"/>
                        </a:rPr>
                        <a:t> do </a:t>
                      </a:r>
                      <a:r>
                        <a:rPr lang="en-US" sz="1200" dirty="0" err="1">
                          <a:effectLst/>
                          <a:latin typeface="Bookman Old Style" panose="02050604050505020204" pitchFamily="18" charset="0"/>
                        </a:rPr>
                        <a:t>grupo</a:t>
                      </a:r>
                      <a:r>
                        <a:rPr lang="en-US" sz="1200" dirty="0">
                          <a:effectLst/>
                          <a:latin typeface="Bookman Old Style" panose="02050604050505020204" pitchFamily="18" charset="0"/>
                        </a:rPr>
                        <a:t> de </a:t>
                      </a:r>
                      <a:r>
                        <a:rPr lang="en-US" sz="1200" dirty="0" err="1">
                          <a:effectLst/>
                          <a:latin typeface="Bookman Old Style" panose="02050604050505020204" pitchFamily="18" charset="0"/>
                        </a:rPr>
                        <a:t>pesquisa</a:t>
                      </a:r>
                      <a:endParaRPr lang="pt-BR" sz="12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7709" marR="27709" marT="0" marB="0"/>
                </a:tc>
              </a:tr>
              <a:tr h="239710">
                <a:tc vMerge="1">
                  <a:tcPr/>
                </a:tc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Bookman Old Style" panose="02050604050505020204" pitchFamily="18" charset="0"/>
                        </a:rPr>
                        <a:t>2</a:t>
                      </a:r>
                      <a:endParaRPr lang="pt-BR" sz="120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7709" marR="2770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Bookman Old Style" panose="02050604050505020204" pitchFamily="18" charset="0"/>
                        </a:rPr>
                        <a:t>Coleta/ Geração de dados</a:t>
                      </a:r>
                      <a:endParaRPr lang="pt-BR" sz="12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7709" marR="27709" marT="0" marB="0"/>
                </a:tc>
              </a:tr>
              <a:tr h="239710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Bookman Old Style" panose="02050604050505020204" pitchFamily="18" charset="0"/>
                        </a:rPr>
                        <a:t>Definição do esboço da dissertação </a:t>
                      </a:r>
                      <a:endParaRPr lang="pt-BR" sz="12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7709" marR="27709" marT="0" marB="0"/>
                </a:tc>
              </a:tr>
              <a:tr h="239710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Bookman Old Style" panose="02050604050505020204" pitchFamily="18" charset="0"/>
                        </a:rPr>
                        <a:t>Redação da RT e da Metodologia</a:t>
                      </a:r>
                      <a:endParaRPr lang="pt-BR" sz="12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7709" marR="27709" marT="0" marB="0"/>
                </a:tc>
              </a:tr>
              <a:tr h="239710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Bookman Old Style" panose="02050604050505020204" pitchFamily="18" charset="0"/>
                        </a:rPr>
                        <a:t>Cursar</a:t>
                      </a:r>
                      <a:r>
                        <a:rPr lang="en-US" sz="1200" dirty="0">
                          <a:effectLst/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Bookman Old Style" panose="02050604050505020204" pitchFamily="18" charset="0"/>
                        </a:rPr>
                        <a:t>disciplinas</a:t>
                      </a:r>
                      <a:r>
                        <a:rPr lang="en-US" sz="1200" dirty="0">
                          <a:effectLst/>
                          <a:latin typeface="Bookman Old Style" panose="02050604050505020204" pitchFamily="18" charset="0"/>
                        </a:rPr>
                        <a:t>/ </a:t>
                      </a:r>
                      <a:r>
                        <a:rPr lang="en-US" sz="1200" dirty="0" err="1">
                          <a:effectLst/>
                          <a:latin typeface="Bookman Old Style" panose="02050604050505020204" pitchFamily="18" charset="0"/>
                        </a:rPr>
                        <a:t>participar</a:t>
                      </a:r>
                      <a:r>
                        <a:rPr lang="en-US" sz="1200" dirty="0">
                          <a:effectLst/>
                          <a:latin typeface="Bookman Old Style" panose="02050604050505020204" pitchFamily="18" charset="0"/>
                        </a:rPr>
                        <a:t> de </a:t>
                      </a:r>
                      <a:r>
                        <a:rPr lang="en-US" sz="1200" dirty="0" err="1">
                          <a:effectLst/>
                          <a:latin typeface="Bookman Old Style" panose="02050604050505020204" pitchFamily="18" charset="0"/>
                        </a:rPr>
                        <a:t>bancas</a:t>
                      </a:r>
                      <a:r>
                        <a:rPr lang="en-US" sz="1200" dirty="0">
                          <a:effectLst/>
                          <a:latin typeface="Bookman Old Style" panose="02050604050505020204" pitchFamily="18" charset="0"/>
                        </a:rPr>
                        <a:t> e das </a:t>
                      </a:r>
                      <a:r>
                        <a:rPr lang="en-US" sz="1200" dirty="0" err="1">
                          <a:effectLst/>
                          <a:latin typeface="Bookman Old Style" panose="02050604050505020204" pitchFamily="18" charset="0"/>
                        </a:rPr>
                        <a:t>reuniões</a:t>
                      </a:r>
                      <a:r>
                        <a:rPr lang="en-US" sz="1200" dirty="0">
                          <a:effectLst/>
                          <a:latin typeface="Bookman Old Style" panose="02050604050505020204" pitchFamily="18" charset="0"/>
                        </a:rPr>
                        <a:t> do </a:t>
                      </a:r>
                      <a:r>
                        <a:rPr lang="en-US" sz="1200" dirty="0" err="1">
                          <a:effectLst/>
                          <a:latin typeface="Bookman Old Style" panose="02050604050505020204" pitchFamily="18" charset="0"/>
                        </a:rPr>
                        <a:t>grupo</a:t>
                      </a:r>
                      <a:r>
                        <a:rPr lang="en-US" sz="1200" dirty="0">
                          <a:effectLst/>
                          <a:latin typeface="Bookman Old Style" panose="02050604050505020204" pitchFamily="18" charset="0"/>
                        </a:rPr>
                        <a:t> de </a:t>
                      </a:r>
                      <a:r>
                        <a:rPr lang="en-US" sz="1200" dirty="0" err="1">
                          <a:effectLst/>
                          <a:latin typeface="Bookman Old Style" panose="02050604050505020204" pitchFamily="18" charset="0"/>
                        </a:rPr>
                        <a:t>pesquisa</a:t>
                      </a:r>
                      <a:endParaRPr lang="pt-BR" sz="12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7709" marR="27709" marT="0" marB="0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pt-BR" dirty="0">
                <a:latin typeface="Bookman Old Style" panose="02050604050505020204" pitchFamily="18" charset="0"/>
              </a:rPr>
              <a:t>Planejamento do Curso</a:t>
            </a:r>
            <a:endParaRPr lang="pt-BR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539552" y="764704"/>
          <a:ext cx="8280920" cy="5954172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372694"/>
                <a:gridCol w="362284"/>
                <a:gridCol w="7545942"/>
              </a:tblGrid>
              <a:tr h="283532">
                <a:tc row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Bookman Old Style" panose="02050604050505020204" pitchFamily="18" charset="0"/>
                        </a:rPr>
                        <a:t>3</a:t>
                      </a:r>
                      <a:endParaRPr lang="pt-BR" sz="12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7709" marR="27709" marT="0" marB="0"/>
                </a:tc>
                <a:tc row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endParaRPr lang="pt-BR" sz="12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7709" marR="2770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Bookman Old Style" panose="02050604050505020204" pitchFamily="18" charset="0"/>
                        </a:rPr>
                        <a:t>Análise dos dados</a:t>
                      </a:r>
                      <a:endParaRPr lang="pt-BR" sz="120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7709" marR="27709" marT="0" marB="0"/>
                </a:tc>
              </a:tr>
              <a:tr h="283532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Bookman Old Style" panose="02050604050505020204" pitchFamily="18" charset="0"/>
                        </a:rPr>
                        <a:t>Redação do Capítulo de Análise (dados preliminares)</a:t>
                      </a:r>
                      <a:endParaRPr lang="pt-BR" sz="120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7709" marR="27709" marT="0" marB="0"/>
                </a:tc>
              </a:tr>
              <a:tr h="283532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Bookman Old Style" panose="02050604050505020204" pitchFamily="18" charset="0"/>
                        </a:rPr>
                        <a:t>Redação da Discussão e integração à RT (versão preliminar)</a:t>
                      </a:r>
                      <a:endParaRPr lang="pt-BR" sz="120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7709" marR="27709" marT="0" marB="0"/>
                </a:tc>
              </a:tr>
              <a:tr h="283532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Bookman Old Style" panose="02050604050505020204" pitchFamily="18" charset="0"/>
                        </a:rPr>
                        <a:t>Entrega do texto para a banca (mínimo 20 dias antes)</a:t>
                      </a:r>
                      <a:endParaRPr lang="pt-BR" sz="120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7709" marR="27709" marT="0" marB="0"/>
                </a:tc>
              </a:tr>
              <a:tr h="283532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Bookman Old Style" panose="02050604050505020204" pitchFamily="18" charset="0"/>
                        </a:rPr>
                        <a:t>Participar</a:t>
                      </a:r>
                      <a:r>
                        <a:rPr lang="en-US" sz="1200" dirty="0">
                          <a:effectLst/>
                          <a:latin typeface="Bookman Old Style" panose="02050604050505020204" pitchFamily="18" charset="0"/>
                        </a:rPr>
                        <a:t> de </a:t>
                      </a:r>
                      <a:r>
                        <a:rPr lang="en-US" sz="1200" dirty="0" err="1">
                          <a:effectLst/>
                          <a:latin typeface="Bookman Old Style" panose="02050604050505020204" pitchFamily="18" charset="0"/>
                        </a:rPr>
                        <a:t>bancas</a:t>
                      </a:r>
                      <a:r>
                        <a:rPr lang="en-US" sz="1200" dirty="0">
                          <a:effectLst/>
                          <a:latin typeface="Bookman Old Style" panose="02050604050505020204" pitchFamily="18" charset="0"/>
                        </a:rPr>
                        <a:t> e das </a:t>
                      </a:r>
                      <a:r>
                        <a:rPr lang="en-US" sz="1200" dirty="0" err="1">
                          <a:effectLst/>
                          <a:latin typeface="Bookman Old Style" panose="02050604050505020204" pitchFamily="18" charset="0"/>
                        </a:rPr>
                        <a:t>reuniões</a:t>
                      </a:r>
                      <a:r>
                        <a:rPr lang="en-US" sz="1200" dirty="0">
                          <a:effectLst/>
                          <a:latin typeface="Bookman Old Style" panose="02050604050505020204" pitchFamily="18" charset="0"/>
                        </a:rPr>
                        <a:t> do </a:t>
                      </a:r>
                      <a:r>
                        <a:rPr lang="en-US" sz="1200" dirty="0" err="1">
                          <a:effectLst/>
                          <a:latin typeface="Bookman Old Style" panose="02050604050505020204" pitchFamily="18" charset="0"/>
                        </a:rPr>
                        <a:t>grupo</a:t>
                      </a:r>
                      <a:r>
                        <a:rPr lang="en-US" sz="1200" dirty="0">
                          <a:effectLst/>
                          <a:latin typeface="Bookman Old Style" panose="02050604050505020204" pitchFamily="18" charset="0"/>
                        </a:rPr>
                        <a:t> de </a:t>
                      </a:r>
                      <a:r>
                        <a:rPr lang="en-US" sz="1200" dirty="0" err="1">
                          <a:effectLst/>
                          <a:latin typeface="Bookman Old Style" panose="02050604050505020204" pitchFamily="18" charset="0"/>
                        </a:rPr>
                        <a:t>pesquisa</a:t>
                      </a:r>
                      <a:endParaRPr lang="pt-BR" sz="12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7709" marR="27709" marT="0" marB="0"/>
                </a:tc>
              </a:tr>
              <a:tr h="283532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Bookman Old Style" panose="02050604050505020204" pitchFamily="18" charset="0"/>
                        </a:rPr>
                        <a:t>Qualificação </a:t>
                      </a:r>
                      <a:endParaRPr lang="pt-BR" sz="1200" b="1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7709" marR="27709" marT="0" marB="0"/>
                </a:tc>
              </a:tr>
              <a:tr h="283532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pt-BR" sz="120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7709" marR="27709" marT="0" marB="0"/>
                </a:tc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Bookman Old Style" panose="02050604050505020204" pitchFamily="18" charset="0"/>
                        </a:rPr>
                        <a:t>2</a:t>
                      </a:r>
                      <a:endParaRPr lang="pt-BR" sz="120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7709" marR="2770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Bookman Old Style" panose="02050604050505020204" pitchFamily="18" charset="0"/>
                        </a:rPr>
                        <a:t>Feitura de mudanças e leituras adicionais no RT conforme qualificação</a:t>
                      </a:r>
                      <a:endParaRPr lang="pt-BR" sz="12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7709" marR="27709" marT="0" marB="0"/>
                </a:tc>
              </a:tr>
              <a:tr h="283532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Bookman Old Style" panose="02050604050505020204" pitchFamily="18" charset="0"/>
                        </a:rPr>
                        <a:t>Análise(s) de dados adicional(</a:t>
                      </a:r>
                      <a:r>
                        <a:rPr lang="pt-BR" sz="1200" dirty="0" err="1">
                          <a:effectLst/>
                          <a:latin typeface="Bookman Old Style" panose="02050604050505020204" pitchFamily="18" charset="0"/>
                        </a:rPr>
                        <a:t>is</a:t>
                      </a:r>
                      <a:r>
                        <a:rPr lang="pt-BR" sz="1200" dirty="0">
                          <a:effectLst/>
                          <a:latin typeface="Bookman Old Style" panose="02050604050505020204" pitchFamily="18" charset="0"/>
                        </a:rPr>
                        <a:t>) sugeridas pela banca</a:t>
                      </a:r>
                      <a:endParaRPr lang="pt-BR" sz="12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7709" marR="27709" marT="0" marB="0"/>
                </a:tc>
              </a:tr>
              <a:tr h="283532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Bookman Old Style" panose="02050604050505020204" pitchFamily="18" charset="0"/>
                        </a:rPr>
                        <a:t>Participar</a:t>
                      </a:r>
                      <a:r>
                        <a:rPr lang="en-US" sz="1200" dirty="0">
                          <a:effectLst/>
                          <a:latin typeface="Bookman Old Style" panose="02050604050505020204" pitchFamily="18" charset="0"/>
                        </a:rPr>
                        <a:t> de </a:t>
                      </a:r>
                      <a:r>
                        <a:rPr lang="en-US" sz="1200" dirty="0" err="1">
                          <a:effectLst/>
                          <a:latin typeface="Bookman Old Style" panose="02050604050505020204" pitchFamily="18" charset="0"/>
                        </a:rPr>
                        <a:t>bancas</a:t>
                      </a:r>
                      <a:r>
                        <a:rPr lang="en-US" sz="1200" dirty="0">
                          <a:effectLst/>
                          <a:latin typeface="Bookman Old Style" panose="02050604050505020204" pitchFamily="18" charset="0"/>
                        </a:rPr>
                        <a:t> e das </a:t>
                      </a:r>
                      <a:r>
                        <a:rPr lang="en-US" sz="1200" dirty="0" err="1">
                          <a:effectLst/>
                          <a:latin typeface="Bookman Old Style" panose="02050604050505020204" pitchFamily="18" charset="0"/>
                        </a:rPr>
                        <a:t>reuniões</a:t>
                      </a:r>
                      <a:r>
                        <a:rPr lang="en-US" sz="1200" dirty="0">
                          <a:effectLst/>
                          <a:latin typeface="Bookman Old Style" panose="02050604050505020204" pitchFamily="18" charset="0"/>
                        </a:rPr>
                        <a:t> do </a:t>
                      </a:r>
                      <a:r>
                        <a:rPr lang="en-US" sz="1200" dirty="0" err="1">
                          <a:effectLst/>
                          <a:latin typeface="Bookman Old Style" panose="02050604050505020204" pitchFamily="18" charset="0"/>
                        </a:rPr>
                        <a:t>grupo</a:t>
                      </a:r>
                      <a:r>
                        <a:rPr lang="en-US" sz="1200" dirty="0">
                          <a:effectLst/>
                          <a:latin typeface="Bookman Old Style" panose="02050604050505020204" pitchFamily="18" charset="0"/>
                        </a:rPr>
                        <a:t> de </a:t>
                      </a:r>
                      <a:r>
                        <a:rPr lang="en-US" sz="1200" dirty="0" err="1">
                          <a:effectLst/>
                          <a:latin typeface="Bookman Old Style" panose="02050604050505020204" pitchFamily="18" charset="0"/>
                        </a:rPr>
                        <a:t>pesquisa</a:t>
                      </a:r>
                      <a:endParaRPr lang="pt-BR" sz="12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7709" marR="27709" marT="0" marB="0"/>
                </a:tc>
              </a:tr>
              <a:tr h="283532">
                <a:tc rowSpan="1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Bookman Old Style" panose="02050604050505020204" pitchFamily="18" charset="0"/>
                        </a:rPr>
                        <a:t>4</a:t>
                      </a:r>
                      <a:endParaRPr lang="pt-BR" sz="12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7709" marR="27709" marT="0" marB="0"/>
                </a:tc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endParaRPr lang="pt-BR" sz="120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7709" marR="2770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Bookman Old Style" panose="02050604050505020204" pitchFamily="18" charset="0"/>
                        </a:rPr>
                        <a:t>Feitura de mudanças e leituras adicionais no RT conforme qualificação</a:t>
                      </a:r>
                      <a:endParaRPr lang="pt-BR" sz="12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7709" marR="27709" marT="0" marB="0"/>
                </a:tc>
              </a:tr>
              <a:tr h="283532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Bookman Old Style" panose="02050604050505020204" pitchFamily="18" charset="0"/>
                        </a:rPr>
                        <a:t>Análise(s) de dados adicional(</a:t>
                      </a:r>
                      <a:r>
                        <a:rPr lang="pt-BR" sz="1200" dirty="0" err="1">
                          <a:effectLst/>
                          <a:latin typeface="Bookman Old Style" panose="02050604050505020204" pitchFamily="18" charset="0"/>
                        </a:rPr>
                        <a:t>is</a:t>
                      </a:r>
                      <a:r>
                        <a:rPr lang="pt-BR" sz="1200" dirty="0">
                          <a:effectLst/>
                          <a:latin typeface="Bookman Old Style" panose="02050604050505020204" pitchFamily="18" charset="0"/>
                        </a:rPr>
                        <a:t>) sugeridas pela banca</a:t>
                      </a:r>
                      <a:endParaRPr lang="pt-BR" sz="12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7709" marR="27709" marT="0" marB="0"/>
                </a:tc>
              </a:tr>
              <a:tr h="283532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Bookman Old Style" panose="02050604050505020204" pitchFamily="18" charset="0"/>
                        </a:rPr>
                        <a:t>Participar</a:t>
                      </a:r>
                      <a:r>
                        <a:rPr lang="en-US" sz="1200" dirty="0">
                          <a:effectLst/>
                          <a:latin typeface="Bookman Old Style" panose="02050604050505020204" pitchFamily="18" charset="0"/>
                        </a:rPr>
                        <a:t> de </a:t>
                      </a:r>
                      <a:r>
                        <a:rPr lang="en-US" sz="1200" dirty="0" err="1">
                          <a:effectLst/>
                          <a:latin typeface="Bookman Old Style" panose="02050604050505020204" pitchFamily="18" charset="0"/>
                        </a:rPr>
                        <a:t>bancas</a:t>
                      </a:r>
                      <a:r>
                        <a:rPr lang="en-US" sz="1200" dirty="0">
                          <a:effectLst/>
                          <a:latin typeface="Bookman Old Style" panose="02050604050505020204" pitchFamily="18" charset="0"/>
                        </a:rPr>
                        <a:t> e das </a:t>
                      </a:r>
                      <a:r>
                        <a:rPr lang="en-US" sz="1200" dirty="0" err="1">
                          <a:effectLst/>
                          <a:latin typeface="Bookman Old Style" panose="02050604050505020204" pitchFamily="18" charset="0"/>
                        </a:rPr>
                        <a:t>reuniões</a:t>
                      </a:r>
                      <a:r>
                        <a:rPr lang="en-US" sz="1200" dirty="0">
                          <a:effectLst/>
                          <a:latin typeface="Bookman Old Style" panose="02050604050505020204" pitchFamily="18" charset="0"/>
                        </a:rPr>
                        <a:t> do </a:t>
                      </a:r>
                      <a:r>
                        <a:rPr lang="en-US" sz="1200" dirty="0" err="1">
                          <a:effectLst/>
                          <a:latin typeface="Bookman Old Style" panose="02050604050505020204" pitchFamily="18" charset="0"/>
                        </a:rPr>
                        <a:t>grupo</a:t>
                      </a:r>
                      <a:r>
                        <a:rPr lang="en-US" sz="1200" dirty="0">
                          <a:effectLst/>
                          <a:latin typeface="Bookman Old Style" panose="02050604050505020204" pitchFamily="18" charset="0"/>
                        </a:rPr>
                        <a:t> de </a:t>
                      </a:r>
                      <a:r>
                        <a:rPr lang="en-US" sz="1200" dirty="0" err="1">
                          <a:effectLst/>
                          <a:latin typeface="Bookman Old Style" panose="02050604050505020204" pitchFamily="18" charset="0"/>
                        </a:rPr>
                        <a:t>pesquisa</a:t>
                      </a:r>
                      <a:endParaRPr lang="pt-BR" sz="12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7709" marR="27709" marT="0" marB="0"/>
                </a:tc>
              </a:tr>
              <a:tr h="283532">
                <a:tc vMerge="1">
                  <a:tcPr/>
                </a:tc>
                <a:tc rowSpan="9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Bookman Old Style" panose="02050604050505020204" pitchFamily="18" charset="0"/>
                        </a:rPr>
                        <a:t>2</a:t>
                      </a:r>
                      <a:endParaRPr lang="pt-BR" sz="12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7709" marR="2770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Bookman Old Style" panose="02050604050505020204" pitchFamily="18" charset="0"/>
                        </a:rPr>
                        <a:t>Contato com examinador(es) da banca</a:t>
                      </a:r>
                      <a:endParaRPr lang="pt-BR" sz="12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7709" marR="27709" marT="0" marB="0"/>
                </a:tc>
              </a:tr>
              <a:tr h="283532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Bookman Old Style" panose="02050604050505020204" pitchFamily="18" charset="0"/>
                        </a:rPr>
                        <a:t>Redação da versão final</a:t>
                      </a:r>
                      <a:endParaRPr lang="pt-BR" sz="12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7709" marR="27709" marT="0" marB="0"/>
                </a:tc>
              </a:tr>
              <a:tr h="283532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Bookman Old Style" panose="02050604050505020204" pitchFamily="18" charset="0"/>
                        </a:rPr>
                        <a:t>Definição da data da defesa</a:t>
                      </a:r>
                      <a:endParaRPr lang="pt-BR" sz="12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7709" marR="27709" marT="0" marB="0"/>
                </a:tc>
              </a:tr>
              <a:tr h="283532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Bookman Old Style" panose="02050604050505020204" pitchFamily="18" charset="0"/>
                        </a:rPr>
                        <a:t>Modificações na versão final após feedback do orientador</a:t>
                      </a:r>
                      <a:endParaRPr lang="pt-BR" sz="12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27709" marR="27709" marT="0" marB="0"/>
                </a:tc>
              </a:tr>
              <a:tr h="283532">
                <a:tc vMerge="1">
                  <a:tcPr marL="27709" marR="27709" marT="0" marB="0"/>
                </a:tc>
                <a:tc vMerge="1">
                  <a:tcPr marL="27709" marR="2770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Bookman Old Style" panose="02050604050505020204" pitchFamily="18" charset="0"/>
                          <a:ea typeface="Times New Roman" panose="02020603050405020304"/>
                        </a:rPr>
                        <a:t>Revisão da versão final</a:t>
                      </a:r>
                      <a:endParaRPr lang="pt-BR" sz="12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44450" marR="44450" marT="0" marB="0"/>
                </a:tc>
              </a:tr>
              <a:tr h="283532">
                <a:tc vMerge="1">
                  <a:tcPr marL="27709" marR="27709" marT="0" marB="0"/>
                </a:tc>
                <a:tc vMerge="1">
                  <a:tcPr marL="27709" marR="2770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Bookman Old Style" panose="02050604050505020204" pitchFamily="18" charset="0"/>
                          <a:ea typeface="Times New Roman" panose="02020603050405020304"/>
                        </a:rPr>
                        <a:t>Aprovação da versão final pelo orientador</a:t>
                      </a:r>
                      <a:endParaRPr lang="pt-BR" sz="12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44450" marR="44450" marT="0" marB="0"/>
                </a:tc>
              </a:tr>
              <a:tr h="283532">
                <a:tc vMerge="1">
                  <a:tcPr marL="27709" marR="27709" marT="0" marB="0"/>
                </a:tc>
                <a:tc vMerge="1">
                  <a:tcPr marL="27709" marR="2770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Bookman Old Style" panose="02050604050505020204" pitchFamily="18" charset="0"/>
                          <a:ea typeface="Times New Roman" panose="02020603050405020304"/>
                        </a:rPr>
                        <a:t>Confecção de cópias, encadernação e entrega para banca (mínimo 30 dias antes)</a:t>
                      </a:r>
                      <a:endParaRPr lang="pt-BR" sz="12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44450" marR="44450" marT="0" marB="0"/>
                </a:tc>
              </a:tr>
              <a:tr h="283532">
                <a:tc vMerge="1">
                  <a:tcPr marL="27709" marR="27709" marT="0" marB="0"/>
                </a:tc>
                <a:tc vMerge="1">
                  <a:tcPr marL="27709" marR="2770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Bookman Old Style" panose="02050604050505020204" pitchFamily="18" charset="0"/>
                          <a:ea typeface="Times New Roman" panose="02020603050405020304"/>
                        </a:rPr>
                        <a:t>Participar</a:t>
                      </a:r>
                      <a:r>
                        <a:rPr lang="en-US" sz="1200" dirty="0">
                          <a:effectLst/>
                          <a:latin typeface="Bookman Old Style" panose="02050604050505020204" pitchFamily="18" charset="0"/>
                          <a:ea typeface="Times New Roman" panose="02020603050405020304"/>
                        </a:rPr>
                        <a:t> de </a:t>
                      </a:r>
                      <a:r>
                        <a:rPr lang="en-US" sz="1200" dirty="0" err="1">
                          <a:effectLst/>
                          <a:latin typeface="Bookman Old Style" panose="02050604050505020204" pitchFamily="18" charset="0"/>
                          <a:ea typeface="Times New Roman" panose="02020603050405020304"/>
                        </a:rPr>
                        <a:t>bancas</a:t>
                      </a:r>
                      <a:r>
                        <a:rPr lang="en-US" sz="1200" dirty="0">
                          <a:effectLst/>
                          <a:latin typeface="Bookman Old Style" panose="02050604050505020204" pitchFamily="18" charset="0"/>
                          <a:ea typeface="Times New Roman" panose="02020603050405020304"/>
                        </a:rPr>
                        <a:t> e das </a:t>
                      </a:r>
                      <a:r>
                        <a:rPr lang="en-US" sz="1200" dirty="0" err="1">
                          <a:effectLst/>
                          <a:latin typeface="Bookman Old Style" panose="02050604050505020204" pitchFamily="18" charset="0"/>
                          <a:ea typeface="Times New Roman" panose="02020603050405020304"/>
                        </a:rPr>
                        <a:t>reuniões</a:t>
                      </a:r>
                      <a:r>
                        <a:rPr lang="en-US" sz="1200" dirty="0">
                          <a:effectLst/>
                          <a:latin typeface="Bookman Old Style" panose="02050604050505020204" pitchFamily="18" charset="0"/>
                          <a:ea typeface="Times New Roman" panose="02020603050405020304"/>
                        </a:rPr>
                        <a:t> do </a:t>
                      </a:r>
                      <a:r>
                        <a:rPr lang="en-US" sz="1200" dirty="0" err="1">
                          <a:effectLst/>
                          <a:latin typeface="Bookman Old Style" panose="02050604050505020204" pitchFamily="18" charset="0"/>
                          <a:ea typeface="Times New Roman" panose="02020603050405020304"/>
                        </a:rPr>
                        <a:t>grupo</a:t>
                      </a:r>
                      <a:r>
                        <a:rPr lang="en-US" sz="1200" dirty="0">
                          <a:effectLst/>
                          <a:latin typeface="Bookman Old Style" panose="02050604050505020204" pitchFamily="18" charset="0"/>
                          <a:ea typeface="Times New Roman" panose="02020603050405020304"/>
                        </a:rPr>
                        <a:t> de </a:t>
                      </a:r>
                      <a:r>
                        <a:rPr lang="en-US" sz="1200" dirty="0" err="1">
                          <a:effectLst/>
                          <a:latin typeface="Bookman Old Style" panose="02050604050505020204" pitchFamily="18" charset="0"/>
                          <a:ea typeface="Times New Roman" panose="02020603050405020304"/>
                        </a:rPr>
                        <a:t>pesquisa</a:t>
                      </a:r>
                      <a:endParaRPr lang="pt-BR" sz="1200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44450" marR="44450" marT="0" marB="0"/>
                </a:tc>
              </a:tr>
              <a:tr h="283532">
                <a:tc vMerge="1">
                  <a:tcPr marL="27709" marR="27709" marT="0" marB="0"/>
                </a:tc>
                <a:tc vMerge="1">
                  <a:tcPr marL="27709" marR="2770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Bookman Old Style" panose="02050604050505020204" pitchFamily="18" charset="0"/>
                          <a:ea typeface="Times New Roman" panose="02020603050405020304"/>
                        </a:rPr>
                        <a:t>Defesa</a:t>
                      </a:r>
                      <a:endParaRPr lang="pt-BR" sz="1200" b="1" dirty="0">
                        <a:effectLst/>
                        <a:latin typeface="Bookman Old Style" panose="02050604050505020204" pitchFamily="18" charset="0"/>
                        <a:ea typeface="Times New Roman" panose="02020603050405020304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Grp="1" noChangeArrowheads="1"/>
          </p:cNvSpPr>
          <p:nvPr>
            <p:ph type="title"/>
          </p:nvPr>
        </p:nvSpPr>
        <p:spPr>
          <a:xfrm>
            <a:off x="683568" y="692696"/>
            <a:ext cx="7312025" cy="1143000"/>
          </a:xfrm>
        </p:spPr>
        <p:txBody>
          <a:bodyPr/>
          <a:lstStyle/>
          <a:p>
            <a:pPr eaLnBrk="1" hangingPunct="1"/>
            <a:r>
              <a:rPr lang="pt-BR" altLang="pt-BR" sz="2800" b="1" dirty="0">
                <a:latin typeface="Bookman Old Style" panose="02050604050505020204" pitchFamily="18" charset="0"/>
                <a:cs typeface="Arial" panose="020B0604020202020204" pitchFamily="34" charset="0"/>
              </a:rPr>
              <a:t>Exame de proficiência e de qualificação</a:t>
            </a:r>
            <a:endParaRPr lang="pt-BR" altLang="pt-BR" sz="2800" b="1" dirty="0">
              <a:latin typeface="Bookman Old Style" panose="02050604050505020204" pitchFamily="18" charset="0"/>
              <a:cs typeface="Arial" panose="020B0604020202020204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827584" y="1772816"/>
            <a:ext cx="7776864" cy="4392488"/>
          </a:xfrm>
        </p:spPr>
        <p:txBody>
          <a:bodyPr rtlCol="0">
            <a:normAutofit fontScale="92500" lnSpcReduction="10000"/>
          </a:bodyPr>
          <a:lstStyle/>
          <a:p>
            <a:pPr marL="274320" indent="-274320" algn="just" eaLnBrk="1" fontAlgn="auto" hangingPunct="1">
              <a:lnSpc>
                <a:spcPts val="23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100" dirty="0">
                <a:latin typeface="Bookman Old Style" panose="02050604050505020204" pitchFamily="18" charset="0"/>
                <a:cs typeface="Arial" panose="020B0604020202020204" pitchFamily="34" charset="0"/>
              </a:rPr>
              <a:t>Exame de proficiência: 2 línguas estrangeiras</a:t>
            </a:r>
            <a:endParaRPr lang="pt-BR" sz="2100" dirty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marL="274320" indent="-274320" algn="just" eaLnBrk="1" fontAlgn="auto" hangingPunct="1">
              <a:lnSpc>
                <a:spcPts val="23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100" dirty="0">
                <a:latin typeface="Bookman Old Style" panose="02050604050505020204" pitchFamily="18" charset="0"/>
                <a:cs typeface="Arial" panose="020B0604020202020204" pitchFamily="34" charset="0"/>
              </a:rPr>
              <a:t>Exames oficiais considerados: TOEFL, DELE, NANCY, Certificado DELF/DALF, Cambridge (FCE, CAE, CPE), TOEIC, IELTS (British </a:t>
            </a:r>
            <a:r>
              <a:rPr lang="pt-BR" sz="2100" dirty="0" err="1">
                <a:latin typeface="Bookman Old Style" panose="02050604050505020204" pitchFamily="18" charset="0"/>
                <a:cs typeface="Arial" panose="020B0604020202020204" pitchFamily="34" charset="0"/>
              </a:rPr>
              <a:t>Council</a:t>
            </a:r>
            <a:r>
              <a:rPr lang="pt-BR" sz="2100" dirty="0">
                <a:latin typeface="Bookman Old Style" panose="02050604050505020204" pitchFamily="18" charset="0"/>
                <a:cs typeface="Arial" panose="020B0604020202020204" pitchFamily="34" charset="0"/>
              </a:rPr>
              <a:t>), Certificado de Língua Alemã (</a:t>
            </a:r>
            <a:r>
              <a:rPr lang="pt-BR" sz="2100" dirty="0" err="1">
                <a:latin typeface="Bookman Old Style" panose="02050604050505020204" pitchFamily="18" charset="0"/>
                <a:cs typeface="Arial" panose="020B0604020202020204" pitchFamily="34" charset="0"/>
              </a:rPr>
              <a:t>Göethe</a:t>
            </a:r>
            <a:r>
              <a:rPr lang="pt-BR" sz="2100" dirty="0">
                <a:latin typeface="Bookman Old Style" panose="02050604050505020204" pitchFamily="18" charset="0"/>
                <a:cs typeface="Arial" panose="020B0604020202020204" pitchFamily="34" charset="0"/>
              </a:rPr>
              <a:t>), </a:t>
            </a:r>
            <a:r>
              <a:rPr lang="pt-BR" sz="2100" dirty="0" err="1">
                <a:latin typeface="Bookman Old Style" panose="02050604050505020204" pitchFamily="18" charset="0"/>
                <a:cs typeface="Arial" panose="020B0604020202020204" pitchFamily="34" charset="0"/>
              </a:rPr>
              <a:t>Comperve</a:t>
            </a:r>
            <a:r>
              <a:rPr lang="pt-BR" sz="2100" dirty="0">
                <a:latin typeface="Bookman Old Style" panose="02050604050505020204" pitchFamily="18" charset="0"/>
                <a:cs typeface="Arial" panose="020B0604020202020204" pitchFamily="34" charset="0"/>
              </a:rPr>
              <a:t>, IFRN e outras IES reconhecidas pelo MEC.</a:t>
            </a:r>
            <a:endParaRPr lang="pt-BR" sz="2100" dirty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marL="274320" indent="-274320" algn="just" eaLnBrk="1" fontAlgn="auto" hangingPunct="1">
              <a:lnSpc>
                <a:spcPts val="23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100" dirty="0">
                <a:latin typeface="Bookman Old Style" panose="02050604050505020204" pitchFamily="18" charset="0"/>
                <a:cs typeface="Arial" panose="020B0604020202020204" pitchFamily="34" charset="0"/>
              </a:rPr>
              <a:t>Normatização da proficiência: Resolução 02/2016 –PPgEL:</a:t>
            </a:r>
            <a:endParaRPr lang="pt-BR" sz="2100" dirty="0">
              <a:latin typeface="Bookman Old Style" panose="02050604050505020204" pitchFamily="18" charset="0"/>
            </a:endParaRPr>
          </a:p>
          <a:p>
            <a:pPr marL="0" indent="0" algn="just">
              <a:buNone/>
            </a:pPr>
            <a:r>
              <a:rPr lang="pt-BR" sz="2100" dirty="0">
                <a:latin typeface="Bookman Old Style" panose="02050604050505020204" pitchFamily="18" charset="0"/>
              </a:rPr>
              <a:t>Art. 1º. Os alunos regulares do Programa de Pós-Graduação em Estudos da Linguagem deverão comprovar Proficiência em Língua Estrangeira no ato da matrícula ou até o final do primeiro semestre do referido curso. </a:t>
            </a:r>
            <a:endParaRPr lang="pt-BR" sz="2100" dirty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marL="274320" indent="-274320" algn="just" eaLnBrk="1" fontAlgn="auto" hangingPunct="1">
              <a:lnSpc>
                <a:spcPts val="23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100" dirty="0">
                <a:latin typeface="Bookman Old Style" panose="02050604050505020204" pitchFamily="18" charset="0"/>
                <a:cs typeface="Arial" panose="020B0604020202020204" pitchFamily="34" charset="0"/>
              </a:rPr>
              <a:t>Exame de qualificação: conclusão dos créditos e aprovação em exame de proficiência.</a:t>
            </a:r>
            <a:endParaRPr lang="pt-BR" sz="2100" dirty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marL="274320" indent="-274320" algn="just" eaLnBrk="1" fontAlgn="auto" hangingPunct="1">
              <a:lnSpc>
                <a:spcPts val="23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pt-P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 algn="just" eaLnBrk="1" fontAlgn="auto" hangingPunct="1">
              <a:lnSpc>
                <a:spcPts val="2300"/>
              </a:lnSpc>
              <a:spcBef>
                <a:spcPts val="600"/>
              </a:spcBef>
              <a:spcAft>
                <a:spcPts val="600"/>
              </a:spcAft>
              <a:buFont typeface="Wingdings 2" panose="05020102010507070707" pitchFamily="18" charset="2"/>
              <a:buNone/>
              <a:defRPr/>
            </a:pPr>
            <a:endParaRPr lang="pt-BR" sz="2100" dirty="0"/>
          </a:p>
          <a:p>
            <a:pPr marL="68580" indent="0" algn="just" eaLnBrk="1" fontAlgn="auto" hangingPunct="1">
              <a:lnSpc>
                <a:spcPts val="2300"/>
              </a:lnSpc>
              <a:spcBef>
                <a:spcPts val="600"/>
              </a:spcBef>
              <a:spcAft>
                <a:spcPts val="600"/>
              </a:spcAft>
              <a:buFont typeface="Wingdings 2" panose="05020102010507070707" pitchFamily="18" charset="2"/>
              <a:buNone/>
              <a:defRPr/>
            </a:pPr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Bookman Old Style" panose="02050604050505020204" pitchFamily="18" charset="0"/>
              </a:rPr>
              <a:t>Prorrogação</a:t>
            </a:r>
            <a:endParaRPr lang="pt-BR" dirty="0">
              <a:latin typeface="Bookman Old Style" panose="020506040505050202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43608" y="1556792"/>
            <a:ext cx="7488832" cy="46805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1800" b="1" dirty="0">
                <a:latin typeface="Bookman Old Style" panose="02050604050505020204" pitchFamily="18" charset="0"/>
              </a:rPr>
              <a:t>REGIMENTO INTERNO DO PROGRAMA DE PÓS-GRADUAÇÃO EM ESTUDOS DA LINGUAGEM</a:t>
            </a:r>
            <a:endParaRPr lang="pt-BR" sz="1800" b="1" dirty="0">
              <a:latin typeface="Bookman Old Style" panose="02050604050505020204" pitchFamily="18" charset="0"/>
            </a:endParaRPr>
          </a:p>
          <a:p>
            <a:pPr marL="0" indent="0" algn="ctr">
              <a:buNone/>
            </a:pPr>
            <a:r>
              <a:rPr lang="pt-BR" sz="1800" b="1" dirty="0">
                <a:latin typeface="Bookman Old Style" panose="02050604050505020204" pitchFamily="18" charset="0"/>
              </a:rPr>
              <a:t>(Anexo da Resolução 089/2017-CONSEPE, de 27 de junho de 2017)</a:t>
            </a:r>
            <a:endParaRPr lang="pt-BR" sz="1800" b="1" dirty="0">
              <a:latin typeface="Bookman Old Style" panose="02050604050505020204" pitchFamily="18" charset="0"/>
            </a:endParaRPr>
          </a:p>
          <a:p>
            <a:pPr marL="0" indent="0" algn="just">
              <a:buNone/>
            </a:pPr>
            <a:r>
              <a:rPr lang="pt-BR" sz="1800" b="1" dirty="0">
                <a:latin typeface="Bookman Old Style" panose="02050604050505020204" pitchFamily="18" charset="0"/>
              </a:rPr>
              <a:t>Art. 12. </a:t>
            </a:r>
            <a:r>
              <a:rPr lang="pt-BR" sz="1800" dirty="0">
                <a:latin typeface="Bookman Old Style" panose="02050604050505020204" pitchFamily="18" charset="0"/>
              </a:rPr>
              <a:t>§1o Considerando possíveis prorrogações, a duração dos cursos do Programa, incluindo-se a elaboração e a defesa da Tese não poderá exceder 54 (cinquenta e quatro) meses para o curso de Doutorado;</a:t>
            </a:r>
            <a:endParaRPr lang="pt-BR" sz="1800" dirty="0">
              <a:latin typeface="Bookman Old Style" panose="02050604050505020204" pitchFamily="18" charset="0"/>
            </a:endParaRPr>
          </a:p>
          <a:p>
            <a:pPr marL="0" indent="0" algn="just">
              <a:buNone/>
            </a:pPr>
            <a:r>
              <a:rPr lang="pt-BR" sz="1800" dirty="0">
                <a:latin typeface="Bookman Old Style" panose="02050604050505020204" pitchFamily="18" charset="0"/>
              </a:rPr>
              <a:t>§2o Só poderá ser concedida prorrogação de prazo da conclusão do curso ao aluno cujo trabalho (Dissertação ou Tese) tiver sido aprovado em Exame de Qualificação. </a:t>
            </a:r>
            <a:endParaRPr lang="pt-BR" sz="1800" dirty="0">
              <a:latin typeface="Bookman Old Style" panose="02050604050505020204" pitchFamily="18" charset="0"/>
            </a:endParaRPr>
          </a:p>
          <a:p>
            <a:pPr marL="0" indent="0" algn="just">
              <a:buNone/>
            </a:pPr>
            <a:r>
              <a:rPr lang="pt-BR" sz="1800" b="1" dirty="0">
                <a:latin typeface="Bookman Old Style" panose="02050604050505020204" pitchFamily="18" charset="0"/>
              </a:rPr>
              <a:t>Art. 5o  </a:t>
            </a:r>
            <a:r>
              <a:rPr lang="pt-BR" sz="1800" dirty="0">
                <a:latin typeface="Bookman Old Style" panose="02050604050505020204" pitchFamily="18" charset="0"/>
              </a:rPr>
              <a:t>São funções normativo-deliberativas do Colegiado do curso:</a:t>
            </a:r>
            <a:endParaRPr lang="pt-BR" sz="1800" dirty="0">
              <a:latin typeface="Bookman Old Style" panose="02050604050505020204" pitchFamily="18" charset="0"/>
            </a:endParaRPr>
          </a:p>
          <a:p>
            <a:pPr marL="0" indent="0" algn="just">
              <a:buNone/>
            </a:pPr>
            <a:r>
              <a:rPr lang="pt-BR" sz="1800" dirty="0">
                <a:latin typeface="Bookman Old Style" panose="02050604050505020204" pitchFamily="18" charset="0"/>
              </a:rPr>
              <a:t>XIV - deliberar sobre solicitações de prorrogação para o prazo de conclusão do curso.</a:t>
            </a:r>
            <a:endParaRPr lang="pt-BR" sz="1800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>
                <a:latin typeface="Bookman Old Style" panose="02050604050505020204" pitchFamily="18" charset="0"/>
                <a:cs typeface="Arial" panose="020B0604020202020204" pitchFamily="34" charset="0"/>
              </a:rPr>
              <a:t>Trancamento de matrícula em disciplina </a:t>
            </a:r>
            <a:endParaRPr lang="pt-BR" dirty="0">
              <a:latin typeface="Bookman Old Style" panose="020506040505050202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7584" y="1844824"/>
            <a:ext cx="7632848" cy="41044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2000" b="1" dirty="0">
                <a:latin typeface="Bookman Old Style" panose="02050604050505020204" pitchFamily="18" charset="0"/>
              </a:rPr>
              <a:t>REGIMENTO INTERNO DO PROGRAMA DE PÓS-GRADUAÇÃO EM ESTUDOS DA LINGUAGEM</a:t>
            </a:r>
            <a:endParaRPr lang="pt-BR" sz="2000" b="1" dirty="0">
              <a:latin typeface="Bookman Old Style" panose="02050604050505020204" pitchFamily="18" charset="0"/>
            </a:endParaRPr>
          </a:p>
          <a:p>
            <a:pPr marL="0" indent="0" algn="ctr">
              <a:buNone/>
            </a:pPr>
            <a:r>
              <a:rPr lang="pt-BR" sz="2000" b="1" dirty="0">
                <a:latin typeface="Bookman Old Style" panose="02050604050505020204" pitchFamily="18" charset="0"/>
              </a:rPr>
              <a:t>(Anexo da Resolução 089/2017-CONSEPE, de 27 de junho de 2017)</a:t>
            </a:r>
            <a:endParaRPr lang="pt-BR" sz="2000" b="1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pt-BR" sz="2000" b="1" dirty="0">
              <a:latin typeface="Bookman Old Style" panose="02050604050505020204" pitchFamily="18" charset="0"/>
            </a:endParaRPr>
          </a:p>
          <a:p>
            <a:pPr marL="0" indent="0" algn="just">
              <a:buNone/>
            </a:pPr>
            <a:r>
              <a:rPr lang="pt-BR" sz="2000" b="1" dirty="0">
                <a:latin typeface="Bookman Old Style" panose="02050604050505020204" pitchFamily="18" charset="0"/>
              </a:rPr>
              <a:t>Art. 13. </a:t>
            </a:r>
            <a:r>
              <a:rPr lang="pt-BR" sz="2000" dirty="0">
                <a:latin typeface="Bookman Old Style" panose="02050604050505020204" pitchFamily="18" charset="0"/>
              </a:rPr>
              <a:t>É permitido ao aluno requerer o trancamento de matrícula em um ou mais componentes curriculares, desde que tenha obtido algum crédito em Disciplina após a seleção e que o tempo total de trancamento não exceda o limite de 6 (seis) meses, tanto para o Mestrado quanto para o Doutorado. </a:t>
            </a:r>
            <a:endParaRPr lang="pt-BR" sz="2000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pt-BR" dirty="0"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Grp="1" noChangeArrowheads="1"/>
          </p:cNvSpPr>
          <p:nvPr>
            <p:ph type="title"/>
          </p:nvPr>
        </p:nvSpPr>
        <p:spPr>
          <a:xfrm>
            <a:off x="827584" y="404664"/>
            <a:ext cx="7312025" cy="1143000"/>
          </a:xfrm>
        </p:spPr>
        <p:txBody>
          <a:bodyPr/>
          <a:lstStyle/>
          <a:p>
            <a:pPr eaLnBrk="1" hangingPunct="1"/>
            <a:r>
              <a:rPr lang="pt-BR" altLang="pt-BR" sz="3200" b="1" dirty="0">
                <a:latin typeface="Bookman Old Style" panose="02050604050505020204" pitchFamily="18" charset="0"/>
                <a:cs typeface="Arial" panose="020B0604020202020204" pitchFamily="34" charset="0"/>
              </a:rPr>
              <a:t>Orientação e </a:t>
            </a:r>
            <a:r>
              <a:rPr lang="pt-BR" altLang="pt-BR" sz="3200" b="1" dirty="0" err="1">
                <a:latin typeface="Bookman Old Style" panose="02050604050505020204" pitchFamily="18" charset="0"/>
                <a:cs typeface="Arial" panose="020B0604020202020204" pitchFamily="34" charset="0"/>
              </a:rPr>
              <a:t>coorientação</a:t>
            </a:r>
            <a:endParaRPr lang="pt-BR" altLang="pt-BR" sz="3200" b="1" dirty="0">
              <a:latin typeface="Bookman Old Style" panose="02050604050505020204" pitchFamily="18" charset="0"/>
              <a:cs typeface="Arial" panose="020B0604020202020204" pitchFamily="34" charset="0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827584" y="1556792"/>
            <a:ext cx="7848872" cy="4464496"/>
          </a:xfrm>
        </p:spPr>
        <p:txBody>
          <a:bodyPr>
            <a:noAutofit/>
          </a:bodyPr>
          <a:lstStyle/>
          <a:p>
            <a:pPr algn="just" eaLnBrk="1" hangingPunct="1">
              <a:spcBef>
                <a:spcPts val="600"/>
              </a:spcBef>
              <a:spcAft>
                <a:spcPts val="600"/>
              </a:spcAft>
            </a:pPr>
            <a:r>
              <a:rPr lang="pt-BR" altLang="pt-BR" sz="1900" dirty="0">
                <a:latin typeface="Bookman Old Style" panose="02050604050505020204" pitchFamily="18" charset="0"/>
                <a:cs typeface="Arial" panose="020B0604020202020204" pitchFamily="34" charset="0"/>
              </a:rPr>
              <a:t>Acompanhamento do aluno por um orientador já sugerido no Processo Seletivo.</a:t>
            </a:r>
            <a:endParaRPr lang="pt-BR" altLang="pt-BR" sz="1900" dirty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algn="just" eaLnBrk="1" hangingPunct="1">
              <a:spcBef>
                <a:spcPts val="600"/>
              </a:spcBef>
              <a:spcAft>
                <a:spcPts val="600"/>
              </a:spcAft>
            </a:pPr>
            <a:r>
              <a:rPr lang="pt-BR" altLang="pt-BR" sz="1900" dirty="0" err="1">
                <a:latin typeface="Bookman Old Style" panose="02050604050505020204" pitchFamily="18" charset="0"/>
                <a:cs typeface="Arial" panose="020B0604020202020204" pitchFamily="34" charset="0"/>
              </a:rPr>
              <a:t>Coorientação</a:t>
            </a:r>
            <a:r>
              <a:rPr lang="pt-BR" altLang="pt-BR" sz="1900" dirty="0">
                <a:latin typeface="Bookman Old Style" panose="02050604050505020204" pitchFamily="18" charset="0"/>
                <a:cs typeface="Arial" panose="020B0604020202020204" pitchFamily="34" charset="0"/>
              </a:rPr>
              <a:t>: solicitada ao colegiado.</a:t>
            </a:r>
            <a:endParaRPr lang="pt-BR" altLang="pt-BR" sz="1900" dirty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algn="just" eaLnBrk="1" hangingPunct="1">
              <a:spcBef>
                <a:spcPts val="600"/>
              </a:spcBef>
              <a:spcAft>
                <a:spcPts val="600"/>
              </a:spcAft>
            </a:pPr>
            <a:r>
              <a:rPr lang="pt-BR" altLang="pt-BR" sz="1900" dirty="0">
                <a:latin typeface="Bookman Old Style" panose="02050604050505020204" pitchFamily="18" charset="0"/>
                <a:cs typeface="Arial" panose="020B0604020202020204" pitchFamily="34" charset="0"/>
              </a:rPr>
              <a:t>Substituição de orientador: submissão do pedido  ao colegiado.</a:t>
            </a:r>
            <a:endParaRPr lang="pt-PT" altLang="pt-BR" sz="1900" dirty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t-BR" sz="1900" b="1" dirty="0">
                <a:latin typeface="Bookman Old Style" panose="02050604050505020204" pitchFamily="18" charset="0"/>
              </a:rPr>
              <a:t>REGIMENTO INTERNO DO PROGRAMA DE PÓS-GRADUAÇÃO EM ESTUDOS DA LINGUAGEM</a:t>
            </a:r>
            <a:endParaRPr lang="pt-BR" sz="1900" b="1" dirty="0">
              <a:latin typeface="Bookman Old Style" panose="02050604050505020204" pitchFamily="18" charset="0"/>
            </a:endParaRPr>
          </a:p>
          <a:p>
            <a:pPr marL="0" indent="0" algn="ctr">
              <a:buNone/>
            </a:pPr>
            <a:r>
              <a:rPr lang="pt-BR" sz="1600" b="1" dirty="0">
                <a:latin typeface="Bookman Old Style" panose="02050604050505020204" pitchFamily="18" charset="0"/>
              </a:rPr>
              <a:t>(Anexo da Resolução 089/2017-CONSEPE, de 27 de junho de 2017)</a:t>
            </a:r>
            <a:endParaRPr lang="pt-BR" sz="1600" b="1" dirty="0">
              <a:latin typeface="Bookman Old Style" panose="02050604050505020204" pitchFamily="18" charset="0"/>
            </a:endParaRPr>
          </a:p>
          <a:p>
            <a:pPr marL="0" indent="0" algn="ctr">
              <a:buNone/>
            </a:pPr>
            <a:endParaRPr lang="pt-BR" sz="1900" b="1" dirty="0">
              <a:latin typeface="Bookman Old Style" panose="02050604050505020204" pitchFamily="18" charset="0"/>
            </a:endParaRPr>
          </a:p>
          <a:p>
            <a:pPr marL="0" indent="0" algn="just">
              <a:buNone/>
            </a:pPr>
            <a:r>
              <a:rPr lang="pt-BR" sz="1900" b="1" dirty="0">
                <a:latin typeface="Bookman Old Style" panose="02050604050505020204" pitchFamily="18" charset="0"/>
              </a:rPr>
              <a:t>Art. 29. </a:t>
            </a:r>
            <a:r>
              <a:rPr lang="pt-BR" sz="1900" dirty="0">
                <a:latin typeface="Bookman Old Style" panose="02050604050505020204" pitchFamily="18" charset="0"/>
              </a:rPr>
              <a:t>O aluno do Programa, a partir de sua admissão, terá a supervisão de um professor orientador, o qual poderá ser substituído, posteriormente, caso seja do interesse de uma das partes. </a:t>
            </a:r>
            <a:endParaRPr lang="pt-BR" sz="1900" dirty="0">
              <a:latin typeface="Bookman Old Style" panose="02050604050505020204" pitchFamily="18" charset="0"/>
            </a:endParaRPr>
          </a:p>
          <a:p>
            <a:pPr marL="0" indent="0" algn="just">
              <a:buNone/>
            </a:pPr>
            <a:r>
              <a:rPr lang="pt-BR" sz="1900" dirty="0">
                <a:latin typeface="Bookman Old Style" panose="02050604050505020204" pitchFamily="18" charset="0"/>
              </a:rPr>
              <a:t>§1o A substituição do professor orientador deve ser homologada pelo Colegiado</a:t>
            </a:r>
            <a:endParaRPr lang="pt-PT" altLang="pt-BR" sz="1900" dirty="0">
              <a:latin typeface="Bookman Old Style" panose="0205060405050502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>
                <a:latin typeface="Bookman Old Style" panose="02050604050505020204" pitchFamily="18" charset="0"/>
              </a:rPr>
              <a:t>Doutorado Sanduiche no Exterior </a:t>
            </a:r>
            <a:endParaRPr lang="pt-BR" dirty="0">
              <a:latin typeface="Bookman Old Style" panose="020506040505050202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756792"/>
          </a:xfrm>
        </p:spPr>
        <p:txBody>
          <a:bodyPr/>
          <a:lstStyle/>
          <a:p>
            <a:r>
              <a:rPr lang="pt-BR" dirty="0">
                <a:latin typeface="Bookman Old Style" panose="02050604050505020204" pitchFamily="18" charset="0"/>
              </a:rPr>
              <a:t>Preparação com antecedência</a:t>
            </a:r>
            <a:endParaRPr lang="pt-BR" dirty="0">
              <a:latin typeface="Bookman Old Style" panose="02050604050505020204" pitchFamily="18" charset="0"/>
            </a:endParaRPr>
          </a:p>
          <a:p>
            <a:r>
              <a:rPr lang="pt-BR" dirty="0">
                <a:latin typeface="Bookman Old Style" panose="02050604050505020204" pitchFamily="18" charset="0"/>
              </a:rPr>
              <a:t>Qualificação antes da ida</a:t>
            </a:r>
            <a:endParaRPr lang="pt-BR" dirty="0">
              <a:latin typeface="Bookman Old Style" panose="02050604050505020204" pitchFamily="18" charset="0"/>
            </a:endParaRPr>
          </a:p>
          <a:p>
            <a:r>
              <a:rPr lang="pt-BR" dirty="0">
                <a:latin typeface="Bookman Old Style" panose="02050604050505020204" pitchFamily="18" charset="0"/>
              </a:rPr>
              <a:t>Cotutela</a:t>
            </a:r>
            <a:endParaRPr lang="pt-BR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29000"/>
            <a:ext cx="9144000" cy="3196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Grp="1" noChangeArrowheads="1"/>
          </p:cNvSpPr>
          <p:nvPr>
            <p:ph type="title"/>
          </p:nvPr>
        </p:nvSpPr>
        <p:spPr>
          <a:xfrm>
            <a:off x="755576" y="764704"/>
            <a:ext cx="7312025" cy="1143000"/>
          </a:xfrm>
        </p:spPr>
        <p:txBody>
          <a:bodyPr/>
          <a:lstStyle/>
          <a:p>
            <a:pPr eaLnBrk="1" hangingPunct="1"/>
            <a:r>
              <a:rPr lang="pt-BR" altLang="pt-BR" sz="2800" b="1" dirty="0">
                <a:latin typeface="Bookman Old Style" panose="02050604050505020204" pitchFamily="18" charset="0"/>
                <a:cs typeface="Arial" panose="020B0604020202020204" pitchFamily="34" charset="0"/>
              </a:rPr>
              <a:t>Docência no Ensino Superior</a:t>
            </a:r>
            <a:endParaRPr lang="pt-BR" altLang="pt-BR" sz="2800" b="1" dirty="0">
              <a:latin typeface="Bookman Old Style" panose="02050604050505020204" pitchFamily="18" charset="0"/>
              <a:cs typeface="Arial" panose="020B0604020202020204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defRPr/>
            </a:pPr>
            <a:endParaRPr lang="pt-BR" sz="2000" dirty="0"/>
          </a:p>
          <a:p>
            <a:pPr algn="just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000" dirty="0">
                <a:latin typeface="Bookman Old Style" panose="02050604050505020204" pitchFamily="18" charset="0"/>
              </a:rPr>
              <a:t>Disciplina modular de 60h destinada à preparação para a prática docente no ensino superior.</a:t>
            </a:r>
            <a:endParaRPr lang="pt-BR" sz="2000" dirty="0">
              <a:latin typeface="Bookman Old Style" panose="020506040505050202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000" dirty="0">
                <a:latin typeface="Bookman Old Style" panose="02050604050505020204" pitchFamily="18" charset="0"/>
              </a:rPr>
              <a:t>Obrigatória para bolsistas CAPES (M/D).</a:t>
            </a:r>
            <a:endParaRPr lang="pt-BR" sz="2000" dirty="0">
              <a:latin typeface="Bookman Old Style" panose="020506040505050202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000" dirty="0">
                <a:latin typeface="Bookman Old Style" panose="02050604050505020204" pitchFamily="18" charset="0"/>
                <a:cs typeface="Arial" panose="020B0604020202020204" pitchFamily="34" charset="0"/>
              </a:rPr>
              <a:t> Optativa para os/as outros/as discentes.</a:t>
            </a:r>
            <a:endParaRPr lang="pt-BR" sz="2000" dirty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defRPr/>
            </a:pPr>
            <a:endParaRPr lang="pt-BR" sz="2000" dirty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pt-BR" sz="2000" dirty="0">
                <a:latin typeface="Bookman Old Style" panose="02050604050505020204" pitchFamily="18" charset="0"/>
              </a:rPr>
              <a:t>RESOLUÇÃO </a:t>
            </a:r>
            <a:r>
              <a:rPr lang="pt-BR" sz="2000" b="1" dirty="0">
                <a:latin typeface="Bookman Old Style" panose="02050604050505020204" pitchFamily="18" charset="0"/>
              </a:rPr>
              <a:t>No 041/2019-CONSEPE</a:t>
            </a:r>
            <a:r>
              <a:rPr lang="pt-BR" sz="2000" dirty="0">
                <a:latin typeface="Bookman Old Style" panose="02050604050505020204" pitchFamily="18" charset="0"/>
              </a:rPr>
              <a:t>, de 23 de abril de 2019: Estabelece normas e regulamenta o Programa de Assistência à Docência na Graduação da Universidade Federal do Rio Grande do Norte -UFRN.</a:t>
            </a:r>
            <a:endParaRPr lang="pt-BR" sz="2000" dirty="0">
              <a:latin typeface="Bookman Old Style" panose="020506040505050202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  <a:defRPr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4320" indent="-274320" algn="just" eaLnBrk="1" fontAlgn="auto" hangingPunct="1">
              <a:lnSpc>
                <a:spcPts val="27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4320" indent="-274320" algn="just" eaLnBrk="1" fontAlgn="auto" hangingPunct="1">
              <a:lnSpc>
                <a:spcPts val="27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pt-P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pt-BR" sz="2100" dirty="0"/>
          </a:p>
          <a:p>
            <a:pPr marL="68580" indent="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>
                <a:latin typeface="Bookman Old Style" panose="02050604050505020204" pitchFamily="18" charset="0"/>
              </a:rPr>
              <a:t>Pesquisas com Seres Humanos</a:t>
            </a:r>
            <a:endParaRPr lang="pt-BR" dirty="0">
              <a:latin typeface="Bookman Old Style" panose="020506040505050202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21087"/>
          </a:xfrm>
        </p:spPr>
        <p:txBody>
          <a:bodyPr/>
          <a:lstStyle/>
          <a:p>
            <a:pPr marL="0" indent="0" algn="just">
              <a:buNone/>
            </a:pPr>
            <a:r>
              <a:rPr lang="pt-BR" sz="1800" dirty="0">
                <a:latin typeface="Bookman Old Style" panose="02050604050505020204" pitchFamily="18" charset="0"/>
              </a:rPr>
              <a:t>RESOLUÇÃO Nº 510, DE 07 DE ABRIL DE 2016</a:t>
            </a:r>
            <a:endParaRPr lang="pt-BR" sz="1800" dirty="0">
              <a:latin typeface="Bookman Old Style" panose="02050604050505020204" pitchFamily="18" charset="0"/>
            </a:endParaRPr>
          </a:p>
          <a:p>
            <a:pPr marL="0" indent="0" algn="just">
              <a:buNone/>
            </a:pPr>
            <a:r>
              <a:rPr lang="pt-BR" sz="1800" dirty="0">
                <a:latin typeface="Bookman Old Style" panose="02050604050505020204" pitchFamily="18" charset="0"/>
              </a:rPr>
              <a:t>Art. 2º XVI - pesquisa em ciências humanas e sociais: aquelas que se voltam para o conhecimento, compreensão das condições, existência, vivência e saberes das pessoas e dos grupos, em suas relações sociais, institucionais, seus valores culturais, suas ordenações históricas e políticas e suas formas de subjetividade e comunicação, de forma direta ou indireta, incluindo as modalidades de pesquisa que envolvam intervenção.</a:t>
            </a:r>
            <a:endParaRPr lang="pt-BR" sz="1800" dirty="0">
              <a:latin typeface="Bookman Old Style" panose="02050604050505020204" pitchFamily="18" charset="0"/>
            </a:endParaRPr>
          </a:p>
          <a:p>
            <a:pPr marL="0" indent="0" algn="just">
              <a:buNone/>
            </a:pPr>
            <a:endParaRPr lang="pt-BR" sz="1800" dirty="0">
              <a:latin typeface="Bookman Old Style" panose="02050604050505020204" pitchFamily="18" charset="0"/>
            </a:endParaRPr>
          </a:p>
          <a:p>
            <a:pPr marL="0" indent="0" algn="ctr">
              <a:buNone/>
            </a:pPr>
            <a:r>
              <a:rPr lang="pt-BR" sz="1800" dirty="0">
                <a:latin typeface="Bookman Old Style" panose="02050604050505020204" pitchFamily="18" charset="0"/>
              </a:rPr>
              <a:t>Comitê Central de Ética em Pesquisa (CEP Central)</a:t>
            </a:r>
            <a:endParaRPr lang="pt-BR" sz="1800" dirty="0">
              <a:latin typeface="Bookman Old Style" panose="02050604050505020204" pitchFamily="18" charset="0"/>
            </a:endParaRPr>
          </a:p>
          <a:p>
            <a:pPr marL="0" indent="0" algn="ctr">
              <a:buNone/>
            </a:pPr>
            <a:endParaRPr lang="pt-BR" sz="1800" dirty="0">
              <a:latin typeface="Bookman Old Style" panose="02050604050505020204" pitchFamily="18" charset="0"/>
            </a:endParaRPr>
          </a:p>
          <a:p>
            <a:pPr algn="just"/>
            <a:r>
              <a:rPr lang="pt-BR" sz="1800" dirty="0">
                <a:latin typeface="Bookman Old Style" panose="02050604050505020204" pitchFamily="18" charset="0"/>
              </a:rPr>
              <a:t>Lista de alunos que farão pesquisa de campo</a:t>
            </a:r>
            <a:endParaRPr lang="pt-BR" sz="1800" dirty="0">
              <a:latin typeface="Bookman Old Style" panose="02050604050505020204" pitchFamily="18" charset="0"/>
            </a:endParaRPr>
          </a:p>
          <a:p>
            <a:pPr algn="just"/>
            <a:r>
              <a:rPr lang="pt-BR" sz="1800" dirty="0">
                <a:latin typeface="Bookman Old Style" panose="02050604050505020204" pitchFamily="18" charset="0"/>
              </a:rPr>
              <a:t>Oficina a ser oferecida por Orison, membro do CEP Central</a:t>
            </a:r>
            <a:endParaRPr lang="pt-BR" sz="1800" dirty="0"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pt-BR" altLang="pt-BR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Reunião com Ingressantes do Doutorado</a:t>
            </a:r>
            <a:endParaRPr lang="pt-BR" altLang="pt-BR" b="1" dirty="0">
              <a:solidFill>
                <a:schemeClr val="tx1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6147" name="Imagem 1" descr="ppgel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1844675"/>
            <a:ext cx="5516562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ítulo 1"/>
          <p:cNvSpPr>
            <a:spLocks noGrp="1"/>
          </p:cNvSpPr>
          <p:nvPr>
            <p:ph type="title"/>
          </p:nvPr>
        </p:nvSpPr>
        <p:spPr>
          <a:xfrm>
            <a:off x="1043608" y="548680"/>
            <a:ext cx="7024687" cy="7461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b="1" dirty="0">
                <a:latin typeface="Bookman Old Style" panose="02050604050505020204" pitchFamily="18" charset="0"/>
              </a:rPr>
              <a:t>Apoio ao aluno</a:t>
            </a:r>
            <a:endParaRPr lang="pt-BR" b="1" dirty="0">
              <a:latin typeface="Bookman Old Style" panose="020506040505050202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3568" y="1556792"/>
            <a:ext cx="7992888" cy="4824536"/>
          </a:xfrm>
        </p:spPr>
        <p:txBody>
          <a:bodyPr>
            <a:normAutofit/>
          </a:bodyPr>
          <a:lstStyle/>
          <a:p>
            <a:pPr eaLnBrk="1" hangingPunct="1">
              <a:spcBef>
                <a:spcPts val="600"/>
              </a:spcBef>
            </a:pPr>
            <a:r>
              <a:rPr lang="pt-BR" altLang="pt-BR" sz="1900" dirty="0">
                <a:latin typeface="Bookman Old Style" panose="02050604050505020204" pitchFamily="18" charset="0"/>
                <a:cs typeface="Arial" panose="020B0604020202020204" pitchFamily="34" charset="0"/>
              </a:rPr>
              <a:t>Concessão de bolsas: CNPq e CAPES (Res. 02/2016-PPgEL)</a:t>
            </a:r>
            <a:endParaRPr lang="pt-BR" altLang="pt-BR" sz="1900" dirty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marL="892175" lvl="1" indent="-457200" eaLnBrk="1" hangingPunct="1">
              <a:spcBef>
                <a:spcPts val="600"/>
              </a:spcBef>
              <a:buFont typeface="Wingdings 2" panose="05020102010507070707" pitchFamily="18" charset="2"/>
              <a:buAutoNum type="alphaLcParenR"/>
            </a:pPr>
            <a:r>
              <a:rPr lang="pt-BR" altLang="pt-BR" sz="1900" dirty="0">
                <a:latin typeface="Bookman Old Style" panose="02050604050505020204" pitchFamily="18" charset="0"/>
                <a:cs typeface="Arial" panose="020B0604020202020204" pitchFamily="34" charset="0"/>
              </a:rPr>
              <a:t>Não ter vínculo empregatício ou estar oficialmente afastado sem remuneração</a:t>
            </a:r>
            <a:endParaRPr lang="pt-BR" altLang="pt-BR" sz="1900" dirty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marL="892175" lvl="1" indent="-457200" eaLnBrk="1" hangingPunct="1">
              <a:spcBef>
                <a:spcPts val="600"/>
              </a:spcBef>
              <a:buFont typeface="Wingdings 2" panose="05020102010507070707" pitchFamily="18" charset="2"/>
              <a:buAutoNum type="alphaLcParenR"/>
            </a:pPr>
            <a:r>
              <a:rPr lang="pt-BR" altLang="pt-BR" sz="1900" dirty="0">
                <a:latin typeface="Bookman Old Style" panose="02050604050505020204" pitchFamily="18" charset="0"/>
                <a:cs typeface="Arial" panose="020B0604020202020204" pitchFamily="34" charset="0"/>
              </a:rPr>
              <a:t>Classificação no processo seletivo</a:t>
            </a:r>
            <a:endParaRPr lang="pt-BR" altLang="pt-BR" sz="1900" dirty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marL="892175" lvl="1" indent="-457200" eaLnBrk="1" hangingPunct="1">
              <a:spcBef>
                <a:spcPts val="600"/>
              </a:spcBef>
              <a:buFont typeface="Wingdings 2" panose="05020102010507070707" pitchFamily="18" charset="2"/>
              <a:buAutoNum type="alphaLcParenR"/>
            </a:pPr>
            <a:r>
              <a:rPr lang="pt-BR" altLang="pt-BR" sz="1900" dirty="0">
                <a:latin typeface="Bookman Old Style" panose="02050604050505020204" pitchFamily="18" charset="0"/>
                <a:cs typeface="Arial" panose="020B0604020202020204" pitchFamily="34" charset="0"/>
              </a:rPr>
              <a:t>Ano de entrada</a:t>
            </a:r>
            <a:endParaRPr lang="pt-BR" altLang="pt-BR" sz="1900" dirty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marL="892175" lvl="1" indent="-457200" eaLnBrk="1" hangingPunct="1">
              <a:spcBef>
                <a:spcPts val="600"/>
              </a:spcBef>
              <a:buFont typeface="Wingdings 2" panose="05020102010507070707" pitchFamily="18" charset="2"/>
              <a:buAutoNum type="alphaLcParenR"/>
            </a:pPr>
            <a:r>
              <a:rPr lang="pt-BR" altLang="pt-BR" sz="1900" dirty="0">
                <a:latin typeface="Bookman Old Style" panose="02050604050505020204" pitchFamily="18" charset="0"/>
                <a:cs typeface="Arial" panose="020B0604020202020204" pitchFamily="34" charset="0"/>
              </a:rPr>
              <a:t>Publicação anual dos bolsistas</a:t>
            </a:r>
            <a:endParaRPr lang="pt-BR" altLang="pt-BR" sz="1900" dirty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marL="892175" lvl="1" indent="-457200" eaLnBrk="1" hangingPunct="1">
              <a:spcBef>
                <a:spcPts val="600"/>
              </a:spcBef>
              <a:buFont typeface="Wingdings 2" panose="05020102010507070707" pitchFamily="18" charset="2"/>
              <a:buAutoNum type="alphaLcParenR"/>
            </a:pPr>
            <a:r>
              <a:rPr lang="pt-BR" altLang="pt-BR" sz="1900" dirty="0">
                <a:latin typeface="Bookman Old Style" panose="02050604050505020204" pitchFamily="18" charset="0"/>
                <a:cs typeface="Arial" panose="020B0604020202020204" pitchFamily="34" charset="0"/>
              </a:rPr>
              <a:t>Relatório de atividades semestrais</a:t>
            </a:r>
            <a:endParaRPr lang="pt-BR" altLang="pt-BR" sz="1900" dirty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marL="892175" lvl="1" indent="-457200" eaLnBrk="1" hangingPunct="1">
              <a:spcBef>
                <a:spcPts val="600"/>
              </a:spcBef>
              <a:buFont typeface="Wingdings 2" panose="05020102010507070707" pitchFamily="18" charset="2"/>
              <a:buAutoNum type="alphaLcParenR"/>
            </a:pPr>
            <a:r>
              <a:rPr lang="pt-BR" altLang="pt-BR" sz="1900" dirty="0">
                <a:latin typeface="Bookman Old Style" panose="02050604050505020204" pitchFamily="18" charset="0"/>
                <a:cs typeface="Arial" panose="020B0604020202020204" pitchFamily="34" charset="0"/>
              </a:rPr>
              <a:t>Conceito mínimo: B</a:t>
            </a:r>
            <a:endParaRPr lang="pt-BR" altLang="pt-BR" sz="1900" dirty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marL="892175" lvl="1" indent="-457200" eaLnBrk="1" hangingPunct="1">
              <a:spcBef>
                <a:spcPts val="600"/>
              </a:spcBef>
              <a:buFont typeface="Wingdings 2" panose="05020102010507070707" pitchFamily="18" charset="2"/>
              <a:buAutoNum type="alphaLcParenR"/>
            </a:pPr>
            <a:r>
              <a:rPr lang="pt-BR" altLang="pt-BR" sz="1900" dirty="0">
                <a:latin typeface="Bookman Old Style" panose="02050604050505020204" pitchFamily="18" charset="0"/>
                <a:cs typeface="Arial" panose="020B0604020202020204" pitchFamily="34" charset="0"/>
              </a:rPr>
              <a:t>Prazo de qualificação: 2º mês do 7º sem (D)</a:t>
            </a:r>
            <a:endParaRPr lang="pt-BR" altLang="pt-BR" sz="1900" dirty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marL="892175" lvl="1" indent="-457200" eaLnBrk="1" hangingPunct="1">
              <a:spcBef>
                <a:spcPts val="600"/>
              </a:spcBef>
              <a:buFont typeface="Wingdings 2" panose="05020102010507070707" pitchFamily="18" charset="2"/>
              <a:buAutoNum type="alphaLcParenR"/>
            </a:pPr>
            <a:r>
              <a:rPr lang="pt-BR" altLang="pt-BR" sz="1900" dirty="0">
                <a:latin typeface="Bookman Old Style" panose="02050604050505020204" pitchFamily="18" charset="0"/>
                <a:cs typeface="Arial" panose="020B0604020202020204" pitchFamily="34" charset="0"/>
              </a:rPr>
              <a:t>Disciplina de Docência no ensino superior</a:t>
            </a:r>
            <a:endParaRPr lang="pt-BR" altLang="pt-BR" sz="1900" dirty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marL="892175" lvl="1" indent="-457200" eaLnBrk="1" hangingPunct="1">
              <a:spcBef>
                <a:spcPts val="600"/>
              </a:spcBef>
              <a:buFont typeface="Wingdings 2" panose="05020102010507070707" pitchFamily="18" charset="2"/>
              <a:buAutoNum type="alphaLcParenR"/>
            </a:pPr>
            <a:r>
              <a:rPr lang="pt-BR" altLang="pt-BR" sz="1900" dirty="0">
                <a:latin typeface="Bookman Old Style" panose="02050604050505020204" pitchFamily="18" charset="0"/>
                <a:cs typeface="Arial" panose="020B0604020202020204" pitchFamily="34" charset="0"/>
              </a:rPr>
              <a:t>Realização de estágio docência para bolsistas CAPES.</a:t>
            </a:r>
            <a:endParaRPr lang="pt-BR" altLang="pt-BR" sz="1900" dirty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600"/>
              </a:spcBef>
            </a:pPr>
            <a:r>
              <a:rPr lang="pt-BR" altLang="pt-BR" sz="1900" dirty="0">
                <a:latin typeface="Bookman Old Style" panose="02050604050505020204" pitchFamily="18" charset="0"/>
                <a:cs typeface="Arial" panose="020B0604020202020204" pitchFamily="34" charset="0"/>
              </a:rPr>
              <a:t>Auxílio para participação em eventos</a:t>
            </a:r>
            <a:endParaRPr lang="pt-BR" altLang="pt-BR" sz="1900" dirty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600"/>
              </a:spcBef>
            </a:pPr>
            <a:r>
              <a:rPr lang="pt-BR" altLang="pt-BR" sz="1900" dirty="0">
                <a:latin typeface="Bookman Old Style" panose="02050604050505020204" pitchFamily="18" charset="0"/>
                <a:cs typeface="Arial" panose="020B0604020202020204" pitchFamily="34" charset="0"/>
              </a:rPr>
              <a:t>Representação estudantil na comissão de bolsas e no colegiado</a:t>
            </a:r>
            <a:endParaRPr lang="pt-BR" altLang="pt-BR" sz="1900" dirty="0">
              <a:latin typeface="Bookman Old Style" panose="0205060405050502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ítulo 1"/>
          <p:cNvSpPr>
            <a:spLocks noGrp="1"/>
          </p:cNvSpPr>
          <p:nvPr>
            <p:ph type="title"/>
          </p:nvPr>
        </p:nvSpPr>
        <p:spPr>
          <a:xfrm>
            <a:off x="971600" y="620688"/>
            <a:ext cx="7024687" cy="7461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b="1" dirty="0">
                <a:latin typeface="Bookman Old Style" panose="02050604050505020204" pitchFamily="18" charset="0"/>
              </a:rPr>
              <a:t>Lembretes</a:t>
            </a:r>
            <a:endParaRPr lang="pt-BR" b="1" dirty="0">
              <a:latin typeface="Bookman Old Style" panose="020506040505050202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3568" y="1556792"/>
            <a:ext cx="7704856" cy="4896544"/>
          </a:xfrm>
        </p:spPr>
        <p:txBody>
          <a:bodyPr/>
          <a:lstStyle/>
          <a:p>
            <a:pPr eaLnBrk="1" hangingPunct="1">
              <a:spcBef>
                <a:spcPts val="1200"/>
              </a:spcBef>
            </a:pPr>
            <a:r>
              <a:rPr lang="pt-BR" altLang="pt-BR" sz="2400" dirty="0">
                <a:latin typeface="Bookman Old Style" panose="02050604050505020204" pitchFamily="18" charset="0"/>
                <a:cs typeface="Arial" panose="020B0604020202020204" pitchFamily="34" charset="0"/>
              </a:rPr>
              <a:t>Atualização dos dados pessoais no SISTEMA</a:t>
            </a:r>
            <a:endParaRPr lang="pt-BR" altLang="pt-BR" sz="2400" dirty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1200"/>
              </a:spcBef>
            </a:pPr>
            <a:r>
              <a:rPr lang="pt-BR" altLang="pt-BR" sz="2400" dirty="0">
                <a:latin typeface="Bookman Old Style" panose="02050604050505020204" pitchFamily="18" charset="0"/>
                <a:cs typeface="Arial" panose="020B0604020202020204" pitchFamily="34" charset="0"/>
              </a:rPr>
              <a:t>Atualização do Currículo Lattes</a:t>
            </a:r>
            <a:endParaRPr lang="pt-BR" altLang="pt-BR" sz="2400" dirty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1200"/>
              </a:spcBef>
            </a:pPr>
            <a:r>
              <a:rPr lang="pt-BR" altLang="pt-BR" sz="2400" dirty="0">
                <a:latin typeface="Bookman Old Style" panose="02050604050505020204" pitchFamily="18" charset="0"/>
                <a:cs typeface="Arial" panose="020B0604020202020204" pitchFamily="34" charset="0"/>
              </a:rPr>
              <a:t>Criação e atualização de uma conta </a:t>
            </a:r>
            <a:r>
              <a:rPr lang="pt-BR" altLang="pt-BR" sz="2400" dirty="0" err="1">
                <a:latin typeface="Bookman Old Style" panose="02050604050505020204" pitchFamily="18" charset="0"/>
                <a:cs typeface="Arial" panose="020B0604020202020204" pitchFamily="34" charset="0"/>
              </a:rPr>
              <a:t>orcid</a:t>
            </a:r>
            <a:r>
              <a:rPr lang="pt-BR" altLang="pt-BR" sz="2400" dirty="0">
                <a:latin typeface="Bookman Old Style" panose="02050604050505020204" pitchFamily="18" charset="0"/>
                <a:cs typeface="Arial" panose="020B0604020202020204" pitchFamily="34" charset="0"/>
              </a:rPr>
              <a:t> - https://orcid.org/login</a:t>
            </a:r>
            <a:endParaRPr lang="pt-BR" altLang="pt-BR" sz="2400" dirty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1200"/>
              </a:spcBef>
            </a:pPr>
            <a:r>
              <a:rPr lang="pt-BR" altLang="pt-BR" sz="2400" dirty="0">
                <a:latin typeface="Bookman Old Style" panose="02050604050505020204" pitchFamily="18" charset="0"/>
                <a:cs typeface="Arial" panose="020B0604020202020204" pitchFamily="34" charset="0"/>
              </a:rPr>
              <a:t>Acesso à página do Programa e no </a:t>
            </a:r>
            <a:r>
              <a:rPr lang="pt-BR" altLang="pt-BR" sz="2400" dirty="0" err="1">
                <a:latin typeface="Bookman Old Style" panose="02050604050505020204" pitchFamily="18" charset="0"/>
                <a:cs typeface="Arial" panose="020B0604020202020204" pitchFamily="34" charset="0"/>
              </a:rPr>
              <a:t>Facebook</a:t>
            </a:r>
            <a:endParaRPr lang="pt-BR" altLang="pt-BR" sz="2400" dirty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1200"/>
              </a:spcBef>
            </a:pPr>
            <a:r>
              <a:rPr lang="pt-BR" altLang="pt-BR" sz="2400" dirty="0">
                <a:latin typeface="Bookman Old Style" panose="02050604050505020204" pitchFamily="18" charset="0"/>
                <a:cs typeface="Arial" panose="020B0604020202020204" pitchFamily="34" charset="0"/>
              </a:rPr>
              <a:t>Plataforma Sucupira: lançamento de dados, consulta pública</a:t>
            </a:r>
            <a:endParaRPr lang="pt-BR" altLang="pt-BR" sz="2400" dirty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1200"/>
              </a:spcBef>
            </a:pPr>
            <a:r>
              <a:rPr lang="pt-BR" altLang="pt-BR" sz="2400" dirty="0">
                <a:latin typeface="Bookman Old Style" panose="02050604050505020204" pitchFamily="18" charset="0"/>
                <a:cs typeface="Arial" panose="020B0604020202020204" pitchFamily="34" charset="0"/>
              </a:rPr>
              <a:t>Envio de informações quando solicitadas</a:t>
            </a:r>
            <a:endParaRPr lang="pt-BR" altLang="pt-BR" sz="2400" dirty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1200"/>
              </a:spcBef>
            </a:pPr>
            <a:r>
              <a:rPr lang="pt-BR" altLang="pt-BR" sz="2400" dirty="0">
                <a:latin typeface="Bookman Old Style" panose="02050604050505020204" pitchFamily="18" charset="0"/>
                <a:cs typeface="Arial" panose="020B0604020202020204" pitchFamily="34" charset="0"/>
              </a:rPr>
              <a:t>Avaliação do Programa pela CAPES</a:t>
            </a:r>
            <a:endParaRPr lang="pt-BR" altLang="pt-BR" sz="2400" dirty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1200"/>
              </a:spcBef>
              <a:buNone/>
            </a:pPr>
            <a:endParaRPr lang="pt-BR" alt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Grp="1" noChangeArrowheads="1"/>
          </p:cNvSpPr>
          <p:nvPr>
            <p:ph type="title"/>
          </p:nvPr>
        </p:nvSpPr>
        <p:spPr>
          <a:xfrm>
            <a:off x="827584" y="548680"/>
            <a:ext cx="7167562" cy="1143000"/>
          </a:xfrm>
        </p:spPr>
        <p:txBody>
          <a:bodyPr/>
          <a:lstStyle/>
          <a:p>
            <a:pPr eaLnBrk="1" hangingPunct="1"/>
            <a:r>
              <a:rPr lang="pt-BR" altLang="pt-BR" sz="2800" b="1" dirty="0">
                <a:latin typeface="Bookman Old Style" panose="02050604050505020204" pitchFamily="18" charset="0"/>
                <a:cs typeface="Arial" panose="020B0604020202020204" pitchFamily="34" charset="0"/>
              </a:rPr>
              <a:t>Cadastro de alunos e matrículas</a:t>
            </a:r>
            <a:endParaRPr lang="pt-BR" altLang="pt-BR" sz="2800" b="1" dirty="0">
              <a:latin typeface="Bookman Old Style" panose="02050604050505020204" pitchFamily="18" charset="0"/>
              <a:cs typeface="Arial" panose="020B0604020202020204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827584" y="1772816"/>
            <a:ext cx="7560840" cy="4320480"/>
          </a:xfrm>
        </p:spPr>
        <p:txBody>
          <a:bodyPr rtlCol="0"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200" dirty="0">
                <a:latin typeface="Bookman Old Style" panose="02050604050505020204" pitchFamily="18" charset="0"/>
              </a:rPr>
              <a:t>Obrigatoriedade de matrícula a cada semestre.</a:t>
            </a:r>
            <a:endParaRPr lang="pt-BR" sz="2200" dirty="0">
              <a:latin typeface="Bookman Old Style" panose="020506040505050202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200" dirty="0">
                <a:latin typeface="Bookman Old Style" panose="02050604050505020204" pitchFamily="18" charset="0"/>
              </a:rPr>
              <a:t>Matrícula em ATIVIDADE COMPLEMENTAR DE LEITURAS ORIENTADAS todo semestre: número corresponde ao semestre (I – 1º semestre; II – 2º semestre...).</a:t>
            </a:r>
            <a:endParaRPr lang="pt-BR" sz="2200" dirty="0">
              <a:latin typeface="Bookman Old Style" panose="020506040505050202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200" dirty="0">
                <a:latin typeface="Bookman Old Style" panose="02050604050505020204" pitchFamily="18" charset="0"/>
              </a:rPr>
              <a:t>Análise de matrícula por parte do orientador.</a:t>
            </a:r>
            <a:endParaRPr lang="pt-BR" sz="2200" dirty="0">
              <a:latin typeface="Bookman Old Style" panose="020506040505050202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200" dirty="0">
                <a:latin typeface="Bookman Old Style" panose="02050604050505020204" pitchFamily="18" charset="0"/>
              </a:rPr>
              <a:t>Matrícula em qualificação e defesa pela Secretaria do PPgEL a pedido do orientador/aluno.</a:t>
            </a:r>
            <a:endParaRPr lang="pt-PT" sz="2200" dirty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marL="68580" indent="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pt-BR" sz="2100" dirty="0"/>
          </a:p>
          <a:p>
            <a:pPr marL="68580" indent="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spcBef>
                <a:spcPts val="1800"/>
              </a:spcBef>
              <a:buFont typeface="Brush Script MT" pitchFamily="66" charset="0"/>
              <a:buNone/>
            </a:pPr>
            <a:endParaRPr lang="pt-BR" altLang="pt-BR" dirty="0"/>
          </a:p>
          <a:p>
            <a:pPr marL="0" indent="0" algn="ctr" eaLnBrk="1" hangingPunct="1">
              <a:spcBef>
                <a:spcPts val="1800"/>
              </a:spcBef>
              <a:buFont typeface="Brush Script MT" pitchFamily="66" charset="0"/>
              <a:buNone/>
            </a:pPr>
            <a:r>
              <a:rPr lang="pt-BR" altLang="pt-BR" dirty="0">
                <a:latin typeface="Bookman Old Style" panose="02050604050505020204" pitchFamily="18" charset="0"/>
              </a:rPr>
              <a:t>www.posgraduacao.ufrn.br/ppgel</a:t>
            </a:r>
            <a:endParaRPr lang="pt-BR" altLang="pt-BR" dirty="0">
              <a:latin typeface="Bookman Old Style" panose="02050604050505020204" pitchFamily="18" charset="0"/>
            </a:endParaRPr>
          </a:p>
          <a:p>
            <a:pPr marL="0" indent="0" algn="ctr" eaLnBrk="1" hangingPunct="1">
              <a:spcBef>
                <a:spcPts val="1800"/>
              </a:spcBef>
              <a:buFont typeface="Brush Script MT" pitchFamily="66" charset="0"/>
              <a:buNone/>
            </a:pPr>
            <a:r>
              <a:rPr lang="pt-BR" altLang="pt-BR" dirty="0">
                <a:latin typeface="Bookman Old Style" panose="02050604050505020204" pitchFamily="18" charset="0"/>
              </a:rPr>
              <a:t>posletrasufrn@gmail.com</a:t>
            </a:r>
            <a:endParaRPr lang="pt-BR" altLang="pt-BR" dirty="0">
              <a:latin typeface="Bookman Old Style" panose="02050604050505020204" pitchFamily="18" charset="0"/>
            </a:endParaRPr>
          </a:p>
          <a:p>
            <a:pPr marL="0" indent="0" algn="ctr" eaLnBrk="1" hangingPunct="1">
              <a:spcBef>
                <a:spcPts val="1800"/>
              </a:spcBef>
              <a:buFont typeface="Brush Script MT" pitchFamily="66" charset="0"/>
              <a:buNone/>
            </a:pPr>
            <a:r>
              <a:rPr lang="pt-BR" altLang="pt-BR" dirty="0">
                <a:latin typeface="Bookman Old Style" panose="02050604050505020204" pitchFamily="18" charset="0"/>
              </a:rPr>
              <a:t>(84) 3342-2220</a:t>
            </a:r>
            <a:endParaRPr lang="pt-BR" altLang="pt-BR" dirty="0">
              <a:latin typeface="Bookman Old Style" panose="02050604050505020204" pitchFamily="18" charset="0"/>
            </a:endParaRPr>
          </a:p>
          <a:p>
            <a:pPr marL="0" indent="0" algn="ctr" eaLnBrk="1" hangingPunct="1">
              <a:spcBef>
                <a:spcPts val="1800"/>
              </a:spcBef>
              <a:buFont typeface="Brush Script MT" pitchFamily="66" charset="0"/>
              <a:buNone/>
            </a:pPr>
            <a:r>
              <a:rPr lang="pt-BR" altLang="pt-BR" dirty="0">
                <a:latin typeface="Bookman Old Style" panose="02050604050505020204" pitchFamily="18" charset="0"/>
              </a:rPr>
              <a:t>(84) 99193-6269</a:t>
            </a:r>
            <a:endParaRPr lang="pt-BR" altLang="pt-BR" dirty="0">
              <a:latin typeface="Bookman Old Style" panose="02050604050505020204" pitchFamily="18" charset="0"/>
            </a:endParaRPr>
          </a:p>
          <a:p>
            <a:pPr marL="0" indent="0" eaLnBrk="1" hangingPunct="1">
              <a:buFont typeface="Brush Script MT" pitchFamily="66" charset="0"/>
              <a:buNone/>
            </a:pPr>
            <a:endParaRPr lang="pt-BR" altLang="pt-BR" dirty="0"/>
          </a:p>
        </p:txBody>
      </p:sp>
      <p:pic>
        <p:nvPicPr>
          <p:cNvPr id="20483" name="Imagem 1" descr="ppgel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1341438"/>
            <a:ext cx="5516562" cy="93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27200" y="2717800"/>
            <a:ext cx="5711825" cy="2871788"/>
          </a:xfrm>
        </p:spPr>
        <p:txBody>
          <a:bodyPr/>
          <a:lstStyle/>
          <a:p>
            <a:pPr eaLnBrk="1" hangingPunct="1"/>
            <a:r>
              <a:rPr lang="pt-BR" altLang="pt-BR" sz="1600" dirty="0">
                <a:solidFill>
                  <a:schemeClr val="tx1"/>
                </a:solidFill>
                <a:latin typeface="Bookman Old Style" panose="02050604050505020204" pitchFamily="18" charset="0"/>
              </a:rPr>
              <a:t>Derivaldo dos Santos</a:t>
            </a:r>
            <a:endParaRPr lang="pt-BR" altLang="pt-BR" sz="16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eaLnBrk="1" hangingPunct="1"/>
            <a:r>
              <a:rPr lang="pt-BR" altLang="pt-BR" sz="16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Coordenação</a:t>
            </a:r>
            <a:endParaRPr lang="pt-BR" altLang="pt-BR" sz="1600" b="1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eaLnBrk="1" hangingPunct="1"/>
            <a:endParaRPr lang="pt-BR" altLang="pt-BR" sz="1600" b="1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eaLnBrk="1" hangingPunct="1"/>
            <a:endParaRPr lang="pt-BR" altLang="pt-BR" sz="1600" b="1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eaLnBrk="1" hangingPunct="1"/>
            <a:r>
              <a:rPr lang="pt-BR" altLang="pt-BR" sz="1600" dirty="0">
                <a:solidFill>
                  <a:schemeClr val="tx1"/>
                </a:solidFill>
                <a:latin typeface="Bookman Old Style" panose="02050604050505020204" pitchFamily="18" charset="0"/>
              </a:rPr>
              <a:t>Elizabete Maria Dantas</a:t>
            </a:r>
            <a:endParaRPr lang="pt-BR" altLang="pt-BR" sz="16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eaLnBrk="1" hangingPunct="1"/>
            <a:r>
              <a:rPr lang="pt-BR" altLang="pt-BR" sz="1600" dirty="0">
                <a:solidFill>
                  <a:schemeClr val="tx1"/>
                </a:solidFill>
                <a:latin typeface="Bookman Old Style" panose="02050604050505020204" pitchFamily="18" charset="0"/>
              </a:rPr>
              <a:t>João Gabriel Uchoa Moreira</a:t>
            </a:r>
            <a:endParaRPr lang="pt-BR" altLang="pt-BR" sz="16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eaLnBrk="1" hangingPunct="1"/>
            <a:r>
              <a:rPr lang="pt-BR" altLang="pt-BR" sz="16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Secretaria</a:t>
            </a:r>
            <a:endParaRPr lang="pt-BR" altLang="pt-BR" sz="1600" b="1" dirty="0">
              <a:latin typeface="Bookman Old Style" panose="02050604050505020204" pitchFamily="18" charset="0"/>
            </a:endParaRPr>
          </a:p>
          <a:p>
            <a:pPr eaLnBrk="1" hangingPunct="1"/>
            <a:endParaRPr lang="pt-BR" altLang="pt-BR" sz="1600" b="1" dirty="0">
              <a:solidFill>
                <a:schemeClr val="tx1"/>
              </a:solidFill>
            </a:endParaRPr>
          </a:p>
        </p:txBody>
      </p:sp>
      <p:pic>
        <p:nvPicPr>
          <p:cNvPr id="7171" name="Imagem 1" descr="ppgel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1714500"/>
            <a:ext cx="5092700" cy="86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27200" y="2717800"/>
            <a:ext cx="5711825" cy="2871788"/>
          </a:xfrm>
        </p:spPr>
        <p:txBody>
          <a:bodyPr/>
          <a:lstStyle/>
          <a:p>
            <a:pPr eaLnBrk="1" hangingPunct="1"/>
            <a:endParaRPr lang="pt-BR" altLang="pt-BR" sz="1600" b="1" dirty="0">
              <a:solidFill>
                <a:schemeClr val="tx1"/>
              </a:solidFill>
            </a:endParaRPr>
          </a:p>
          <a:p>
            <a:pPr eaLnBrk="1" hangingPunct="1"/>
            <a:r>
              <a:rPr lang="pt-BR" altLang="pt-BR" sz="1600" dirty="0">
                <a:solidFill>
                  <a:schemeClr val="tx1"/>
                </a:solidFill>
                <a:latin typeface="Bookman Old Style" panose="02050604050505020204" pitchFamily="18" charset="0"/>
              </a:rPr>
              <a:t>Samuel Anderson</a:t>
            </a:r>
            <a:endParaRPr lang="pt-BR" altLang="pt-BR" sz="16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eaLnBrk="1" hangingPunct="1"/>
            <a:r>
              <a:rPr lang="pt-BR" altLang="pt-BR" sz="1600" dirty="0">
                <a:solidFill>
                  <a:schemeClr val="tx1"/>
                </a:solidFill>
                <a:latin typeface="Bookman Old Style" panose="02050604050505020204" pitchFamily="18" charset="0"/>
              </a:rPr>
              <a:t>Nedja Lucena</a:t>
            </a:r>
            <a:endParaRPr lang="pt-BR" altLang="pt-BR" sz="16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eaLnBrk="1" hangingPunct="1"/>
            <a:r>
              <a:rPr lang="pt-BR" altLang="pt-BR" sz="1600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Renzilda</a:t>
            </a:r>
            <a:r>
              <a:rPr lang="pt-BR" altLang="pt-BR" sz="1600" dirty="0">
                <a:solidFill>
                  <a:schemeClr val="tx1"/>
                </a:solidFill>
                <a:latin typeface="Bookman Old Style" panose="02050604050505020204" pitchFamily="18" charset="0"/>
              </a:rPr>
              <a:t> Ângela de Souza Ferreira de Santa Rita</a:t>
            </a:r>
            <a:endParaRPr lang="pt-BR" altLang="pt-BR" sz="16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eaLnBrk="1" hangingPunct="1"/>
            <a:r>
              <a:rPr lang="pt-BR" altLang="pt-BR" sz="16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Comissão de Bolsas</a:t>
            </a:r>
            <a:endParaRPr lang="pt-BR" altLang="pt-BR" sz="1600" b="1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eaLnBrk="1" hangingPunct="1"/>
            <a:endParaRPr lang="pt-BR" altLang="pt-BR" sz="1600" b="1" dirty="0">
              <a:solidFill>
                <a:schemeClr val="tx1"/>
              </a:solidFill>
            </a:endParaRPr>
          </a:p>
        </p:txBody>
      </p:sp>
      <p:pic>
        <p:nvPicPr>
          <p:cNvPr id="8195" name="Imagem 1" descr="ppgel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1714500"/>
            <a:ext cx="5092700" cy="86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Grp="1" noChangeArrowheads="1"/>
          </p:cNvSpPr>
          <p:nvPr>
            <p:ph type="title"/>
          </p:nvPr>
        </p:nvSpPr>
        <p:spPr>
          <a:xfrm>
            <a:off x="611188" y="1027113"/>
            <a:ext cx="7456487" cy="673100"/>
          </a:xfrm>
        </p:spPr>
        <p:txBody>
          <a:bodyPr/>
          <a:lstStyle/>
          <a:p>
            <a:pPr eaLnBrk="1" hangingPunct="1"/>
            <a:r>
              <a:rPr lang="pt-BR" altLang="pt-BR" sz="3300" b="1" dirty="0">
                <a:latin typeface="Bookman Old Style" panose="02050604050505020204" pitchFamily="18" charset="0"/>
              </a:rPr>
              <a:t>Estrutura do PPgEL</a:t>
            </a:r>
            <a:endParaRPr lang="pt-BR" altLang="pt-BR" sz="3300" b="1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5" name="Espaço Reservado para Conteúdo 1"/>
          <p:cNvGraphicFramePr>
            <a:graphicFrameLocks noGrp="1"/>
          </p:cNvGraphicFramePr>
          <p:nvPr>
            <p:ph idx="1"/>
          </p:nvPr>
        </p:nvGraphicFramePr>
        <p:xfrm>
          <a:off x="1042988" y="2060575"/>
          <a:ext cx="7200900" cy="3782537"/>
        </p:xfrm>
        <a:graphic>
          <a:graphicData uri="http://schemas.openxmlformats.org/drawingml/2006/table">
            <a:tbl>
              <a:tblPr firstRow="1" firstCol="1" bandRow="1">
                <a:tableStyleId>{0505E3EF-67EA-436B-97B2-0124C06EBD24}</a:tableStyleId>
              </a:tblPr>
              <a:tblGrid>
                <a:gridCol w="2621127"/>
                <a:gridCol w="4579773"/>
              </a:tblGrid>
              <a:tr h="1581184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ÁREA: ESTUDOS EM LITERATURA COMPARADA</a:t>
                      </a:r>
                      <a:endParaRPr lang="pt-BR" sz="1500" dirty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DISCIPLINAS OBRIGATÓRIAS</a:t>
                      </a:r>
                      <a:endParaRPr lang="pt-BR" sz="1500" dirty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Disciplina de área: Teorias críticas da literatura (6 </a:t>
                      </a:r>
                      <a:r>
                        <a:rPr lang="pt-BR" sz="1500" dirty="0" err="1">
                          <a:effectLst/>
                          <a:latin typeface="Bookman Old Style" panose="02050604050505020204" pitchFamily="18" charset="0"/>
                        </a:rPr>
                        <a:t>cr</a:t>
                      </a: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) (1º SEM)</a:t>
                      </a:r>
                      <a:endParaRPr lang="pt-BR" sz="1500" dirty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Metodologia da Pesquisa em Literatura Comparada (4 </a:t>
                      </a:r>
                      <a:r>
                        <a:rPr lang="pt-BR" sz="1500" dirty="0" err="1">
                          <a:effectLst/>
                          <a:latin typeface="Bookman Old Style" panose="02050604050505020204" pitchFamily="18" charset="0"/>
                        </a:rPr>
                        <a:t>cr</a:t>
                      </a: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) (2º SEM)</a:t>
                      </a:r>
                      <a:endParaRPr lang="pt-BR" sz="1500" dirty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pt-BR" sz="15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cs typeface="Arial" panose="020B0604020202020204" pitchFamily="34" charset="0"/>
                      </a:endParaRPr>
                    </a:p>
                  </a:txBody>
                  <a:tcPr marL="68581" marR="68581" marT="0" marB="0"/>
                </a:tc>
                <a:tc hMerge="1">
                  <a:tcPr/>
                </a:tc>
              </a:tr>
              <a:tr h="2385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Linha</a:t>
                      </a:r>
                      <a:endParaRPr lang="pt-BR" sz="1500" b="1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Disciplinas da linha (5 </a:t>
                      </a:r>
                      <a:r>
                        <a:rPr lang="pt-BR" sz="1500" dirty="0" err="1">
                          <a:effectLst/>
                          <a:latin typeface="Bookman Old Style" panose="02050604050505020204" pitchFamily="18" charset="0"/>
                        </a:rPr>
                        <a:t>cr</a:t>
                      </a: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)</a:t>
                      </a:r>
                      <a:endParaRPr lang="pt-BR" sz="1500" dirty="0"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81" marR="68581" marT="0" marB="0"/>
                </a:tc>
              </a:tr>
              <a:tr h="58497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Literatura e memória cultural</a:t>
                      </a:r>
                      <a:endParaRPr lang="pt-BR" sz="1500" b="1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– Literatura e tradição (1º SEM)</a:t>
                      </a:r>
                      <a:endParaRPr lang="pt-BR" sz="1500" dirty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– Literatura e representações sociais (2º SEM)</a:t>
                      </a:r>
                      <a:endParaRPr lang="pt-BR" sz="1500" dirty="0"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81" marR="68581" marT="0" marB="0"/>
                </a:tc>
              </a:tr>
              <a:tr h="58497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Poéticas da modernidade e da pós-modernidade</a:t>
                      </a:r>
                      <a:endParaRPr lang="pt-BR" sz="1500" b="1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– Poéticas em suas múltiplas experimentações (1º SEM)</a:t>
                      </a:r>
                      <a:endParaRPr lang="pt-BR" sz="1500" dirty="0">
                        <a:effectLst/>
                        <a:latin typeface="Bookman Old Style" panose="02050604050505020204" pitchFamily="18" charset="0"/>
                        <a:cs typeface="Arial" panose="020B0604020202020204" pitchFamily="34" charset="0"/>
                      </a:endParaRPr>
                    </a:p>
                  </a:txBody>
                  <a:tcPr marL="68581" marR="68581" marT="0" marB="0"/>
                </a:tc>
              </a:tr>
              <a:tr h="58497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Leitura do texto literário e ensino </a:t>
                      </a:r>
                      <a:endParaRPr lang="pt-BR" sz="1500" b="1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– Literatura comparada e ensino de literatura (1º SEM)</a:t>
                      </a:r>
                      <a:endParaRPr lang="pt-BR" sz="1500" dirty="0">
                        <a:effectLst/>
                        <a:latin typeface="Bookman Old Style" panose="02050604050505020204" pitchFamily="18" charset="0"/>
                        <a:cs typeface="Arial" panose="020B0604020202020204" pitchFamily="34" charset="0"/>
                      </a:endParaRPr>
                    </a:p>
                  </a:txBody>
                  <a:tcPr marL="68581" marR="68581" marT="0" marB="0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title"/>
          </p:nvPr>
        </p:nvSpPr>
        <p:spPr>
          <a:xfrm>
            <a:off x="755650" y="1027113"/>
            <a:ext cx="7312025" cy="673100"/>
          </a:xfrm>
        </p:spPr>
        <p:txBody>
          <a:bodyPr/>
          <a:lstStyle/>
          <a:p>
            <a:pPr eaLnBrk="1" hangingPunct="1"/>
            <a:r>
              <a:rPr lang="pt-BR" altLang="pt-BR" sz="3300" b="1" dirty="0">
                <a:latin typeface="Bookman Old Style" panose="02050604050505020204" pitchFamily="18" charset="0"/>
              </a:rPr>
              <a:t>Estrutura do PPgEL</a:t>
            </a:r>
            <a:endParaRPr lang="pt-BR" altLang="pt-BR" sz="3300" b="1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899592" y="1916832"/>
          <a:ext cx="7337425" cy="4129775"/>
        </p:xfrm>
        <a:graphic>
          <a:graphicData uri="http://schemas.openxmlformats.org/drawingml/2006/table">
            <a:tbl>
              <a:tblPr firstRow="1" firstCol="1" bandRow="1">
                <a:tableStyleId>{0505E3EF-67EA-436B-97B2-0124C06EBD24}</a:tableStyleId>
              </a:tblPr>
              <a:tblGrid>
                <a:gridCol w="2664296"/>
                <a:gridCol w="4673129"/>
              </a:tblGrid>
              <a:tr h="158757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ÁREA: ESTUDOS EM LINGUÍSTICA APLICADA</a:t>
                      </a:r>
                      <a:endParaRPr lang="pt-BR" sz="1500" dirty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DISCIPLINAS OBRIGATÓRIAS</a:t>
                      </a:r>
                      <a:endParaRPr lang="pt-BR" sz="1500" dirty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Disciplina de área: Teorias contemporâneas do discurso (6 </a:t>
                      </a:r>
                      <a:r>
                        <a:rPr lang="pt-BR" sz="1500" dirty="0" err="1">
                          <a:effectLst/>
                          <a:latin typeface="Bookman Old Style" panose="02050604050505020204" pitchFamily="18" charset="0"/>
                        </a:rPr>
                        <a:t>cr</a:t>
                      </a: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) (1º SEM)</a:t>
                      </a:r>
                      <a:endParaRPr lang="pt-BR" sz="1500" dirty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Metodologia da Pesquisa em Linguística Aplicada (4 </a:t>
                      </a:r>
                      <a:r>
                        <a:rPr lang="pt-BR" sz="1500" dirty="0" err="1">
                          <a:effectLst/>
                          <a:latin typeface="Bookman Old Style" panose="02050604050505020204" pitchFamily="18" charset="0"/>
                        </a:rPr>
                        <a:t>cr</a:t>
                      </a: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) (2º SEM)</a:t>
                      </a:r>
                      <a:endParaRPr lang="pt-BR" sz="1500" dirty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pt-BR" sz="15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cPr/>
                </a:tc>
              </a:tr>
              <a:tr h="2395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Linha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Disciplinas da linha (5 </a:t>
                      </a:r>
                      <a:r>
                        <a:rPr lang="pt-BR" sz="1500" dirty="0" err="1">
                          <a:effectLst/>
                          <a:latin typeface="Bookman Old Style" panose="02050604050505020204" pitchFamily="18" charset="0"/>
                        </a:rPr>
                        <a:t>cr</a:t>
                      </a: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)</a:t>
                      </a:r>
                      <a:endParaRPr lang="pt-BR" sz="1500" dirty="0"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5930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Estudos de práticas discursivas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– Discurso, cultura e sociedade (2º SEM)</a:t>
                      </a:r>
                      <a:endParaRPr lang="pt-BR" sz="1500" dirty="0"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5930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Letramentos e contemporaneidade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– Estudos de letramento (1º SEM)</a:t>
                      </a:r>
                      <a:endParaRPr lang="pt-BR" sz="1500" dirty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– Gêneros textuais / discursivos e ensino (2º SEM)</a:t>
                      </a:r>
                      <a:endParaRPr lang="pt-BR" sz="1500" dirty="0"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5930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Ensino e aprendizagem de línguas estrangeiras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– Teorias de ensino e aprendizagem de línguas (1º SEM)</a:t>
                      </a:r>
                      <a:endParaRPr lang="pt-BR" sz="1500" dirty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pt-BR" sz="1500" dirty="0"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>
          <a:xfrm>
            <a:off x="860425" y="1027113"/>
            <a:ext cx="7312025" cy="673100"/>
          </a:xfrm>
        </p:spPr>
        <p:txBody>
          <a:bodyPr/>
          <a:lstStyle/>
          <a:p>
            <a:pPr eaLnBrk="1" hangingPunct="1"/>
            <a:r>
              <a:rPr lang="pt-BR" altLang="pt-BR" sz="3300" b="1"/>
              <a:t>Estrutura do PPgEL</a:t>
            </a:r>
            <a:endParaRPr lang="pt-BR" altLang="pt-BR" sz="3300" b="1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123950" y="1989138"/>
          <a:ext cx="6688138" cy="4055613"/>
        </p:xfrm>
        <a:graphic>
          <a:graphicData uri="http://schemas.openxmlformats.org/drawingml/2006/table">
            <a:tbl>
              <a:tblPr firstRow="1" firstCol="1" bandRow="1">
                <a:tableStyleId>{0505E3EF-67EA-436B-97B2-0124C06EBD24}</a:tableStyleId>
              </a:tblPr>
              <a:tblGrid>
                <a:gridCol w="2261807"/>
                <a:gridCol w="4426331"/>
              </a:tblGrid>
              <a:tr h="746308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ÁREA: ESTUDOS EM LINGUÍSTICA TEÓRICA E DESCRITIVA</a:t>
                      </a:r>
                      <a:endParaRPr lang="pt-BR" sz="1500" dirty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DISCIPLINAS OBRIGATÓRIAS</a:t>
                      </a:r>
                      <a:endParaRPr lang="pt-BR" sz="1500" dirty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Disciplina de área: Teorias linguísticas contemporâneas (6 </a:t>
                      </a:r>
                      <a:r>
                        <a:rPr lang="pt-BR" sz="1500" dirty="0" err="1">
                          <a:effectLst/>
                          <a:latin typeface="Bookman Old Style" panose="02050604050505020204" pitchFamily="18" charset="0"/>
                        </a:rPr>
                        <a:t>cr</a:t>
                      </a: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) (1º SEM)</a:t>
                      </a:r>
                      <a:endParaRPr lang="pt-BR" sz="1500" dirty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pt-BR" sz="1600" dirty="0">
                          <a:latin typeface="Bookman Old Style" panose="02050604050505020204" pitchFamily="18" charset="0"/>
                        </a:rPr>
                        <a:t>Metodologia da Pesquisa em Linguística Teórica e Descritiva (4 </a:t>
                      </a:r>
                      <a:r>
                        <a:rPr lang="pt-BR" sz="1600" dirty="0" err="1">
                          <a:latin typeface="Bookman Old Style" panose="02050604050505020204" pitchFamily="18" charset="0"/>
                        </a:rPr>
                        <a:t>cr</a:t>
                      </a:r>
                      <a:r>
                        <a:rPr lang="pt-BR" sz="1600" dirty="0">
                          <a:latin typeface="Bookman Old Style" panose="02050604050505020204" pitchFamily="18" charset="0"/>
                        </a:rPr>
                        <a:t>)</a:t>
                      </a:r>
                      <a:r>
                        <a:rPr lang="pt-BR" sz="1600" baseline="0" dirty="0"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lang="pt-BR" sz="1600" dirty="0">
                          <a:effectLst/>
                          <a:latin typeface="Bookman Old Style" panose="02050604050505020204" pitchFamily="18" charset="0"/>
                        </a:rPr>
                        <a:t>(2º SEM)</a:t>
                      </a:r>
                      <a:endParaRPr lang="pt-BR" sz="1600" dirty="0"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60834" marR="60834" marT="8448" marB="0" anchor="ctr"/>
                </a:tc>
                <a:tc hMerge="1">
                  <a:tcPr/>
                </a:tc>
              </a:tr>
              <a:tr h="2996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Linha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834" marR="60834" marT="8448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                               Disciplinas da linha (5 </a:t>
                      </a:r>
                      <a:r>
                        <a:rPr lang="pt-BR" sz="1500" dirty="0" err="1">
                          <a:effectLst/>
                          <a:latin typeface="Bookman Old Style" panose="02050604050505020204" pitchFamily="18" charset="0"/>
                        </a:rPr>
                        <a:t>cr</a:t>
                      </a: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)</a:t>
                      </a:r>
                      <a:endParaRPr lang="pt-BR" sz="15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834" marR="60834" marT="8448" marB="0" anchor="ctr"/>
                </a:tc>
              </a:tr>
              <a:tr h="7469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Discurso, cognição e interação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834" marR="60834" marT="8448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– Língua: uso e estrutura (1º SEM)</a:t>
                      </a:r>
                      <a:endParaRPr lang="pt-BR" sz="1500" dirty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– Linguagem e cognição (2º SEM)</a:t>
                      </a:r>
                      <a:endParaRPr lang="pt-BR" sz="15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834" marR="60834" marT="8448" marB="0" anchor="ctr"/>
                </a:tc>
              </a:tr>
              <a:tr h="12126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Estudos linguísticos do texto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834" marR="60834" marT="8448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– Linguísticas </a:t>
                      </a:r>
                      <a:r>
                        <a:rPr lang="pt-BR" sz="1500" dirty="0" err="1">
                          <a:effectLst/>
                          <a:latin typeface="Bookman Old Style" panose="02050604050505020204" pitchFamily="18" charset="0"/>
                        </a:rPr>
                        <a:t>sociocognitivas</a:t>
                      </a: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 e interacionais e estudo do texto (1º SEM)</a:t>
                      </a:r>
                      <a:endParaRPr lang="pt-BR" sz="1500" dirty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500" dirty="0">
                          <a:effectLst/>
                          <a:latin typeface="Bookman Old Style" panose="02050604050505020204" pitchFamily="18" charset="0"/>
                        </a:rPr>
                        <a:t>– Linguísticas discursivas e enunciativas e estudo do texto (2º SEM)</a:t>
                      </a:r>
                      <a:endParaRPr lang="pt-BR" sz="15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834" marR="60834" marT="8448" marB="0" anchor="ctr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ítulo 1"/>
          <p:cNvSpPr>
            <a:spLocks noGrp="1"/>
          </p:cNvSpPr>
          <p:nvPr>
            <p:ph type="title"/>
          </p:nvPr>
        </p:nvSpPr>
        <p:spPr>
          <a:xfrm>
            <a:off x="684213" y="1027113"/>
            <a:ext cx="7383462" cy="817562"/>
          </a:xfrm>
        </p:spPr>
        <p:txBody>
          <a:bodyPr/>
          <a:lstStyle/>
          <a:p>
            <a:pPr eaLnBrk="1" hangingPunct="1"/>
            <a:r>
              <a:rPr lang="pt-BR" altLang="pt-BR" b="1" dirty="0">
                <a:latin typeface="Bookman Old Style" panose="02050604050505020204" pitchFamily="18" charset="0"/>
              </a:rPr>
              <a:t>Integralização curricular</a:t>
            </a:r>
            <a:endParaRPr lang="pt-BR" altLang="pt-BR" b="1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9" name="Tabela 8"/>
          <p:cNvGraphicFramePr>
            <a:graphicFrameLocks noGrp="1"/>
          </p:cNvGraphicFramePr>
          <p:nvPr/>
        </p:nvGraphicFramePr>
        <p:xfrm>
          <a:off x="949515" y="2924944"/>
          <a:ext cx="3529012" cy="21590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54604"/>
                <a:gridCol w="774408"/>
              </a:tblGrid>
              <a:tr h="35962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1º SEMESTRE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92" marR="68592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92" marR="68592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598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Disciplina de área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92" marR="68592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6 </a:t>
                      </a:r>
                      <a:r>
                        <a:rPr lang="pt-BR" sz="1500" dirty="0" err="1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cr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92" marR="68592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598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Disciplina de linha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92" marR="68592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5 </a:t>
                      </a:r>
                      <a:r>
                        <a:rPr lang="pt-BR" sz="1500" dirty="0" err="1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cr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92" marR="68592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598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Disciplina de Tópicos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92" marR="68592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4 </a:t>
                      </a:r>
                      <a:r>
                        <a:rPr lang="pt-BR" sz="1500" dirty="0" err="1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cr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92" marR="68592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598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Leitura orientada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92" marR="68592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1 </a:t>
                      </a:r>
                      <a:r>
                        <a:rPr lang="pt-BR" sz="1500" dirty="0" err="1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cr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92" marR="68592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598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Total créditos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92" marR="68592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b="1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16</a:t>
                      </a:r>
                      <a:endParaRPr lang="pt-BR" sz="1500" b="1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592" marR="68592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2334" name="CaixaDeTexto 10"/>
          <p:cNvSpPr txBox="1">
            <a:spLocks noChangeArrowheads="1"/>
          </p:cNvSpPr>
          <p:nvPr/>
        </p:nvSpPr>
        <p:spPr bwMode="auto">
          <a:xfrm>
            <a:off x="971550" y="2052638"/>
            <a:ext cx="6984826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2400"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2200"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2000"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b="1" dirty="0">
                <a:latin typeface="Bookman Old Style" panose="02050604050505020204" pitchFamily="18" charset="0"/>
              </a:rPr>
              <a:t>Doutorado: 30 créditos (1 cr. = 15 h.)</a:t>
            </a:r>
            <a:endParaRPr lang="pt-BR" altLang="pt-BR" sz="1800" b="1" dirty="0">
              <a:latin typeface="Bookman Old Style" panose="02050604050505020204" pitchFamily="18" charset="0"/>
            </a:endParaRPr>
          </a:p>
        </p:txBody>
      </p:sp>
      <p:sp>
        <p:nvSpPr>
          <p:cNvPr id="12335" name="CaixaDeTexto 5"/>
          <p:cNvSpPr txBox="1">
            <a:spLocks noChangeArrowheads="1"/>
          </p:cNvSpPr>
          <p:nvPr/>
        </p:nvSpPr>
        <p:spPr bwMode="auto">
          <a:xfrm>
            <a:off x="1187624" y="6165304"/>
            <a:ext cx="72723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2400"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2200"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2000"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>
                <a:latin typeface="Bookman Old Style" panose="02050604050505020204" pitchFamily="18" charset="0"/>
                <a:cs typeface="Arial" panose="020B0604020202020204" pitchFamily="34" charset="0"/>
              </a:rPr>
              <a:t>Duração do Curso: 48 meses  </a:t>
            </a:r>
            <a:endParaRPr lang="pt-BR" altLang="pt-BR" sz="1800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4499992" y="2924944"/>
          <a:ext cx="3673475" cy="22744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70152"/>
                <a:gridCol w="703323"/>
              </a:tblGrid>
              <a:tr h="62563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2º SEMESTRE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600" marR="6860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500">
                        <a:solidFill>
                          <a:schemeClr val="tx1"/>
                        </a:solidFill>
                        <a:latin typeface="Bookman Old Style" panose="02050604050505020204" pitchFamily="18" charset="0"/>
                        <a:cs typeface="Arial" panose="020B0604020202020204" pitchFamily="34" charset="0"/>
                      </a:endParaRPr>
                    </a:p>
                  </a:txBody>
                  <a:tcPr marL="91467" marR="91467" marT="45731" marB="45731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29763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pt-BR" sz="15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Metodologia em pesquisa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600" marR="6860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4 </a:t>
                      </a:r>
                      <a:r>
                        <a:rPr lang="pt-BR" sz="1500" dirty="0" err="1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cr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600" marR="6860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29763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pt-BR" sz="15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Disciplina de linha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600" marR="6860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ea typeface="Calibri" panose="020F0502020204030204"/>
                          <a:cs typeface="Arial" panose="020B0604020202020204" pitchFamily="34" charset="0"/>
                        </a:rPr>
                        <a:t>5 </a:t>
                      </a:r>
                      <a:r>
                        <a:rPr lang="pt-BR" sz="1500" dirty="0" err="1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ea typeface="Calibri" panose="020F0502020204030204"/>
                          <a:cs typeface="Arial" panose="020B0604020202020204" pitchFamily="34" charset="0"/>
                        </a:rPr>
                        <a:t>cr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600" marR="6860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2976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Disciplina de Tópicos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600" marR="6860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4 </a:t>
                      </a:r>
                      <a:r>
                        <a:rPr lang="pt-BR" sz="1500" dirty="0" err="1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cr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600" marR="6860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2976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Leitura orientada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600" marR="6860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1 </a:t>
                      </a:r>
                      <a:r>
                        <a:rPr lang="pt-BR" sz="1500" dirty="0" err="1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cr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600" marR="6860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2976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Total de créditos</a:t>
                      </a:r>
                      <a:endParaRPr lang="pt-BR" sz="15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600" marR="6860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500" b="1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cs typeface="Arial" panose="020B0604020202020204" pitchFamily="34" charset="0"/>
                        </a:rPr>
                        <a:t>14</a:t>
                      </a:r>
                      <a:endParaRPr lang="pt-BR" sz="1500" b="1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/>
                        <a:cs typeface="Arial" panose="020B0604020202020204" pitchFamily="34" charset="0"/>
                      </a:endParaRPr>
                    </a:p>
                  </a:txBody>
                  <a:tcPr marL="68600" marR="6860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Grp="1" noChangeArrowheads="1"/>
          </p:cNvSpPr>
          <p:nvPr>
            <p:ph type="title"/>
          </p:nvPr>
        </p:nvSpPr>
        <p:spPr>
          <a:xfrm>
            <a:off x="755576" y="764704"/>
            <a:ext cx="7312025" cy="1143000"/>
          </a:xfrm>
        </p:spPr>
        <p:txBody>
          <a:bodyPr/>
          <a:lstStyle/>
          <a:p>
            <a:pPr eaLnBrk="1" hangingPunct="1"/>
            <a:r>
              <a:rPr lang="pt-BR" altLang="pt-BR" sz="2800" b="1" dirty="0">
                <a:latin typeface="Bookman Old Style" panose="02050604050505020204" pitchFamily="18" charset="0"/>
                <a:cs typeface="Arial" panose="020B0604020202020204" pitchFamily="34" charset="0"/>
              </a:rPr>
              <a:t>Aproveitamento de créditos</a:t>
            </a:r>
            <a:endParaRPr lang="pt-BR" altLang="pt-BR" sz="2800" b="1" dirty="0">
              <a:latin typeface="Bookman Old Style" panose="02050604050505020204" pitchFamily="18" charset="0"/>
              <a:cs typeface="Arial" panose="020B0604020202020204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 rtlCol="0"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defRPr/>
            </a:pPr>
            <a:endParaRPr lang="pt-BR" sz="2000" dirty="0"/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pt-BR" sz="2000" dirty="0">
                <a:latin typeface="Bookman Old Style" panose="02050604050505020204" pitchFamily="18" charset="0"/>
              </a:rPr>
              <a:t>Doutorado: Mestrado feito no PPgEL, aproveitamento de todos os créditos obtidos, exceto de Leituras Orientadas; até 15 créditos (50%) para Mestrado feito em outro Programa/IES. Créditos obtidos há até 5 anos (a partir de 2017).</a:t>
            </a:r>
            <a:endParaRPr lang="pt-BR" sz="2000" dirty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marL="274320" indent="-274320" algn="just" eaLnBrk="1" fontAlgn="auto" hangingPunct="1">
              <a:lnSpc>
                <a:spcPts val="27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4320" indent="-274320" algn="just" eaLnBrk="1" fontAlgn="auto" hangingPunct="1">
              <a:lnSpc>
                <a:spcPts val="27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pt-P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pt-BR" sz="2100" dirty="0"/>
          </a:p>
          <a:p>
            <a:pPr marL="68580" indent="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push dir="u"/>
      </p:transition>
    </mc:Choice>
    <mc:Fallback>
      <p:transition spd="slow">
        <p:push dir="u"/>
      </p:transition>
    </mc:Fallback>
  </mc:AlternateContent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9997</Words>
  <Application>WPS Presentation</Application>
  <PresentationFormat>Apresentação na tela (4:3)</PresentationFormat>
  <Paragraphs>532</Paragraphs>
  <Slides>23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37" baseType="lpstr">
      <vt:lpstr>Arial</vt:lpstr>
      <vt:lpstr>SimSun</vt:lpstr>
      <vt:lpstr>Wingdings</vt:lpstr>
      <vt:lpstr>Bookman Old Style</vt:lpstr>
      <vt:lpstr>Calibri</vt:lpstr>
      <vt:lpstr>Calibri</vt:lpstr>
      <vt:lpstr>Brush Script MT</vt:lpstr>
      <vt:lpstr>Segoe Print</vt:lpstr>
      <vt:lpstr>Franklin Gothic Book</vt:lpstr>
      <vt:lpstr>Wingdings 2</vt:lpstr>
      <vt:lpstr>Microsoft YaHei</vt:lpstr>
      <vt:lpstr>Arial Unicode MS</vt:lpstr>
      <vt:lpstr>Times New Roman</vt:lpstr>
      <vt:lpstr>Tema do Office</vt:lpstr>
      <vt:lpstr>PowerPoint 演示文稿</vt:lpstr>
      <vt:lpstr>PowerPoint 演示文稿</vt:lpstr>
      <vt:lpstr>PowerPoint 演示文稿</vt:lpstr>
      <vt:lpstr>PowerPoint 演示文稿</vt:lpstr>
      <vt:lpstr>Estrutura do PPgEL</vt:lpstr>
      <vt:lpstr>Estrutura do PPgEL</vt:lpstr>
      <vt:lpstr>Estrutura do PPgEL</vt:lpstr>
      <vt:lpstr>Integralização curricular</vt:lpstr>
      <vt:lpstr>Aproveitamento de créditos</vt:lpstr>
      <vt:lpstr>Integralização curricular</vt:lpstr>
      <vt:lpstr>Planejamento do Curso</vt:lpstr>
      <vt:lpstr>Planejamento do Curso</vt:lpstr>
      <vt:lpstr>Exame de proficiência e de qualificação</vt:lpstr>
      <vt:lpstr>Prorrogação</vt:lpstr>
      <vt:lpstr>Trancamento de matrícula em disciplina </vt:lpstr>
      <vt:lpstr>Orientação e coorientação</vt:lpstr>
      <vt:lpstr>Doutorado Sanduiche no Exterior </vt:lpstr>
      <vt:lpstr>Docência no Ensino Superior</vt:lpstr>
      <vt:lpstr>Pesquisas com Seres Humanos</vt:lpstr>
      <vt:lpstr>Apoio ao aluno</vt:lpstr>
      <vt:lpstr>Lembretes</vt:lpstr>
      <vt:lpstr>Cadastro de alunos e matrículas</vt:lpstr>
      <vt:lpstr>PowerPoint 演示文稿</vt:lpstr>
    </vt:vector>
  </TitlesOfParts>
  <Company>Kille®Soft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SECRETARIA MUNICIPAL DE EDUCAÇÃO E CULTURA</dc:title>
  <dc:creator>Secretário</dc:creator>
  <cp:lastModifiedBy>UFRN</cp:lastModifiedBy>
  <cp:revision>108</cp:revision>
  <dcterms:created xsi:type="dcterms:W3CDTF">2008-12-04T14:00:00Z</dcterms:created>
  <dcterms:modified xsi:type="dcterms:W3CDTF">2022-03-22T19:32:38Z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2FAE83198C054EC7A425FEE5CA8EBAA7</vt:lpwstr>
  </property>
  <property fmtid="{D5CDD505-2E9C-101B-9397-08002B2CF9AE}" pid="3" name="KSOProductBuildVer">
    <vt:lpwstr>1046-11.2.0.11029</vt:lpwstr>
  </property>
</Properties>
</file>