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89" r:id="rId3"/>
    <p:sldId id="268" r:id="rId4"/>
    <p:sldId id="283" r:id="rId5"/>
    <p:sldId id="257" r:id="rId6"/>
    <p:sldId id="285" r:id="rId7"/>
    <p:sldId id="287" r:id="rId8"/>
    <p:sldId id="258" r:id="rId9"/>
    <p:sldId id="259" r:id="rId10"/>
    <p:sldId id="260" r:id="rId11"/>
    <p:sldId id="261" r:id="rId12"/>
    <p:sldId id="262" r:id="rId13"/>
    <p:sldId id="266" r:id="rId14"/>
    <p:sldId id="263" r:id="rId15"/>
    <p:sldId id="264" r:id="rId16"/>
    <p:sldId id="265" r:id="rId17"/>
    <p:sldId id="267" r:id="rId18"/>
    <p:sldId id="269" r:id="rId19"/>
    <p:sldId id="270" r:id="rId20"/>
    <p:sldId id="271" r:id="rId21"/>
    <p:sldId id="272" r:id="rId23"/>
    <p:sldId id="273" r:id="rId24"/>
    <p:sldId id="274" r:id="rId25"/>
    <p:sldId id="275" r:id="rId26"/>
    <p:sldId id="276" r:id="rId27"/>
    <p:sldId id="288" r:id="rId28"/>
    <p:sldId id="290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4E0"/>
    <a:srgbClr val="442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3276" y="1290"/>
      </p:cViewPr>
      <p:guideLst>
        <p:guide orient="horz" pos="2160"/>
        <p:guide pos="28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3897A-2814-46FC-A258-2FFCDDA9AF25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2CB0F-1066-494F-A44F-9099F5BDD335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D2CB0F-1066-494F-A44F-9099F5BDD335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4C72-2513-4C57-B6E0-6C75E0FCA362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1A0DB-7D05-41FE-AB07-954FDA962A31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hyperlink" Target="https://sigaa.ufrn.br/sigaa/public/curso/portal.jsf?id=85322571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pic>
        <p:nvPicPr>
          <p:cNvPr id="1026" name="Picture 2" descr="Videoconferências: 6 dicas para se sair bem em reuniões à distância –  Seleções Brasi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066"/>
            <a:ext cx="9144000" cy="600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Tecnologia/</a:t>
            </a:r>
            <a:r>
              <a:rPr lang="pt-BR" altLang="pt-BR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Imagem 1" descr="Imagem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194560" y="2307590"/>
            <a:ext cx="4958080" cy="18389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Reunião semestral para orientações gerais aos alunos:</a:t>
            </a:r>
            <a:endParaRPr kumimoji="0" lang="pt-BR" altLang="pt-BR" sz="2000" b="1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PROJETO DE TCC;</a:t>
            </a:r>
            <a:endParaRPr lang="pt-BR" sz="1600" b="1" dirty="0">
              <a:latin typeface="Arial Narrow" panose="020B0606020202030204" pitchFamily="34" charset="0"/>
            </a:endParaRPr>
          </a:p>
          <a:p>
            <a:pPr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TRABALHO DE CONCLUSÃO DO CURSO;</a:t>
            </a:r>
            <a:endParaRPr lang="pt-BR" sz="1600" b="1" dirty="0">
              <a:latin typeface="Arial Narrow" panose="020B0606020202030204" pitchFamily="34" charset="0"/>
            </a:endParaRPr>
          </a:p>
          <a:p>
            <a:pPr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ESTÁGIO </a:t>
            </a:r>
            <a:r>
              <a:rPr lang="pt-BR" sz="1600" b="1" dirty="0" smtClean="0">
                <a:latin typeface="Arial Narrow" panose="020B0606020202030204" pitchFamily="34" charset="0"/>
              </a:rPr>
              <a:t>OBRIGATÓRIO/ NÃO OBRIGATÓRIO;</a:t>
            </a:r>
            <a:endParaRPr lang="pt-BR" sz="1600" b="1" dirty="0">
              <a:latin typeface="Arial Narrow" panose="020B0606020202030204" pitchFamily="34" charset="0"/>
            </a:endParaRPr>
          </a:p>
          <a:p>
            <a:pPr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ATIVIDADES COMPLEMETARES</a:t>
            </a:r>
            <a:r>
              <a:rPr lang="pt-BR" sz="1600" b="1" dirty="0" smtClean="0">
                <a:latin typeface="Arial Narrow" panose="020B0606020202030204" pitchFamily="34" charset="0"/>
              </a:rPr>
              <a:t>.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3198" y="1147491"/>
            <a:ext cx="8496944" cy="983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Oficialização</a:t>
            </a:r>
            <a:r>
              <a:rPr lang="pt-BR" sz="2400" b="1" dirty="0"/>
              <a:t> do Projeto de TCC e do TCC</a:t>
            </a:r>
            <a:endParaRPr lang="pt-BR" sz="2400" b="1" dirty="0"/>
          </a:p>
          <a:p>
            <a:pPr>
              <a:spcAft>
                <a:spcPts val="1200"/>
              </a:spcAft>
            </a:pPr>
            <a:r>
              <a:rPr lang="pt-BR" sz="2400" b="1" i="1" dirty="0"/>
              <a:t>A matricula dar-se-à por meio de formulários próprios:</a:t>
            </a:r>
            <a:endParaRPr lang="pt-BR" sz="2400" b="1" i="1" dirty="0"/>
          </a:p>
        </p:txBody>
      </p:sp>
      <p:sp>
        <p:nvSpPr>
          <p:cNvPr id="6" name="Retângulo 5"/>
          <p:cNvSpPr/>
          <p:nvPr/>
        </p:nvSpPr>
        <p:spPr>
          <a:xfrm>
            <a:off x="395738" y="2421330"/>
            <a:ext cx="8208912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dirty="0"/>
              <a:t>- Formulário para Projeto de TCC (</a:t>
            </a:r>
            <a:r>
              <a:rPr lang="pt-BR" sz="2400" b="1" dirty="0"/>
              <a:t>Anexo 1</a:t>
            </a:r>
            <a:r>
              <a:rPr lang="pt-BR" sz="2400" dirty="0"/>
              <a:t>) </a:t>
            </a:r>
            <a:endParaRPr lang="pt-BR" sz="2400" dirty="0"/>
          </a:p>
          <a:p>
            <a:pPr>
              <a:spcBef>
                <a:spcPts val="1200"/>
              </a:spcBef>
            </a:pPr>
            <a:r>
              <a:rPr lang="pt-BR" sz="2400" dirty="0"/>
              <a:t>- Formulário para TCC (</a:t>
            </a:r>
            <a:r>
              <a:rPr lang="pt-BR" sz="2400" b="1" dirty="0"/>
              <a:t>Anexo 2</a:t>
            </a:r>
            <a:r>
              <a:rPr lang="pt-BR" sz="2400" dirty="0"/>
              <a:t>) 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i="1" dirty="0"/>
          </a:p>
          <a:p>
            <a:pPr algn="just">
              <a:spcBef>
                <a:spcPts val="1200"/>
              </a:spcBef>
            </a:pPr>
            <a:r>
              <a:rPr lang="pt-BR" sz="2400" i="1" dirty="0"/>
              <a:t>P.S.: durante o período remoto, ambos devem ser enviados pelo(a) aluno(a) a(o) orientador(a), </a:t>
            </a:r>
            <a:r>
              <a:rPr lang="pt-BR" sz="2400" i="1" u="sng" dirty="0"/>
              <a:t>devidamente preenchido</a:t>
            </a:r>
            <a:r>
              <a:rPr lang="pt-BR" sz="2400" i="1" dirty="0"/>
              <a:t>, que o reenviará à coordenação - ccea@ct.ufrn.br, autorizando a matrícula do aluno.</a:t>
            </a:r>
            <a:endParaRPr lang="pt-BR" sz="2400" i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405166" y="5515208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2"/>
                </a:solidFill>
              </a:rPr>
              <a:t>ATENÇÃO A DATA LIMITE</a:t>
            </a:r>
            <a:endParaRPr lang="pt-BR" sz="4400" b="1" dirty="0">
              <a:solidFill>
                <a:schemeClr val="accent2"/>
              </a:solidFill>
            </a:endParaRPr>
          </a:p>
        </p:txBody>
      </p:sp>
      <p:pic>
        <p:nvPicPr>
          <p:cNvPr id="7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95536" y="131424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u="sng" dirty="0"/>
              <a:t>Avaliação</a:t>
            </a:r>
            <a:endParaRPr lang="pt-BR" sz="2800" b="1" u="sng" dirty="0"/>
          </a:p>
        </p:txBody>
      </p:sp>
      <p:sp>
        <p:nvSpPr>
          <p:cNvPr id="7" name="Retângulo 6"/>
          <p:cNvSpPr/>
          <p:nvPr/>
        </p:nvSpPr>
        <p:spPr>
          <a:xfrm>
            <a:off x="395536" y="2158687"/>
            <a:ext cx="8208912" cy="2368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 dirty="0"/>
              <a:t>Projeto</a:t>
            </a:r>
            <a:r>
              <a:rPr lang="pt-BR" sz="2400" dirty="0"/>
              <a:t> de TCC 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</a:t>
            </a:r>
            <a:r>
              <a:rPr lang="pt-BR" sz="2400" b="1" u="sng" dirty="0"/>
              <a:t>1 orientador </a:t>
            </a:r>
            <a:r>
              <a:rPr lang="pt-BR" sz="2000" i="1" u="sng" dirty="0"/>
              <a:t>(caso necessite 1 coorientador)</a:t>
            </a:r>
            <a:r>
              <a:rPr lang="pt-BR" sz="2400" b="1" u="sng" dirty="0"/>
              <a:t> + 1 </a:t>
            </a:r>
            <a:r>
              <a:rPr lang="pt-BR" sz="2400" b="1" u="sng" dirty="0" smtClean="0"/>
              <a:t>avaliador</a:t>
            </a:r>
            <a:r>
              <a:rPr lang="pt-BR" sz="2400" dirty="0" smtClean="0"/>
              <a:t> </a:t>
            </a:r>
            <a:r>
              <a:rPr lang="pt-BR" sz="2400" i="1" dirty="0" smtClean="0"/>
              <a:t>(a ser definido pelo professor orientador) </a:t>
            </a:r>
            <a:r>
              <a:rPr lang="pt-BR" sz="2400" dirty="0" smtClean="0"/>
              <a:t> </a:t>
            </a:r>
            <a:endParaRPr lang="pt-BR" sz="2400" dirty="0" smtClean="0"/>
          </a:p>
          <a:p>
            <a:pPr>
              <a:spcBef>
                <a:spcPts val="1200"/>
              </a:spcBef>
            </a:pPr>
            <a:endParaRPr lang="pt-BR" sz="800" dirty="0" smtClean="0">
              <a:sym typeface="Symbol" panose="05050102010706020507"/>
            </a:endParaRPr>
          </a:p>
          <a:p>
            <a:pPr algn="just">
              <a:spcBef>
                <a:spcPts val="1200"/>
              </a:spcBef>
            </a:pP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A </a:t>
            </a:r>
            <a:r>
              <a:rPr lang="pt-BR" sz="2400" i="1" u="sng" dirty="0"/>
              <a:t>consolidação</a:t>
            </a:r>
            <a:r>
              <a:rPr lang="pt-BR" sz="2400" dirty="0"/>
              <a:t> da nota é realizada pelo orientador, que após consolidá-la deverá encaminhar o formulário com a nota </a:t>
            </a:r>
            <a:r>
              <a:rPr lang="pt-BR" sz="2400" dirty="0">
                <a:sym typeface="+mn-ea"/>
              </a:rPr>
              <a:t>(</a:t>
            </a:r>
            <a:r>
              <a:rPr lang="pt-BR" sz="2400" b="1" dirty="0">
                <a:sym typeface="+mn-ea"/>
              </a:rPr>
              <a:t>Anexo 4</a:t>
            </a:r>
            <a:r>
              <a:rPr lang="pt-BR" sz="2400" dirty="0">
                <a:sym typeface="+mn-ea"/>
              </a:rPr>
              <a:t>) e o projeto </a:t>
            </a:r>
            <a:r>
              <a:rPr lang="pt-BR" sz="2400" dirty="0"/>
              <a:t>para arquivo da coordenação, via: ccea@ct.ufrn.br  </a:t>
            </a: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332141" y="4941168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accent2"/>
                </a:solidFill>
              </a:rPr>
              <a:t>ATENÇÃO A DATA LIMITE</a:t>
            </a:r>
            <a:endParaRPr lang="pt-BR" sz="4400" dirty="0">
              <a:solidFill>
                <a:schemeClr val="accent2"/>
              </a:solidFill>
            </a:endParaRPr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946216" y="113523"/>
            <a:ext cx="780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3200" b="1" u="sng" dirty="0"/>
              <a:t>Avaliação</a:t>
            </a:r>
            <a:endParaRPr lang="pt-BR" sz="3200" b="1" u="sng" dirty="0"/>
          </a:p>
        </p:txBody>
      </p:sp>
      <p:sp>
        <p:nvSpPr>
          <p:cNvPr id="7" name="Retângulo 6"/>
          <p:cNvSpPr/>
          <p:nvPr/>
        </p:nvSpPr>
        <p:spPr>
          <a:xfrm>
            <a:off x="395536" y="909226"/>
            <a:ext cx="8208912" cy="298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TCC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documento escrito + defesa oral para uma </a:t>
            </a:r>
            <a:r>
              <a:rPr lang="pt-BR" sz="2400" u="sng" dirty="0"/>
              <a:t>banca</a:t>
            </a:r>
            <a:r>
              <a:rPr lang="pt-BR" sz="2400" dirty="0"/>
              <a:t> composta por 03 (três) examinadores. </a:t>
            </a:r>
            <a:r>
              <a:rPr lang="pt-BR" sz="2400" i="1" dirty="0"/>
              <a:t>Havendo a participação do co-orientador deverão ser 04 (quatro) examinadores.  </a:t>
            </a:r>
            <a:endParaRPr lang="pt-BR" sz="2400" i="1" dirty="0"/>
          </a:p>
          <a:p>
            <a:pPr algn="just">
              <a:spcBef>
                <a:spcPts val="1200"/>
              </a:spcBef>
            </a:pPr>
            <a:r>
              <a:rPr lang="pt-BR" sz="2400" b="1" dirty="0"/>
              <a:t>Modalidade ‘Artigo Publicado em revista científica’</a:t>
            </a:r>
            <a:r>
              <a:rPr lang="pt-BR" sz="2400" dirty="0"/>
              <a:t>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</a:t>
            </a:r>
            <a:r>
              <a:rPr lang="pt-BR" sz="2400" i="1" u="sng" dirty="0"/>
              <a:t>classificação da revista</a:t>
            </a:r>
            <a:r>
              <a:rPr lang="pt-BR" sz="2400" dirty="0"/>
              <a:t> no sistema </a:t>
            </a:r>
            <a:r>
              <a:rPr lang="pt-BR" sz="2400" dirty="0" err="1"/>
              <a:t>Qualis</a:t>
            </a:r>
            <a:r>
              <a:rPr lang="pt-BR" sz="2400" dirty="0"/>
              <a:t> da CAPES na área Engenharias I :</a:t>
            </a:r>
            <a:endParaRPr lang="pt-BR" sz="2400" dirty="0"/>
          </a:p>
          <a:p>
            <a:pPr>
              <a:spcBef>
                <a:spcPts val="1200"/>
              </a:spcBef>
            </a:pP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403370" y="5805601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accent2"/>
                </a:solidFill>
              </a:rPr>
              <a:t>ATENÇÃO A DATA LIMITE</a:t>
            </a:r>
            <a:endParaRPr lang="pt-BR" sz="4400" dirty="0">
              <a:solidFill>
                <a:schemeClr val="accent2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"/>
          <a:srcRect l="13775" t="41180" r="42913" b="19760"/>
          <a:stretch>
            <a:fillRect/>
          </a:stretch>
        </p:blipFill>
        <p:spPr>
          <a:xfrm>
            <a:off x="2484341" y="2996619"/>
            <a:ext cx="4860540" cy="2739577"/>
          </a:xfrm>
          <a:prstGeom prst="rect">
            <a:avLst/>
          </a:prstGeom>
        </p:spPr>
      </p:pic>
      <p:pic>
        <p:nvPicPr>
          <p:cNvPr id="9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967105" y="220980"/>
            <a:ext cx="76796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u="sng" dirty="0"/>
              <a:t>Composição da Banca de TCC</a:t>
            </a:r>
            <a:endParaRPr lang="pt-BR" sz="2800" b="1" u="sng" dirty="0"/>
          </a:p>
        </p:txBody>
      </p:sp>
      <p:sp>
        <p:nvSpPr>
          <p:cNvPr id="7" name="Retângulo 6"/>
          <p:cNvSpPr/>
          <p:nvPr/>
        </p:nvSpPr>
        <p:spPr>
          <a:xfrm>
            <a:off x="509836" y="911379"/>
            <a:ext cx="8208912" cy="5384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Formada</a:t>
            </a:r>
            <a:r>
              <a:rPr lang="pt-BR" sz="2400" dirty="0"/>
              <a:t> pelo orientador e outros dois membros - podem ser internos ou externos à UFRN - no mínimo, portadores do título de mestre. </a:t>
            </a:r>
            <a:r>
              <a:rPr lang="pt-BR" sz="2400" i="1" dirty="0">
                <a:sym typeface="+mn-ea"/>
              </a:rPr>
              <a:t>Havendo a participação do co-orientador deverão ser 04 (quatro) examinadores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Obrigação do orientador  </a:t>
            </a:r>
            <a:r>
              <a:rPr lang="pt-BR" sz="2400" dirty="0"/>
              <a:t>definir quem serão os componentes da banca,  contatá-los para definir a melhor data para defesa dentro do período previamente estipulado pela coordenação do curso.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Oficialização</a:t>
            </a:r>
            <a:r>
              <a:rPr lang="pt-BR" sz="2400" b="1" dirty="0"/>
              <a:t> da defesa de TCC </a:t>
            </a:r>
            <a:r>
              <a:rPr lang="pt-BR" sz="2400" b="1" dirty="0">
                <a:sym typeface="Symbol" panose="05050102010706020507"/>
              </a:rPr>
              <a:t></a:t>
            </a:r>
            <a:r>
              <a:rPr lang="pt-BR" sz="2400" b="1" dirty="0"/>
              <a:t> (Anexo 5): </a:t>
            </a:r>
            <a:r>
              <a:rPr lang="pt-BR" sz="2400" i="1" dirty="0">
                <a:sym typeface="+mn-ea"/>
              </a:rPr>
              <a:t>durante o período remoto, o formulário deve ser enviados pelo(a) aluno(a) a(o) orientador(a), </a:t>
            </a:r>
            <a:r>
              <a:rPr lang="pt-BR" sz="2400" i="1" u="sng" dirty="0">
                <a:sym typeface="+mn-ea"/>
              </a:rPr>
              <a:t>devidamente preenchido</a:t>
            </a:r>
            <a:r>
              <a:rPr lang="pt-BR" sz="2400" i="1" dirty="0">
                <a:sym typeface="+mn-ea"/>
              </a:rPr>
              <a:t>, que cadastrará a banca do aluno. Sendo o referido cadastro validado pela coordenação.</a:t>
            </a:r>
            <a:endParaRPr lang="pt-BR" sz="2400" b="1" dirty="0"/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869" y="450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43305" y="407035"/>
            <a:ext cx="78701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Procedimentos P/ DEFESA</a:t>
            </a:r>
            <a:endParaRPr lang="pt-BR" sz="2400" b="1" u="sng" dirty="0"/>
          </a:p>
        </p:txBody>
      </p:sp>
      <p:sp>
        <p:nvSpPr>
          <p:cNvPr id="7" name="Retângulo 6"/>
          <p:cNvSpPr/>
          <p:nvPr/>
        </p:nvSpPr>
        <p:spPr>
          <a:xfrm>
            <a:off x="467291" y="1197764"/>
            <a:ext cx="8208912" cy="510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O aluno</a:t>
            </a:r>
            <a:r>
              <a:rPr lang="pt-BR" sz="2400" dirty="0"/>
              <a:t> terá </a:t>
            </a:r>
            <a:r>
              <a:rPr lang="pt-BR" sz="2400" i="1" dirty="0"/>
              <a:t>30 (trinta) minutos</a:t>
            </a:r>
            <a:r>
              <a:rPr lang="pt-BR" sz="2400" dirty="0"/>
              <a:t> para a defesa oral e, em seguida, será arguido pela banca. </a:t>
            </a:r>
            <a:r>
              <a:rPr lang="pt-BR" sz="2400" b="1" dirty="0"/>
              <a:t>Cada membro da banca</a:t>
            </a:r>
            <a:r>
              <a:rPr lang="pt-BR" sz="2400" dirty="0"/>
              <a:t> terá </a:t>
            </a:r>
            <a:r>
              <a:rPr lang="pt-BR" sz="2400" i="1" dirty="0"/>
              <a:t>30 minutos</a:t>
            </a:r>
            <a:r>
              <a:rPr lang="pt-BR" sz="2400" dirty="0"/>
              <a:t> para sua arguição.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Trabalho entregue aos membros da banca com 15 dias de antecedência da data marcada para a defesa.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Aprovação na atividade de TCC</a:t>
            </a:r>
            <a:r>
              <a:rPr lang="pt-BR" sz="2400" b="1" dirty="0"/>
              <a:t> </a:t>
            </a:r>
            <a:r>
              <a:rPr lang="pt-BR" sz="2400" dirty="0" smtClean="0">
                <a:sym typeface="+mn-ea"/>
              </a:rPr>
              <a:t>(</a:t>
            </a:r>
            <a:r>
              <a:rPr lang="pt-BR" sz="2400" b="1" dirty="0">
                <a:sym typeface="+mn-ea"/>
              </a:rPr>
              <a:t>Anexos </a:t>
            </a:r>
            <a:r>
              <a:rPr lang="pt-BR" sz="2400" b="1" dirty="0" smtClean="0">
                <a:sym typeface="+mn-ea"/>
              </a:rPr>
              <a:t>07 e 08 </a:t>
            </a:r>
            <a:r>
              <a:rPr lang="pt-BR" sz="2400" i="1" dirty="0" smtClean="0">
                <a:sym typeface="+mn-ea"/>
              </a:rPr>
              <a:t>- enviados pelo orientador à coordenação, via ccea@ct.ufrn.br</a:t>
            </a:r>
            <a:r>
              <a:rPr lang="pt-BR" sz="2400" dirty="0" smtClean="0">
                <a:sym typeface="+mn-ea"/>
              </a:rPr>
              <a:t>) </a:t>
            </a:r>
            <a:r>
              <a:rPr lang="pt-BR" sz="2400" dirty="0">
                <a:sym typeface="Symbol" panose="05050102010706020507"/>
              </a:rPr>
              <a:t> o aluno deverá </a:t>
            </a:r>
            <a:r>
              <a:rPr lang="pt-BR" sz="2400" dirty="0"/>
              <a:t>realizar as modificações e/ou complementações sugeridas pela Banca Examinadora, para posterior solicitação da ficha catalografica e deposito na Biblioteca Central da UFRN </a:t>
            </a: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000" i="1" dirty="0"/>
              <a:t>                                           (p.s.: os passos podem ser conferidos no site do curso)</a:t>
            </a:r>
            <a:endParaRPr lang="pt-BR" sz="2000" i="1" dirty="0"/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38225" y="405130"/>
            <a:ext cx="75057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Casos Excepcionais</a:t>
            </a:r>
            <a:endParaRPr lang="pt-BR" sz="2400" b="1" u="sng" dirty="0"/>
          </a:p>
        </p:txBody>
      </p:sp>
      <p:sp>
        <p:nvSpPr>
          <p:cNvPr id="7" name="Retângulo 6"/>
          <p:cNvSpPr/>
          <p:nvPr/>
        </p:nvSpPr>
        <p:spPr>
          <a:xfrm>
            <a:off x="467291" y="1341909"/>
            <a:ext cx="8208912" cy="476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Desistência do orientador</a:t>
            </a:r>
            <a:r>
              <a:rPr lang="pt-BR" sz="2400" dirty="0"/>
              <a:t> </a:t>
            </a:r>
            <a:r>
              <a:rPr lang="pt-BR" sz="2400" dirty="0">
                <a:sym typeface="Symbol" panose="05050102010706020507"/>
              </a:rPr>
              <a:t> </a:t>
            </a:r>
            <a:r>
              <a:rPr lang="pt-BR" sz="2400" dirty="0"/>
              <a:t>apresentação de justificativa, por escrito, à coordenação do curso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A </a:t>
            </a:r>
            <a:r>
              <a:rPr lang="pt-BR" sz="2400" b="1" dirty="0"/>
              <a:t>responsabilidade de conseguir orientação</a:t>
            </a:r>
            <a:r>
              <a:rPr lang="pt-BR" sz="2400" dirty="0"/>
              <a:t> de outro professor é do </a:t>
            </a:r>
            <a:r>
              <a:rPr lang="pt-BR" sz="2400" dirty="0">
                <a:solidFill>
                  <a:srgbClr val="0070C0"/>
                </a:solidFill>
              </a:rPr>
              <a:t>aluno</a:t>
            </a:r>
            <a:r>
              <a:rPr lang="pt-BR" sz="2400" dirty="0"/>
              <a:t>, que deverá, portanto seguir a linha de pesquisa e a ideia proposta pelo novo orientador </a:t>
            </a:r>
            <a:r>
              <a:rPr lang="pt-BR" sz="2400" dirty="0">
                <a:sym typeface="Symbol" panose="05050102010706020507"/>
              </a:rPr>
              <a:t> é necessário a</a:t>
            </a:r>
            <a:r>
              <a:rPr lang="pt-BR" sz="2400" dirty="0"/>
              <a:t> oficialização da nova orientação.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b="1" dirty="0">
                <a:sym typeface="+mn-ea"/>
              </a:rPr>
              <a:t>Desistência do orientador, </a:t>
            </a:r>
            <a:r>
              <a:rPr lang="pt-BR" sz="2400" b="1" i="1" dirty="0">
                <a:sym typeface="+mn-ea"/>
              </a:rPr>
              <a:t>pelo aluno</a:t>
            </a:r>
            <a:r>
              <a:rPr lang="pt-BR" sz="2400" b="1" dirty="0">
                <a:sym typeface="+mn-ea"/>
              </a:rPr>
              <a:t> </a:t>
            </a:r>
            <a:r>
              <a:rPr lang="pt-BR" sz="2400" dirty="0">
                <a:sym typeface="+mn-ea"/>
              </a:rPr>
              <a:t> </a:t>
            </a:r>
            <a:r>
              <a:rPr lang="pt-BR" sz="2400" dirty="0">
                <a:sym typeface="Symbol" panose="05050102010706020507"/>
              </a:rPr>
              <a:t> o</a:t>
            </a:r>
            <a:r>
              <a:rPr lang="pt-BR" sz="2400" dirty="0"/>
              <a:t> aluno pode, desistir do trabalho de TCC, mediante justificativa, por escrito, com a </a:t>
            </a:r>
            <a:r>
              <a:rPr lang="pt-BR" sz="2400" dirty="0">
                <a:solidFill>
                  <a:srgbClr val="0070C0"/>
                </a:solidFill>
              </a:rPr>
              <a:t>ciência do orientador</a:t>
            </a:r>
            <a:r>
              <a:rPr lang="pt-BR" sz="2400" dirty="0"/>
              <a:t>, encaminhada a coordenação do curso.</a:t>
            </a:r>
            <a:endParaRPr lang="pt-BR" sz="2400" dirty="0"/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85750" y="2278380"/>
            <a:ext cx="8572500" cy="2738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ESTÁGIO OBRIGATÓRIO (Atividade) 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>
                <a:latin typeface="Comic Sans MS" panose="030F0702030302020204" pitchFamily="66" charset="0"/>
              </a:rPr>
              <a:t>E NÃO OBRIGATÓRIO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PASSO A PASSO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Tecnologia/</a:t>
            </a:r>
            <a:r>
              <a:rPr lang="pt-BR" altLang="pt-BR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" name="Imagem 1" descr="Imagem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130053"/>
            <a:ext cx="884510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u="sng" dirty="0"/>
              <a:t>COMPONENTE CURRICULAR - ESTÁG. OBRIG. SUPERVISIONADO</a:t>
            </a:r>
            <a:endParaRPr lang="pt-BR" sz="2400" b="1" u="sng" dirty="0"/>
          </a:p>
          <a:p>
            <a:pPr indent="0" algn="just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pt-BR" sz="2200" i="1" u="sng" dirty="0" smtClean="0"/>
              <a:t>Caberá ao aluno:</a:t>
            </a:r>
            <a:endParaRPr lang="pt-BR" sz="2200" i="1" u="sng" dirty="0" smtClean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 smtClean="0"/>
              <a:t>Conseguir o</a:t>
            </a:r>
            <a:r>
              <a:rPr lang="pt-BR" sz="2000" dirty="0"/>
              <a:t> estágio;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Conseguir um professor da UFRN para ser seu orientador de estágio;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Matricular-se no componente – </a:t>
            </a:r>
            <a:r>
              <a:rPr lang="pt-BR" sz="2000" i="1" dirty="0"/>
              <a:t>p.s.: matrícula efetivada pela coordenação do curso </a:t>
            </a:r>
            <a:r>
              <a:rPr lang="pt-BR" sz="2000" dirty="0"/>
              <a:t>(</a:t>
            </a:r>
            <a:r>
              <a:rPr lang="pt-BR" sz="2000" b="1" dirty="0"/>
              <a:t>Formulário A</a:t>
            </a:r>
            <a:r>
              <a:rPr lang="pt-BR" sz="2000" dirty="0"/>
              <a:t>);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Cadastrar o estágio no Sigaa (Estágio &gt;&gt; Pré-Cadastro);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ym typeface="+mn-ea"/>
              </a:rPr>
              <a:t>Estágio Obrigatório demanda </a:t>
            </a:r>
            <a:r>
              <a:rPr lang="pt-BR" sz="2000" b="1" dirty="0" smtClean="0">
                <a:sym typeface="+mn-ea"/>
              </a:rPr>
              <a:t>matrícula e nota;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Ao final do estágio </a:t>
            </a:r>
            <a:r>
              <a:rPr lang="pt-BR" sz="2000" b="1" dirty="0" smtClean="0">
                <a:solidFill>
                  <a:srgbClr val="FF0000"/>
                </a:solidFill>
              </a:rPr>
              <a:t>obrigatório (ao término das 160 h)</a:t>
            </a:r>
            <a:r>
              <a:rPr lang="pt-BR" sz="2000" dirty="0" smtClean="0"/>
              <a:t>, </a:t>
            </a:r>
            <a:r>
              <a:rPr lang="pt-BR" sz="2000" dirty="0"/>
              <a:t>o aluno deverá submetar o relatório de estágio,  </a:t>
            </a:r>
            <a:r>
              <a:rPr lang="pt-BR" sz="2000" i="1" dirty="0"/>
              <a:t>(</a:t>
            </a:r>
            <a:r>
              <a:rPr lang="pt-BR" sz="2000" i="1" dirty="0" smtClean="0">
                <a:sym typeface="+mn-ea"/>
              </a:rPr>
              <a:t>juntamente com a folha da nota -(</a:t>
            </a:r>
            <a:r>
              <a:rPr lang="pt-BR" sz="2000" b="1" i="1" dirty="0" smtClean="0">
                <a:sym typeface="+mn-ea"/>
              </a:rPr>
              <a:t>Formulário 9</a:t>
            </a:r>
            <a:r>
              <a:rPr lang="pt-BR" sz="2000" i="1" dirty="0" smtClean="0">
                <a:sym typeface="+mn-ea"/>
              </a:rPr>
              <a:t>), </a:t>
            </a:r>
            <a:r>
              <a:rPr lang="pt-BR" sz="2000" dirty="0"/>
              <a:t>à avaliação do supervisor de campo e do prof. orientador do </a:t>
            </a:r>
            <a:r>
              <a:rPr lang="pt-BR" sz="2000" dirty="0" smtClean="0"/>
              <a:t>estágio</a:t>
            </a:r>
            <a:r>
              <a:rPr lang="pt-BR" sz="2000" dirty="0"/>
              <a:t>;</a:t>
            </a:r>
            <a:endParaRPr lang="pt-BR" sz="2000" dirty="0" smtClean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No caso do estágio obrigatório, o supervisor de campo e o professor orientador do estágio emitirão </a:t>
            </a:r>
            <a:r>
              <a:rPr lang="pt-BR" sz="2000" dirty="0"/>
              <a:t>uma nota de 0,0 a 10,0. </a:t>
            </a:r>
            <a:r>
              <a:rPr lang="pt-BR" sz="2000" dirty="0" smtClean="0"/>
              <a:t>A </a:t>
            </a:r>
            <a:r>
              <a:rPr lang="pt-BR" sz="2000" dirty="0"/>
              <a:t>nota final do aluno, no componente curricular, será a média das duas notas.</a:t>
            </a:r>
            <a:endParaRPr lang="pt-BR" sz="2000" dirty="0"/>
          </a:p>
        </p:txBody>
      </p:sp>
      <p:sp>
        <p:nvSpPr>
          <p:cNvPr id="2" name="Caixa de Texto 1"/>
          <p:cNvSpPr txBox="1"/>
          <p:nvPr/>
        </p:nvSpPr>
        <p:spPr>
          <a:xfrm>
            <a:off x="2801620" y="6353175"/>
            <a:ext cx="622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P.S.: NÃO OBRIG. - </a:t>
            </a:r>
            <a:r>
              <a:rPr lang="pt-BR" altLang="en-US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DEMANDA APENAS O CADASTRO VIA SIGAA</a:t>
            </a:r>
            <a:endParaRPr lang="pt-BR" altLang="en-US" b="1" i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836712"/>
            <a:ext cx="8352928" cy="4892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u="sng" dirty="0"/>
              <a:t>OFICIALIZAÇÃO DO ESTÁGIO – QUESTÕES LEGAIS TRABALHISTAS </a:t>
            </a:r>
            <a:endParaRPr lang="pt-BR" sz="2400" b="1" u="sng" dirty="0"/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1º passo – CONVÊNIO</a:t>
            </a:r>
            <a:endParaRPr lang="pt-BR" sz="2400" dirty="0"/>
          </a:p>
          <a:p>
            <a:pPr algn="just"/>
            <a:endParaRPr lang="pt-BR" sz="2400" dirty="0"/>
          </a:p>
          <a:p>
            <a:pPr algn="just"/>
            <a:r>
              <a:rPr lang="pt-BR" sz="2400" b="1" dirty="0"/>
              <a:t>Caso a empresa ainda não seja conveniada à UFRN</a:t>
            </a:r>
            <a:r>
              <a:rPr lang="pt-BR" sz="2400" dirty="0"/>
              <a:t>, a empresa deve entrar em contato com o setor de estágio para firmar o convênio (Fabio Henrique de Morais Barreto - SETOR DE CONVÊNIOS DE ESTÁGIO – PROGRAD/UFRN: 84.3342-2299 r. 108, 111, 130 / 9.9193-6106). </a:t>
            </a:r>
            <a:endParaRPr lang="pt-BR" sz="2400" dirty="0"/>
          </a:p>
          <a:p>
            <a:pPr algn="just"/>
            <a:endParaRPr lang="pt-BR" sz="2400" dirty="0"/>
          </a:p>
          <a:p>
            <a:pPr lvl="2" algn="just"/>
            <a:r>
              <a:rPr lang="pt-BR" sz="2400" i="1" dirty="0"/>
              <a:t>p.s.: algumas empresas, não cadastradas, preferem utilizar-se de um INTERMEDIADOR (IEL, CIEE, ESCOLA DE GOVERNO) já conveniado.</a:t>
            </a:r>
            <a:endParaRPr lang="pt-BR" sz="2400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836712"/>
            <a:ext cx="8352928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1º passo – CONVÊNIO</a:t>
            </a:r>
            <a:endParaRPr lang="pt-BR" sz="2400" b="1" u="sng" dirty="0"/>
          </a:p>
          <a:p>
            <a:endParaRPr lang="pt-BR" sz="2400" dirty="0"/>
          </a:p>
          <a:p>
            <a:r>
              <a:rPr lang="pt-BR" sz="2400" b="1" dirty="0">
                <a:solidFill>
                  <a:srgbClr val="0070C0"/>
                </a:solidFill>
              </a:rPr>
              <a:t>DOCUMENTOS NECESSÁRIOS</a:t>
            </a:r>
            <a:endParaRPr lang="pt-BR" sz="2400" b="1" dirty="0">
              <a:solidFill>
                <a:srgbClr val="0070C0"/>
              </a:solidFill>
            </a:endParaRP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1200" dirty="0"/>
          </a:p>
          <a:p>
            <a:endParaRPr lang="pt-BR" sz="1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CNPJ da empresa; </a:t>
            </a: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Contrato social em caso de empresa privada e estatuto para empresa pública; </a:t>
            </a: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RG e CPF do representante legal citado no contrato social e em caso de empresa publica enviar também um comprovante de nomeação do responsável</a:t>
            </a:r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363980" y="2277110"/>
            <a:ext cx="6950075" cy="11988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Caso a empresa ainda não possua convênio com a UFRN ou com algum Agente de Integração (IEL, CIEE, Escola de Governo, ...)</a:t>
            </a:r>
            <a:endParaRPr lang="pt-B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158750" y="1102360"/>
          <a:ext cx="8705850" cy="49206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2080"/>
                <a:gridCol w="1111250"/>
                <a:gridCol w="1318895"/>
                <a:gridCol w="1332230"/>
                <a:gridCol w="3541395"/>
              </a:tblGrid>
              <a:tr h="26289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+mj-lt"/>
                        </a:rPr>
                        <a:t>PRAZOS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O QUE FAZER?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ATIVIDADE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</a:rPr>
                        <a:t>PARA INÍCIO DA MATRÍCULA</a:t>
                      </a:r>
                      <a:endParaRPr lang="pt-BR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</a:rPr>
                        <a:t>PARA TERMÍNO DA MATRÍCULA</a:t>
                      </a:r>
                      <a:endParaRPr lang="pt-BR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+mj-lt"/>
                        </a:rPr>
                        <a:t>CONSOLIDAÇÃO FINAL</a:t>
                      </a:r>
                      <a:endParaRPr lang="pt-BR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cPr/>
                </a:tc>
              </a:tr>
              <a:tr h="994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Estágio 160h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__/_______</a:t>
                      </a:r>
                      <a:endParaRPr lang="pt-BR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lang="pt-BR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https://sigaa.ufrn.br/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sigaa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public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/curso/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portal.jsf?id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=85322571</a:t>
                      </a:r>
                      <a:r>
                        <a:rPr lang="pt-BR" sz="1400" dirty="0">
                          <a:effectLst/>
                          <a:latin typeface="+mj-lt"/>
                        </a:rPr>
                        <a:t>&gt;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29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Atividade Complementar</a:t>
                      </a:r>
                      <a:endParaRPr lang="pt-BR" sz="1400" dirty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200h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A solicitação de matrícula e entrega de certificados dar-se-à via email da coordenação: engamb@ct.ufrn.br   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93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Projeto </a:t>
                      </a:r>
                      <a:endParaRPr lang="pt-BR" sz="1400" dirty="0" smtClean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+mj-lt"/>
                        </a:rPr>
                        <a:t>de TCC (30h)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https://sigaa.ufrn.br/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sigaa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public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/curso/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portal.jsf?id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=85322571</a:t>
                      </a:r>
                      <a:r>
                        <a:rPr lang="pt-BR" sz="1400" dirty="0">
                          <a:effectLst/>
                          <a:latin typeface="+mj-lt"/>
                        </a:rPr>
                        <a:t>&gt;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94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TCC </a:t>
                      </a:r>
                      <a:r>
                        <a:rPr lang="pt-BR" sz="1400" dirty="0" smtClean="0">
                          <a:effectLst/>
                          <a:latin typeface="+mj-lt"/>
                        </a:rPr>
                        <a:t>(60h)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__/_______</a:t>
                      </a: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https://sigaa.ufrn.br/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sigaa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public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/curso/</a:t>
                      </a:r>
                      <a:r>
                        <a:rPr lang="pt-BR" sz="1400" u="sng" dirty="0" err="1">
                          <a:effectLst/>
                          <a:latin typeface="+mj-lt"/>
                          <a:hlinkClick r:id="rId1"/>
                        </a:rPr>
                        <a:t>portal.jsf?id</a:t>
                      </a:r>
                      <a:r>
                        <a:rPr lang="pt-BR" sz="1400" u="sng" dirty="0">
                          <a:effectLst/>
                          <a:latin typeface="+mj-lt"/>
                          <a:hlinkClick r:id="rId1"/>
                        </a:rPr>
                        <a:t>=85322571</a:t>
                      </a:r>
                      <a:r>
                        <a:rPr lang="pt-BR" sz="1400" dirty="0">
                          <a:effectLst/>
                          <a:latin typeface="+mj-lt"/>
                        </a:rPr>
                        <a:t>&gt;</a:t>
                      </a:r>
                      <a:endParaRPr lang="pt-B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158750" y="6022340"/>
            <a:ext cx="8684260" cy="51562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b="1" dirty="0">
                <a:solidFill>
                  <a:srgbClr val="FF0000"/>
                </a:solidFill>
              </a:rPr>
              <a:t>DATA PARA </a:t>
            </a:r>
            <a:r>
              <a:rPr lang="pt-BR" sz="2400" b="1" dirty="0" smtClean="0">
                <a:solidFill>
                  <a:srgbClr val="FF0000"/>
                </a:solidFill>
              </a:rPr>
              <a:t>FINALIZAÇÃO DOS </a:t>
            </a:r>
            <a:r>
              <a:rPr lang="pt-BR" sz="2400" b="1" dirty="0" err="1" smtClean="0">
                <a:solidFill>
                  <a:srgbClr val="FF0000"/>
                </a:solidFill>
              </a:rPr>
              <a:t>TCCs</a:t>
            </a:r>
            <a:r>
              <a:rPr lang="pt-BR" sz="2400" b="1" dirty="0" smtClean="0">
                <a:solidFill>
                  <a:srgbClr val="FF0000"/>
                </a:solidFill>
              </a:rPr>
              <a:t> : </a:t>
            </a:r>
            <a:r>
              <a:rPr lang="pt-BR" sz="2400" b="1" dirty="0" smtClean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__/_______</a:t>
            </a:r>
            <a:r>
              <a:rPr lang="pt-BR" sz="2400" b="1" dirty="0" smtClean="0">
                <a:solidFill>
                  <a:srgbClr val="FF0000"/>
                </a:solidFill>
              </a:rPr>
              <a:t>  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3" name="Fluxograma: Processo 2"/>
          <p:cNvSpPr/>
          <p:nvPr/>
        </p:nvSpPr>
        <p:spPr>
          <a:xfrm>
            <a:off x="5652770" y="30480"/>
            <a:ext cx="3189605" cy="1026160"/>
          </a:xfrm>
          <a:prstGeom prst="flowChartProcess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 smtClean="0">
                <a:solidFill>
                  <a:srgbClr val="FF0000"/>
                </a:solidFill>
              </a:rPr>
              <a:t>Aconselhamos </a:t>
            </a:r>
            <a:r>
              <a:rPr lang="pt-BR" sz="1200" b="1" dirty="0" smtClean="0">
                <a:solidFill>
                  <a:srgbClr val="FF0000"/>
                </a:solidFill>
              </a:rPr>
              <a:t>“fortemente</a:t>
            </a:r>
            <a:r>
              <a:rPr lang="pt-BR" sz="1200" dirty="0" smtClean="0">
                <a:solidFill>
                  <a:srgbClr val="FF0000"/>
                </a:solidFill>
              </a:rPr>
              <a:t>” que os discentes não deixem para fazer as matrículas no prazo limite, a COORDENAÇÃO não se responsabilizará por eventuais falhas nos sistemas </a:t>
            </a:r>
            <a:r>
              <a:rPr lang="pt-BR" sz="1200" i="1" dirty="0" smtClean="0">
                <a:solidFill>
                  <a:srgbClr val="FF0000"/>
                </a:solidFill>
              </a:rPr>
              <a:t>(o que é bastante comum!!!!!!!) </a:t>
            </a:r>
            <a:endParaRPr lang="pt-BR" sz="1200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O cumprimento de prazos em logística não é benéfico apenas para os  clientes. Entenda | Cargo X – Tecnologia para Transport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9" t="7732" r="10962"/>
          <a:stretch>
            <a:fillRect/>
          </a:stretch>
        </p:blipFill>
        <p:spPr bwMode="auto">
          <a:xfrm>
            <a:off x="168153" y="0"/>
            <a:ext cx="1234990" cy="101620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691619" y="188470"/>
            <a:ext cx="3563888" cy="7372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PRAZOS PARA ATIVIDADES </a:t>
            </a:r>
            <a:r>
              <a:rPr kumimoji="0" lang="pt-BR" altLang="pt-BR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 </a:t>
            </a:r>
            <a:endParaRPr kumimoji="0" lang="pt-BR" altLang="pt-BR" sz="1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 FORMAM TURMAS</a:t>
            </a:r>
            <a:br>
              <a:rPr kumimoji="0" lang="pt-BR" altLang="pt-BR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pt-BR" altLang="pt-BR" sz="14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621447"/>
            <a:ext cx="8352928" cy="292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2º passo –  REGISTRO DO ESTÁGIO NO SIGAA</a:t>
            </a:r>
            <a:endParaRPr lang="pt-BR" sz="2400" b="1" u="sng" dirty="0"/>
          </a:p>
          <a:p>
            <a:endParaRPr lang="pt-BR" sz="2000" dirty="0"/>
          </a:p>
          <a:p>
            <a:pPr algn="just">
              <a:spcBef>
                <a:spcPts val="1200"/>
              </a:spcBef>
            </a:pPr>
            <a:r>
              <a:rPr lang="pt-BR" sz="2400" b="1" dirty="0"/>
              <a:t>Após a matricula</a:t>
            </a:r>
            <a:r>
              <a:rPr lang="pt-BR" sz="2400" dirty="0"/>
              <a:t>, o aluno deverá cadastrar/preencher os dados do estágio diretamente no SIGAA (</a:t>
            </a:r>
            <a:r>
              <a:rPr lang="pt-BR" sz="2400" b="1" dirty="0"/>
              <a:t>Estágio &gt;&gt; Pré-Cadastro</a:t>
            </a:r>
            <a:r>
              <a:rPr lang="pt-BR" sz="2400" dirty="0"/>
              <a:t>)</a:t>
            </a:r>
            <a:endParaRPr lang="pt-BR" sz="2400" dirty="0"/>
          </a:p>
          <a:p>
            <a:pPr lvl="1" algn="just">
              <a:spcBef>
                <a:spcPts val="1200"/>
              </a:spcBef>
            </a:pPr>
            <a:r>
              <a:rPr lang="pt-BR" sz="2400" i="1" dirty="0"/>
              <a:t>p.s.: O ‘</a:t>
            </a:r>
            <a:r>
              <a:rPr lang="pt-BR" sz="2400" i="1" dirty="0">
                <a:solidFill>
                  <a:srgbClr val="0070C0"/>
                </a:solidFill>
              </a:rPr>
              <a:t>Formulário B’</a:t>
            </a:r>
            <a:r>
              <a:rPr lang="pt-BR" sz="2400" i="1" dirty="0"/>
              <a:t> foi substituido pela inserção direta via sistema, ficando disponível no site apenas para nortear o aluno quanto as informações requeridas pelo sistema.</a:t>
            </a:r>
            <a:endParaRPr lang="pt-BR" sz="2400" i="1" dirty="0">
              <a:solidFill>
                <a:schemeClr val="accent2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46737" y="3862194"/>
            <a:ext cx="8157711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/>
              <a:t>Após o cadastrado</a:t>
            </a:r>
            <a:r>
              <a:rPr lang="pt-BR" sz="2400" dirty="0"/>
              <a:t>, e sua </a:t>
            </a:r>
            <a:r>
              <a:rPr lang="pt-BR" sz="2400" dirty="0">
                <a:sym typeface="+mn-ea"/>
              </a:rPr>
              <a:t>análise e</a:t>
            </a:r>
            <a:r>
              <a:rPr lang="pt-BR" sz="2400" dirty="0"/>
              <a:t> aprovação pela coordenação, o sistema (SIGAA) irá gerar o TERMO DE </a:t>
            </a:r>
            <a:r>
              <a:rPr lang="pt-BR" sz="2400" dirty="0" smtClean="0"/>
              <a:t>COMPROMISSO DE ESTÁGIO - que seguirá para recolhimento das assinaturas dos membros da UFRN (aluno, orientador, coordenação). </a:t>
            </a:r>
            <a:endParaRPr lang="pt-BR" sz="2400" dirty="0" smtClean="0"/>
          </a:p>
          <a:p>
            <a:pPr lvl="1" algn="just"/>
            <a:r>
              <a:rPr lang="pt-BR" sz="2400" i="1" dirty="0" smtClean="0"/>
              <a:t>p.s.: no caso de INTERMEDIAÇÃO serão aproveitados os TERMOS por estes elaborados.</a:t>
            </a:r>
            <a:endParaRPr lang="pt-BR" sz="2400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057" y="908467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u="sng" dirty="0"/>
              <a:t>3º passo – TERMO DE COMPROMISSO</a:t>
            </a:r>
            <a:endParaRPr lang="pt-BR" sz="2400" b="1" u="sng" dirty="0"/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Durante o período remoto, quando o termo considerado for o </a:t>
            </a:r>
            <a:r>
              <a:rPr lang="pt-BR" sz="2400" i="1" u="sng" dirty="0"/>
              <a:t>do Intermediador</a:t>
            </a:r>
            <a:r>
              <a:rPr lang="pt-BR" sz="2400" i="1" dirty="0"/>
              <a:t>,</a:t>
            </a:r>
            <a:r>
              <a:rPr lang="pt-BR" sz="2400" dirty="0"/>
              <a:t> </a:t>
            </a:r>
            <a:r>
              <a:rPr lang="pt-BR" sz="2400" dirty="0">
                <a:sym typeface="+mn-ea"/>
              </a:rPr>
              <a:t>o aluno o enviará ao e-mail da coordenação (ccea@ct.ufrn.br) </a:t>
            </a:r>
            <a:r>
              <a:rPr lang="pt-BR" sz="2400" dirty="0"/>
              <a:t>para recolhimento das assinaturas dos membros da UFRN (orientador, coordenação, aluno).  </a:t>
            </a:r>
            <a:endParaRPr lang="pt-BR" sz="2400" dirty="0"/>
          </a:p>
          <a:p>
            <a:pPr algn="just"/>
            <a:r>
              <a:rPr lang="pt-BR" sz="2400" dirty="0"/>
              <a:t>==&gt; Após estes assinarem, o termo será devolvido </a:t>
            </a:r>
            <a:r>
              <a:rPr lang="pt-BR" sz="2400" dirty="0">
                <a:sym typeface="+mn-ea"/>
              </a:rPr>
              <a:t>ao aluno, </a:t>
            </a:r>
            <a:r>
              <a:rPr lang="pt-BR" sz="2400" dirty="0"/>
              <a:t>por e-mail, podendo o aluno também baixá-o diretamente do sistema.</a:t>
            </a:r>
            <a:endParaRPr lang="pt-BR" sz="2400" dirty="0"/>
          </a:p>
          <a:p>
            <a:pPr algn="just"/>
            <a:r>
              <a:rPr lang="pt-BR" sz="2400" dirty="0"/>
              <a:t>==&gt; Na sequencia o aluno deverá recolher as demais assinaturas (dos membros externos à </a:t>
            </a:r>
            <a:r>
              <a:rPr lang="pt-BR" sz="2400" dirty="0" smtClean="0"/>
              <a:t>UFRN</a:t>
            </a:r>
            <a:r>
              <a:rPr lang="pt-BR" sz="2400" dirty="0"/>
              <a:t>) e, posteriormente, devolver a via da coordenação para inserção ao sistema e ativação do estágio - alterando o status para ATIVO.</a:t>
            </a: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1165828" y="5949280"/>
            <a:ext cx="7612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/>
              <a:t>https://sigaa.ufrn.br/sigaa/public/curso/portal.jsf?id=85322571</a:t>
            </a:r>
            <a:endParaRPr lang="pt-BR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47484" y="1559540"/>
            <a:ext cx="8817004" cy="20612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ATIVIDADES COMPLEMETARES 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(200HS)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Tecnologia/</a:t>
            </a:r>
            <a:r>
              <a:rPr lang="pt-BR" altLang="pt-BR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1" descr="Imagem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 de Texto 1"/>
          <p:cNvSpPr txBox="1"/>
          <p:nvPr/>
        </p:nvSpPr>
        <p:spPr>
          <a:xfrm>
            <a:off x="2434590" y="4006215"/>
            <a:ext cx="65297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altLang="en-US" i="1"/>
              <a:t>p.s.: igualmente como as demais atividades que não formam turma, </a:t>
            </a:r>
            <a:r>
              <a:rPr lang="pt-BR" altLang="en-US" b="1" i="1"/>
              <a:t>a matrícula é realizada pela coordenação do curso.</a:t>
            </a:r>
            <a:endParaRPr lang="pt-BR" altLang="en-US" b="1" i="1"/>
          </a:p>
          <a:p>
            <a:pPr algn="just"/>
            <a:endParaRPr lang="pt-BR" altLang="en-US" i="1"/>
          </a:p>
          <a:p>
            <a:pPr algn="just"/>
            <a:r>
              <a:rPr lang="pt-BR" altLang="en-US" i="1"/>
              <a:t>p.s.: inexiste orientador e portanto não há formulário, </a:t>
            </a:r>
            <a:r>
              <a:rPr lang="pt-BR" altLang="en-US" b="1" i="1"/>
              <a:t>devendo ser solitada diretamente por e-mail - </a:t>
            </a:r>
            <a:r>
              <a:rPr lang="pt-BR" altLang="en-US" b="1" i="1">
                <a:solidFill>
                  <a:srgbClr val="4424E8"/>
                </a:solidFill>
              </a:rPr>
              <a:t>engamb@ct.ufrn.br</a:t>
            </a:r>
            <a:r>
              <a:rPr lang="pt-BR" altLang="en-US" b="1" i="1"/>
              <a:t> </a:t>
            </a:r>
            <a:endParaRPr lang="pt-BR" altLang="en-US" b="1" i="1"/>
          </a:p>
          <a:p>
            <a:pPr algn="just"/>
            <a:endParaRPr lang="pt-BR" altLang="en-US" b="1" i="1"/>
          </a:p>
          <a:p>
            <a:pPr algn="just"/>
            <a:r>
              <a:rPr lang="pt-BR" altLang="en-US" i="1"/>
              <a:t>p.s.: os </a:t>
            </a:r>
            <a:r>
              <a:rPr lang="pt-BR" altLang="en-US" b="1" i="1"/>
              <a:t>certificados/declaraçoes </a:t>
            </a:r>
            <a:r>
              <a:rPr lang="pt-BR" altLang="en-US" i="1"/>
              <a:t>só devem ser encaminhados ao email da coordenação, após se atingir as 200hs.</a:t>
            </a:r>
            <a:endParaRPr lang="pt-BR" altLang="en-US" i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9532" y="620688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pt-BR" sz="2800" b="1" u="sng" dirty="0">
                <a:solidFill>
                  <a:schemeClr val="accent2"/>
                </a:solidFill>
              </a:rPr>
              <a:t>Resolução Nº 02/2013 CCEA/CT/UFRN, de 25 de Junho de 2013</a:t>
            </a:r>
            <a:endParaRPr lang="pt-BR" sz="2800" b="1" u="sng" dirty="0">
              <a:solidFill>
                <a:schemeClr val="accent2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1"/>
          <a:srcRect l="24013" t="22281" r="27162" b="50000"/>
          <a:stretch>
            <a:fillRect/>
          </a:stretch>
        </p:blipFill>
        <p:spPr>
          <a:xfrm>
            <a:off x="431287" y="2061997"/>
            <a:ext cx="8424936" cy="298949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766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pt-BR" sz="2000" b="1" dirty="0"/>
              <a:t>Anexo I </a:t>
            </a:r>
            <a:r>
              <a:rPr lang="pt-BR" sz="2000" b="1" dirty="0" smtClean="0"/>
              <a:t>– Recorte da Tabela de Relação </a:t>
            </a:r>
            <a:r>
              <a:rPr lang="pt-BR" sz="2000" b="1" dirty="0"/>
              <a:t>de Atividades Complementares </a:t>
            </a:r>
            <a:br>
              <a:rPr lang="pt-BR" sz="2000" b="1" dirty="0"/>
            </a:br>
            <a:r>
              <a:rPr lang="pt-BR" sz="2000" b="1" dirty="0"/>
              <a:t>do Curso de </a:t>
            </a:r>
            <a:r>
              <a:rPr lang="pt-BR" sz="2000" b="1" dirty="0" smtClean="0"/>
              <a:t>Engenharia</a:t>
            </a:r>
            <a:endParaRPr lang="pt-BR" sz="2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1"/>
          <a:srcRect l="14170" t="19201" r="13381" b="22000"/>
          <a:stretch>
            <a:fillRect/>
          </a:stretch>
        </p:blipFill>
        <p:spPr>
          <a:xfrm>
            <a:off x="539552" y="707667"/>
            <a:ext cx="7416924" cy="338598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3926840"/>
            <a:ext cx="4669790" cy="2626360"/>
          </a:xfrm>
          <a:prstGeom prst="rect">
            <a:avLst/>
          </a:prstGeom>
        </p:spPr>
      </p:pic>
      <p:pic>
        <p:nvPicPr>
          <p:cNvPr id="3074" name="Picture 2" descr="Onde Encontrar: Grupo Siberian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59567"/>
            <a:ext cx="3318976" cy="13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3131840" y="3501008"/>
            <a:ext cx="4536504" cy="43204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 de Texto 4"/>
          <p:cNvSpPr txBox="1"/>
          <p:nvPr/>
        </p:nvSpPr>
        <p:spPr>
          <a:xfrm>
            <a:off x="3470275" y="5481320"/>
            <a:ext cx="5320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b="1"/>
              <a:t>Site: &lt;</a:t>
            </a:r>
            <a:r>
              <a:rPr lang="pt-BR" altLang="en-US" b="1" u="sng">
                <a:solidFill>
                  <a:srgbClr val="002060"/>
                </a:solidFill>
              </a:rPr>
              <a:t>http://www.graduacao.ufrn.br/engambiental</a:t>
            </a:r>
            <a:r>
              <a:rPr lang="pt-BR" altLang="en-US" b="1"/>
              <a:t>&gt;</a:t>
            </a:r>
            <a:endParaRPr lang="pt-BR" altLang="en-US"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contato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02" r="45470" b="41837"/>
          <a:stretch>
            <a:fillRect/>
          </a:stretch>
        </p:blipFill>
        <p:spPr bwMode="auto">
          <a:xfrm>
            <a:off x="36195" y="476250"/>
            <a:ext cx="2845435" cy="63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to 7"/>
          <p:cNvCxnSpPr/>
          <p:nvPr/>
        </p:nvCxnSpPr>
        <p:spPr>
          <a:xfrm>
            <a:off x="35496" y="1124744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475656" y="1844824"/>
            <a:ext cx="60132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lang="pt-BR" altLang="pt-B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lang="pt-BR" altLang="pt-BR" sz="16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https://sigaa.ufrn.br/sigaa/public/curso/portal.jsf?lc=pt_BR&amp;id=85322571</a:t>
            </a:r>
            <a:r>
              <a:rPr lang="pt-BR" altLang="en-US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altLang="en-US" sz="1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475656" y="3071862"/>
            <a:ext cx="60132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Vice-coordena</a:t>
            </a:r>
            <a:r>
              <a:rPr lang="pt-BR" altLang="pt-BR" sz="16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pt-BR" altLang="pt-BR" sz="1600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</a:t>
            </a:r>
            <a:r>
              <a:rPr lang="pt-BR" altLang="pt-BR" sz="16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Curso de Engenharia Ambiental</a:t>
            </a:r>
            <a:endParaRPr lang="pt-BR" altLang="pt-BR" sz="16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https://sigaa.ufrn.br/sigaa/public/curso/portal.jsf?lc=pt_BR&amp;id=85322571</a:t>
            </a:r>
            <a:endParaRPr lang="en-US" sz="1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628056" y="4293096"/>
            <a:ext cx="60132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Secretaria do Curso </a:t>
            </a:r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Engenharia Ambiental</a:t>
            </a:r>
            <a:endParaRPr lang="pt-BR" altLang="pt-BR" sz="1600" dirty="0"/>
          </a:p>
          <a:p>
            <a:pPr algn="ctr"/>
            <a:r>
              <a:rPr lang="pt-BR" sz="1600" b="1" cap="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Dacifran</a:t>
            </a:r>
            <a:r>
              <a:rPr lang="pt-BR" sz="16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 Cavalcanti CARVALHO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Sala 235/1º andar </a:t>
            </a:r>
            <a:r>
              <a:rPr lang="pt-BR" sz="1600" cap="all" dirty="0">
                <a:latin typeface="Arial" panose="020B0604020202020204" pitchFamily="34" charset="0"/>
                <a:cs typeface="Arial" panose="020B0604020202020204" pitchFamily="34" charset="0"/>
              </a:rPr>
              <a:t>CTEC </a:t>
            </a:r>
            <a:endParaRPr lang="pt-BR" sz="16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engamb@ct.ufrn.br </a:t>
            </a:r>
            <a:endParaRPr lang="pt-BR" sz="16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84 99193 6242</a:t>
            </a:r>
            <a:endParaRPr lang="en-US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755650" y="1917065"/>
            <a:ext cx="7560945" cy="2016125"/>
          </a:xfrm>
          <a:prstGeom prst="rect">
            <a:avLst/>
          </a:prstGeom>
          <a:solidFill>
            <a:srgbClr val="ABC4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pt-BR" alt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35496" y="1124744"/>
            <a:ext cx="4824730" cy="6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899795" y="2637155"/>
            <a:ext cx="7336155" cy="7499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pt-BR" altLang="pt-BR" sz="12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 do Vídeo da Reunião da professora Juliana Tinoco com os alunos:</a:t>
            </a:r>
            <a:endParaRPr lang="pt-BR" altLang="pt-BR" sz="12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pt-BR" altLang="pt-BR" sz="12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t-BR" altLang="pt-BR" sz="1200" b="1" dirty="0">
                <a:solidFill>
                  <a:srgbClr val="4424E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https://drive.google.com/file/d/1qFa8wDzMjOp6moWdx-eTT4h5Q1iw9dXo/view?usp=sharing</a:t>
            </a:r>
            <a:endParaRPr lang="pt-BR" altLang="pt-BR" sz="1200" b="1" dirty="0">
              <a:solidFill>
                <a:srgbClr val="4424E8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705" y="683895"/>
            <a:ext cx="4655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pt-BR" altLang="pt-BR" sz="28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 do Vídeo da Reunião</a:t>
            </a:r>
            <a:endParaRPr lang="pt-BR" altLang="pt-BR" sz="2800" dirty="0" smtClean="0">
              <a:solidFill>
                <a:schemeClr val="accent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0"/>
          <p:cNvSpPr txBox="1"/>
          <p:nvPr/>
        </p:nvSpPr>
        <p:spPr>
          <a:xfrm>
            <a:off x="5436235" y="5157470"/>
            <a:ext cx="3051810" cy="427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r"/>
            <a:r>
              <a:rPr lang="pt-BR" altLang="pt-BR" sz="12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Elaboração: Professora Juliana Tinoco</a:t>
            </a:r>
            <a:endParaRPr lang="pt-BR" altLang="pt-BR" sz="1200" b="1" dirty="0">
              <a:solidFill>
                <a:srgbClr val="4424E8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79512" y="2565916"/>
            <a:ext cx="8817004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NORMAS PARA ELABORAÇÃO DO TRABALHO DE CONCLUSÃO DO CURSO DE GRADUAÇÃO  EM ENGENHARIA AMBIENTAL DA UFRN</a:t>
            </a:r>
            <a:endParaRPr lang="pt-BR" sz="2400" b="1" dirty="0">
              <a:latin typeface="Comic Sans MS" panose="030F0702030302020204" pitchFamily="66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Tecnologia/</a:t>
            </a:r>
            <a:r>
              <a:rPr lang="pt-BR" altLang="pt-BR" sz="1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1" descr="Imagem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31640" y="267321"/>
            <a:ext cx="72994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3200" b="1" u="sng"/>
              <a:t>O TCC será desenvolvido em duas etapas: </a:t>
            </a:r>
            <a:endParaRPr lang="pt-BR" sz="3200" b="1" u="sng" dirty="0"/>
          </a:p>
        </p:txBody>
      </p:sp>
      <p:sp>
        <p:nvSpPr>
          <p:cNvPr id="2" name="Retângulo 1"/>
          <p:cNvSpPr/>
          <p:nvPr/>
        </p:nvSpPr>
        <p:spPr>
          <a:xfrm>
            <a:off x="307049" y="1556792"/>
            <a:ext cx="8496944" cy="1876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endParaRPr lang="pt-BR" sz="2400" dirty="0"/>
          </a:p>
          <a:p>
            <a:pPr marL="400050" indent="-400050" algn="just">
              <a:spcBef>
                <a:spcPts val="1200"/>
              </a:spcBef>
              <a:buAutoNum type="romanLcParenBoth"/>
            </a:pPr>
            <a:r>
              <a:rPr lang="pt-BR" sz="2400" b="1" dirty="0"/>
              <a:t>Projeto</a:t>
            </a:r>
            <a:r>
              <a:rPr lang="pt-BR" sz="2400" dirty="0"/>
              <a:t> de Trabalho Conclusão de Curso (AMB1601) – 30h; </a:t>
            </a:r>
            <a:endParaRPr lang="pt-BR" sz="2400" dirty="0"/>
          </a:p>
          <a:p>
            <a:pPr marL="400050" indent="-400050" algn="just">
              <a:spcBef>
                <a:spcPts val="1200"/>
              </a:spcBef>
              <a:buAutoNum type="romanLcParenBoth"/>
            </a:pPr>
            <a:r>
              <a:rPr lang="pt-BR" sz="2400" b="1" dirty="0"/>
              <a:t>Trabalho</a:t>
            </a:r>
            <a:r>
              <a:rPr lang="pt-BR" sz="2400" dirty="0"/>
              <a:t> Conclusão de Curso (AMB1602) – 60h, </a:t>
            </a:r>
            <a:r>
              <a:rPr lang="pt-BR" sz="2400" i="1" dirty="0"/>
              <a:t>trata-se do trabalho já realizado com resultados e conclusões. </a:t>
            </a:r>
            <a:endParaRPr lang="pt-BR" sz="2400" i="1" dirty="0"/>
          </a:p>
        </p:txBody>
      </p:sp>
      <p:sp>
        <p:nvSpPr>
          <p:cNvPr id="3" name="Retângulo 2"/>
          <p:cNvSpPr/>
          <p:nvPr/>
        </p:nvSpPr>
        <p:spPr>
          <a:xfrm>
            <a:off x="485598" y="4149839"/>
            <a:ext cx="82089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em temas relacionados a Engenharia Ambiental,</a:t>
            </a:r>
            <a:endParaRPr lang="pt-BR" sz="2800" dirty="0"/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desenvolvido sob a orientação de um professor.</a:t>
            </a:r>
            <a:endParaRPr lang="pt-BR" sz="2800" dirty="0"/>
          </a:p>
        </p:txBody>
      </p:sp>
      <p:pic>
        <p:nvPicPr>
          <p:cNvPr id="7172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995"/>
            <a:ext cx="1259632" cy="12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467290" y="2770150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CIV1301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FUNDAMENTOS DE GEOTECNIA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467291" y="3162676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CIV1302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HIDRÁULICA PARA ENGENHARIA AMBIENTAL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67291" y="3501956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CIV1303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SANEAMENTO AMBIENTAL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467290" y="3894482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CIV1304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RECUPERAÇÃO DE ÁREAS DEGRADADAS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467290" y="4287008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CIV1305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LIMNOLOGIA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467290" y="4712015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/>
                <a:gridCol w="4114800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CIV1306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GESTÃO DE RECURSOS HÍDRICOS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95535" y="551077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57200" y="3716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2" name="Tabela 21"/>
          <p:cNvGraphicFramePr>
            <a:graphicFrameLocks noGrp="1"/>
          </p:cNvGraphicFramePr>
          <p:nvPr/>
        </p:nvGraphicFramePr>
        <p:xfrm>
          <a:off x="467291" y="5140384"/>
          <a:ext cx="4931722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8970"/>
                <a:gridCol w="4142752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CIV1403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GESTÃO DE RESÍDUOS SÓLIDOS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88315" y="5506720"/>
          <a:ext cx="4910455" cy="29845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/>
                <a:gridCol w="4124960"/>
              </a:tblGrid>
              <a:tr h="298450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CIV1404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AVALIAÇÃO DE IMPACTOS AMBIENTAIS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24" name="Tabela 23"/>
          <p:cNvGraphicFramePr>
            <a:graphicFrameLocks noGrp="1"/>
          </p:cNvGraphicFramePr>
          <p:nvPr/>
        </p:nvGraphicFramePr>
        <p:xfrm>
          <a:off x="488315" y="5877560"/>
          <a:ext cx="4910455" cy="2946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/>
                <a:gridCol w="4124960"/>
              </a:tblGrid>
              <a:tr h="294640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CIV1405</a:t>
                      </a:r>
                      <a:endParaRPr lang="pt-BR" sz="160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TRATAMENTO DE ÁGUA PARA ABASTECIMENTO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/>
        </p:nvGraphicFramePr>
        <p:xfrm>
          <a:off x="323528" y="1640057"/>
          <a:ext cx="7704065" cy="355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079329"/>
                <a:gridCol w="6624736"/>
              </a:tblGrid>
              <a:tr h="355600"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>
                          <a:effectLst/>
                        </a:rPr>
                        <a:t>AMB1601</a:t>
                      </a:r>
                      <a:endParaRPr lang="pt-BR" sz="20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effectLst/>
                        </a:rPr>
                        <a:t>PROJETO</a:t>
                      </a:r>
                      <a:r>
                        <a:rPr lang="pt-BR" sz="2000" dirty="0" smtClean="0">
                          <a:effectLst/>
                        </a:rPr>
                        <a:t> DE TRABALHO </a:t>
                      </a:r>
                      <a:r>
                        <a:rPr lang="pt-BR" sz="2000" dirty="0">
                          <a:effectLst/>
                        </a:rPr>
                        <a:t>DE CONCLUSÃO DE CURSO </a:t>
                      </a:r>
                      <a:r>
                        <a:rPr lang="pt-BR" sz="2000" dirty="0" smtClean="0">
                          <a:effectLst/>
                        </a:rPr>
                        <a:t>–</a:t>
                      </a:r>
                      <a:r>
                        <a:rPr lang="pt-BR" sz="2000" baseline="0" dirty="0" smtClean="0">
                          <a:effectLst/>
                        </a:rPr>
                        <a:t> 30h</a:t>
                      </a:r>
                      <a:endParaRPr lang="pt-BR" sz="20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>
            <a:off x="395283" y="2232298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 dirty="0" smtClean="0"/>
              <a:t>Pré-Requisitos</a:t>
            </a:r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26" name="Retângulo 25"/>
          <p:cNvSpPr/>
          <p:nvPr/>
        </p:nvSpPr>
        <p:spPr>
          <a:xfrm>
            <a:off x="277872" y="578686"/>
            <a:ext cx="863422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3200" b="1" dirty="0" smtClean="0"/>
              <a:t>Pré-Requisitos necessários para cursar AMB1601</a:t>
            </a:r>
            <a:r>
              <a:rPr lang="pt-BR" sz="3200" dirty="0" smtClean="0"/>
              <a:t> </a:t>
            </a:r>
            <a:endParaRPr lang="pt-BR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90022" y="300794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 dirty="0" smtClean="0"/>
              <a:t>Pré-Requisitos</a:t>
            </a:r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95535" y="551077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57200" y="3716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90022" y="2373123"/>
          <a:ext cx="5822911" cy="35502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24960"/>
                <a:gridCol w="4697951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>
                          <a:effectLst/>
                        </a:rPr>
                        <a:t>AMB1602</a:t>
                      </a:r>
                      <a:endParaRPr lang="pt-BR" sz="20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effectLst/>
                        </a:rPr>
                        <a:t>TRABALHO</a:t>
                      </a:r>
                      <a:r>
                        <a:rPr lang="pt-BR" sz="2000" dirty="0">
                          <a:effectLst/>
                        </a:rPr>
                        <a:t> DE CONCLUSÃO DE CURSO </a:t>
                      </a:r>
                      <a:r>
                        <a:rPr lang="pt-BR" sz="2000" dirty="0" smtClean="0">
                          <a:effectLst/>
                        </a:rPr>
                        <a:t>– 60h</a:t>
                      </a:r>
                      <a:endParaRPr lang="pt-BR" sz="20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/>
        </p:nvGraphicFramePr>
        <p:xfrm>
          <a:off x="539045" y="3497550"/>
          <a:ext cx="5328592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75618"/>
                <a:gridCol w="4452974"/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 smtClean="0">
                          <a:effectLst/>
                        </a:rPr>
                        <a:t>AMB1601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effectLst/>
                        </a:rPr>
                        <a:t>PROJETO</a:t>
                      </a:r>
                      <a:r>
                        <a:rPr lang="pt-BR" sz="1600" baseline="0" dirty="0" smtClean="0">
                          <a:effectLst/>
                        </a:rPr>
                        <a:t> DE </a:t>
                      </a:r>
                      <a:r>
                        <a:rPr lang="pt-BR" sz="1600" dirty="0" smtClean="0">
                          <a:effectLst/>
                        </a:rPr>
                        <a:t>TRABALHO DE CONCLUSÃO DE CURSO </a:t>
                      </a:r>
                      <a:endParaRPr lang="pt-BR" sz="16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41378" y="578686"/>
            <a:ext cx="830721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3200" b="1" dirty="0" smtClean="0"/>
              <a:t>Pré-Requisito necessário para cursar AMB1602</a:t>
            </a:r>
            <a:r>
              <a:rPr lang="pt-BR" sz="3200" dirty="0" smtClean="0"/>
              <a:t> </a:t>
            </a:r>
            <a:endParaRPr lang="pt-BR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1339250"/>
            <a:ext cx="8496944" cy="403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dirty="0"/>
              <a:t>O </a:t>
            </a:r>
            <a:r>
              <a:rPr lang="pt-BR" sz="2400" b="1" u="sng" dirty="0"/>
              <a:t>TCC</a:t>
            </a:r>
            <a:r>
              <a:rPr lang="pt-BR" sz="2400" b="1" dirty="0"/>
              <a:t> poderá ser desenvolvido em quatro </a:t>
            </a:r>
            <a:r>
              <a:rPr lang="pt-BR" sz="2400" b="1" u="sng" dirty="0"/>
              <a:t>modalidades</a:t>
            </a:r>
            <a:r>
              <a:rPr lang="pt-BR" sz="2400" b="1" dirty="0"/>
              <a:t>: </a:t>
            </a:r>
            <a:endParaRPr lang="pt-BR" sz="2400" b="1" dirty="0"/>
          </a:p>
          <a:p>
            <a:pPr>
              <a:spcBef>
                <a:spcPts val="1200"/>
              </a:spcBef>
            </a:pPr>
            <a:r>
              <a:rPr lang="pt-BR" sz="2400" dirty="0"/>
              <a:t>I. Pesquisa científica;</a:t>
            </a:r>
            <a:endParaRPr lang="pt-BR" sz="2400" dirty="0"/>
          </a:p>
          <a:p>
            <a:pPr>
              <a:spcBef>
                <a:spcPts val="1200"/>
              </a:spcBef>
            </a:pPr>
            <a:r>
              <a:rPr lang="pt-BR" sz="2400" dirty="0"/>
              <a:t>II. Revisão Bibliográfica; </a:t>
            </a:r>
            <a:endParaRPr lang="pt-BR" sz="2400" dirty="0"/>
          </a:p>
          <a:p>
            <a:pPr>
              <a:spcBef>
                <a:spcPts val="1200"/>
              </a:spcBef>
            </a:pPr>
            <a:r>
              <a:rPr lang="pt-BR" sz="2400" dirty="0"/>
              <a:t>III. Artigo publicado em revista científica (com ISSN); </a:t>
            </a:r>
            <a:endParaRPr lang="pt-BR" sz="2400" dirty="0" smtClean="0"/>
          </a:p>
          <a:p>
            <a:pPr algn="just">
              <a:spcBef>
                <a:spcPts val="1200"/>
              </a:spcBef>
            </a:pPr>
            <a:r>
              <a:rPr lang="pt-BR" sz="1400" dirty="0" smtClean="0"/>
              <a:t>ISSN - </a:t>
            </a:r>
            <a:r>
              <a:rPr lang="pt-BR" sz="1400" dirty="0" err="1" smtClean="0"/>
              <a:t>International</a:t>
            </a:r>
            <a:r>
              <a:rPr lang="pt-BR" sz="1400" dirty="0" smtClean="0"/>
              <a:t> </a:t>
            </a:r>
            <a:r>
              <a:rPr lang="pt-BR" sz="1400" dirty="0"/>
              <a:t>Standard Serial </a:t>
            </a:r>
            <a:r>
              <a:rPr lang="pt-BR" sz="1400" dirty="0" err="1"/>
              <a:t>Number</a:t>
            </a:r>
            <a:r>
              <a:rPr lang="pt-BR" sz="1400" dirty="0"/>
              <a:t>), sigla em inglês para Número Internacional Normalizado para Publicações Seriadas, é o código aceito internacionalmente para individualizar o título de uma publicação seriada.</a:t>
            </a:r>
            <a:endParaRPr lang="pt-BR" sz="14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IV. Documento Técnico (tais como Elaboração de Protocolo, Aplicação de Programas de Gestão, Definição de Plano de Manejo, Relatório Técnico de Consultoria, Relatório de Impacto Ambiental).    </a:t>
            </a:r>
            <a:endParaRPr lang="pt-BR" sz="2400" dirty="0"/>
          </a:p>
        </p:txBody>
      </p:sp>
      <p:pic>
        <p:nvPicPr>
          <p:cNvPr id="5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6" y="58994"/>
            <a:ext cx="918267" cy="92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908720"/>
            <a:ext cx="8496944" cy="4338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Artigo publicado em revista científica – para ser aceito deverá:</a:t>
            </a:r>
            <a:endParaRPr lang="pt-BR" sz="2400" b="1" u="sng" dirty="0"/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estar publicado (ou comprovadamente aceito) em um periódico científico indexado nacional ou internacional (com ISSN); </a:t>
            </a:r>
            <a:endParaRPr lang="pt-BR" sz="2400" dirty="0"/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constar o nome do aluno como autor ou </a:t>
            </a:r>
            <a:r>
              <a:rPr lang="pt-BR" sz="2400" dirty="0" err="1"/>
              <a:t>co-autor</a:t>
            </a:r>
            <a:r>
              <a:rPr lang="pt-BR" sz="2400" dirty="0"/>
              <a:t>; </a:t>
            </a:r>
            <a:endParaRPr lang="pt-BR" sz="2400" dirty="0"/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b="1" dirty="0">
                <a:solidFill>
                  <a:srgbClr val="FF0000"/>
                </a:solidFill>
              </a:rPr>
              <a:t>ter sido desenvolvido durante o período de graduação</a:t>
            </a:r>
            <a:r>
              <a:rPr lang="pt-BR" sz="2400" b="1" dirty="0"/>
              <a:t> </a:t>
            </a:r>
            <a:r>
              <a:rPr lang="pt-BR" sz="2400" dirty="0"/>
              <a:t>do aluno no curso de Engenharia Ambiental; </a:t>
            </a:r>
            <a:endParaRPr lang="pt-BR" sz="2400" dirty="0"/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constar  nome  do orientador como autor ou </a:t>
            </a:r>
            <a:r>
              <a:rPr lang="pt-BR" sz="2400" dirty="0" err="1"/>
              <a:t>co-autor</a:t>
            </a:r>
            <a:r>
              <a:rPr lang="pt-BR" sz="2400" dirty="0"/>
              <a:t>; </a:t>
            </a:r>
            <a:endParaRPr lang="pt-BR" sz="2400" dirty="0"/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ser uma pesquisa, documento técnico ou revisão bibliográfica.</a:t>
            </a:r>
            <a:endParaRPr lang="pt-BR" sz="2400" dirty="0"/>
          </a:p>
        </p:txBody>
      </p:sp>
      <p:pic>
        <p:nvPicPr>
          <p:cNvPr id="5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1282470"/>
            <a:ext cx="8496944" cy="1137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Orientador</a:t>
            </a:r>
            <a:endParaRPr lang="pt-BR" sz="2400" b="1" u="sng" dirty="0"/>
          </a:p>
          <a:p>
            <a:pPr>
              <a:spcBef>
                <a:spcPts val="1200"/>
              </a:spcBef>
            </a:pPr>
            <a:r>
              <a:rPr lang="pt-BR" sz="2400" dirty="0"/>
              <a:t> - Professor </a:t>
            </a:r>
            <a:r>
              <a:rPr lang="pt-BR" sz="2400" i="1" u="sng" dirty="0"/>
              <a:t>efetivo</a:t>
            </a:r>
            <a:r>
              <a:rPr lang="pt-BR" sz="2400" dirty="0"/>
              <a:t> da UFRN, com, no </a:t>
            </a:r>
            <a:r>
              <a:rPr lang="pt-BR" sz="2400" i="1" u="sng" dirty="0"/>
              <a:t>mínimo, título de mestre</a:t>
            </a:r>
            <a:r>
              <a:rPr lang="pt-BR" sz="2400" dirty="0"/>
              <a:t>.</a:t>
            </a:r>
            <a:endParaRPr lang="pt-BR" sz="2400" dirty="0"/>
          </a:p>
        </p:txBody>
      </p:sp>
      <p:sp>
        <p:nvSpPr>
          <p:cNvPr id="5" name="Retângulo 4"/>
          <p:cNvSpPr/>
          <p:nvPr/>
        </p:nvSpPr>
        <p:spPr>
          <a:xfrm>
            <a:off x="395536" y="2910423"/>
            <a:ext cx="8208912" cy="3076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 err="1"/>
              <a:t>Coorientador</a:t>
            </a:r>
            <a:endParaRPr lang="pt-BR" sz="2400" b="1" u="sng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  - Professores </a:t>
            </a:r>
            <a:r>
              <a:rPr lang="pt-BR" sz="2400" dirty="0">
                <a:sym typeface="+mn-ea"/>
              </a:rPr>
              <a:t>lotados na </a:t>
            </a:r>
            <a:r>
              <a:rPr lang="pt-BR" sz="2400" dirty="0" smtClean="0">
                <a:sym typeface="+mn-ea"/>
              </a:rPr>
              <a:t>UFRN</a:t>
            </a:r>
            <a:r>
              <a:rPr lang="pt-BR" sz="2400" dirty="0"/>
              <a:t>: efetivos, substitutos, temporários e visitantes</a:t>
            </a:r>
            <a:r>
              <a:rPr lang="pt-BR" sz="2400" dirty="0" smtClean="0"/>
              <a:t>; </a:t>
            </a:r>
            <a:endParaRPr lang="pt-BR" sz="2400" dirty="0" smtClean="0"/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 - P</a:t>
            </a:r>
            <a:r>
              <a:rPr lang="pt-BR" sz="2400" dirty="0"/>
              <a:t>rofessores de outras instituições de ensino e </a:t>
            </a: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 - Profissionais do mercado. </a:t>
            </a: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                                            Todos com, no mínimo, título de mestre.</a:t>
            </a:r>
            <a:endParaRPr lang="pt-BR" sz="2400" dirty="0"/>
          </a:p>
        </p:txBody>
      </p:sp>
      <p:pic>
        <p:nvPicPr>
          <p:cNvPr id="8" name="Picture 4" descr="TCC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11239</Words>
  <Application>WPS Presentation</Application>
  <PresentationFormat>Apresentação na tela (4:3)</PresentationFormat>
  <Paragraphs>332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SimSun</vt:lpstr>
      <vt:lpstr>Wingdings</vt:lpstr>
      <vt:lpstr>Calibri</vt:lpstr>
      <vt:lpstr>Times New Roman</vt:lpstr>
      <vt:lpstr>Arial Narrow</vt:lpstr>
      <vt:lpstr>Calibri</vt:lpstr>
      <vt:lpstr>Comic Sans MS</vt:lpstr>
      <vt:lpstr>Microsoft YaHei</vt:lpstr>
      <vt:lpstr>Arial Unicode MS</vt:lpstr>
      <vt:lpstr>Symbol</vt:lpstr>
      <vt:lpstr>Tema do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Resolução Nº 02/2013 CCEA/CT/UFRN, de 25 de Junho de 2013</vt:lpstr>
      <vt:lpstr>Anexo I – Recorte da Tabela de Relação de Atividades Complementares  do Curso de Engenharia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darc freire medeiros</dc:creator>
  <cp:lastModifiedBy>UFRN</cp:lastModifiedBy>
  <cp:revision>110</cp:revision>
  <dcterms:created xsi:type="dcterms:W3CDTF">2017-03-02T14:43:00Z</dcterms:created>
  <dcterms:modified xsi:type="dcterms:W3CDTF">2023-08-07T12:55:13Z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1046-12.2.0.13110</vt:lpwstr>
  </property>
  <property fmtid="{D5CDD505-2E9C-101B-9397-08002B2CF9AE}" pid="3" name="ICV">
    <vt:lpwstr>A5298B4D2B874112A5B0AB2D6CCC97EB</vt:lpwstr>
  </property>
</Properties>
</file>