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256" r:id="rId3"/>
    <p:sldId id="260" r:id="rId4"/>
    <p:sldId id="261" r:id="rId5"/>
    <p:sldId id="262" r:id="rId6"/>
    <p:sldId id="258" r:id="rId7"/>
    <p:sldId id="263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E64FF-BB8A-45D0-A476-50C17FBA2571}" type="datetimeFigureOut">
              <a:rPr lang="pt-BR" smtClean="0"/>
              <a:t>01/10/2012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D60DA-4F56-4E38-9B84-ACC69FB301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48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271D7B-D912-4BA1-BE4D-9C2DAB0DA1EB}" type="slidenum">
              <a:rPr lang="es-ES_tradnl"/>
              <a:pPr eaLnBrk="1" hangingPunct="1"/>
              <a:t>12</a:t>
            </a:fld>
            <a:endParaRPr lang="es-ES_tradnl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FF4025-84E2-441F-AAC4-9A2D0E9B2700}" type="slidenum">
              <a:rPr lang="es-ES_tradnl"/>
              <a:pPr eaLnBrk="1" hangingPunct="1"/>
              <a:t>39</a:t>
            </a:fld>
            <a:endParaRPr lang="es-ES_tradnl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FA98E7-B302-448B-85BB-8197D952196C}" type="slidenum">
              <a:rPr lang="es-ES_tradnl"/>
              <a:pPr eaLnBrk="1" hangingPunct="1"/>
              <a:t>40</a:t>
            </a:fld>
            <a:endParaRPr lang="es-ES_tradnl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9899DAB-8ACE-495C-A3E7-507292F7147C}" type="slidenum">
              <a:rPr lang="es-ES_tradnl"/>
              <a:pPr eaLnBrk="1" hangingPunct="1"/>
              <a:t>41</a:t>
            </a:fld>
            <a:endParaRPr lang="es-ES_tradnl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81EA31B-107A-4F60-A196-616A5FA2F64F}" type="slidenum">
              <a:rPr lang="es-ES_tradnl" sz="1200">
                <a:cs typeface="Arial" pitchFamily="34" charset="0"/>
              </a:rPr>
              <a:pPr algn="r" eaLnBrk="1" hangingPunct="1"/>
              <a:t>41</a:t>
            </a:fld>
            <a:endParaRPr lang="es-ES_tradnl" sz="1200">
              <a:cs typeface="Arial" pitchFamily="34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F7B42F-06A9-4F61-9409-F313F0E88704}" type="slidenum">
              <a:rPr lang="es-ES_tradnl"/>
              <a:pPr eaLnBrk="1" hangingPunct="1"/>
              <a:t>42</a:t>
            </a:fld>
            <a:endParaRPr lang="es-ES_tradnl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FEFC21-A69F-46B9-A91E-861B6E1936A9}" type="slidenum">
              <a:rPr lang="es-ES_tradnl"/>
              <a:pPr eaLnBrk="1" hangingPunct="1"/>
              <a:t>43</a:t>
            </a:fld>
            <a:endParaRPr lang="es-ES_tradnl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912791B-12CD-4021-962B-9EBB9148EFAB}" type="slidenum">
              <a:rPr lang="es-ES_tradnl"/>
              <a:pPr eaLnBrk="1" hangingPunct="1"/>
              <a:t>44</a:t>
            </a:fld>
            <a:endParaRPr lang="es-ES_tradnl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C03F00-F041-46A3-B44C-19583BE19AE4}" type="slidenum">
              <a:rPr lang="es-ES_tradnl"/>
              <a:pPr eaLnBrk="1" hangingPunct="1"/>
              <a:t>45</a:t>
            </a:fld>
            <a:endParaRPr lang="es-ES_tradnl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8366947-A8BA-4E73-A1E5-8B93C2B8C8A4}" type="slidenum">
              <a:rPr lang="es-ES_tradnl"/>
              <a:pPr eaLnBrk="1" hangingPunct="1"/>
              <a:t>46</a:t>
            </a:fld>
            <a:endParaRPr lang="es-ES_tradnl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EA9121-D2EB-43C2-A769-E5950C90A45F}" type="slidenum">
              <a:rPr lang="es-ES_tradnl"/>
              <a:pPr eaLnBrk="1" hangingPunct="1"/>
              <a:t>47</a:t>
            </a:fld>
            <a:endParaRPr lang="es-ES_tradnl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2392C7-9F44-48F3-A907-9C316F871185}" type="slidenum">
              <a:rPr lang="es-ES_tradnl"/>
              <a:pPr eaLnBrk="1" hangingPunct="1"/>
              <a:t>48</a:t>
            </a:fld>
            <a:endParaRPr lang="es-ES_tradnl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741012-85F9-4EA5-94EB-DCB2080AC202}" type="slidenum">
              <a:rPr lang="es-ES_tradnl"/>
              <a:pPr eaLnBrk="1" hangingPunct="1"/>
              <a:t>13</a:t>
            </a:fld>
            <a:endParaRPr lang="es-ES_tradnl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EB1CCF-9598-40C2-9B42-96010E920894}" type="slidenum">
              <a:rPr lang="es-ES_tradnl"/>
              <a:pPr eaLnBrk="1" hangingPunct="1"/>
              <a:t>49</a:t>
            </a:fld>
            <a:endParaRPr lang="es-ES_tradnl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EA63C89-E4BA-4EBF-ADEE-63D14F15241B}" type="slidenum">
              <a:rPr lang="es-ES_tradnl"/>
              <a:pPr eaLnBrk="1" hangingPunct="1"/>
              <a:t>50</a:t>
            </a:fld>
            <a:endParaRPr lang="es-ES_tradnl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0F2F6C-E9D3-4A14-97DA-0C7EB9D4C7B3}" type="slidenum">
              <a:rPr lang="es-ES_tradnl"/>
              <a:pPr eaLnBrk="1" hangingPunct="1"/>
              <a:t>51</a:t>
            </a:fld>
            <a:endParaRPr lang="es-ES_tradnl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BB8A0C-CAC9-4EA9-91EF-43333AC4CC91}" type="slidenum">
              <a:rPr lang="es-ES_tradnl"/>
              <a:pPr eaLnBrk="1" hangingPunct="1"/>
              <a:t>52</a:t>
            </a:fld>
            <a:endParaRPr lang="es-ES_tradnl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35A877-08F8-42E7-8CA4-86A11DE3190F}" type="slidenum">
              <a:rPr lang="es-ES_tradnl"/>
              <a:pPr eaLnBrk="1" hangingPunct="1"/>
              <a:t>53</a:t>
            </a:fld>
            <a:endParaRPr lang="es-ES_tradnl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AF193C-B83F-4E84-A747-7B97FB68EC63}" type="slidenum">
              <a:rPr lang="es-ES_tradnl"/>
              <a:pPr eaLnBrk="1" hangingPunct="1"/>
              <a:t>54</a:t>
            </a:fld>
            <a:endParaRPr lang="es-ES_tradnl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06CB88-7D3A-4ED3-B8BB-3407C69315F1}" type="slidenum">
              <a:rPr lang="es-ES_tradnl"/>
              <a:pPr eaLnBrk="1" hangingPunct="1"/>
              <a:t>55</a:t>
            </a:fld>
            <a:endParaRPr lang="es-ES_tradnl"/>
          </a:p>
        </p:txBody>
      </p:sp>
      <p:sp>
        <p:nvSpPr>
          <p:cNvPr id="70659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EF3AE6A-4475-4A1E-8BA9-A421135ADD8D}" type="slidenum">
              <a:rPr lang="es-ES" sz="1200">
                <a:latin typeface="Times" pitchFamily="18" charset="0"/>
              </a:rPr>
              <a:pPr algn="r" eaLnBrk="1" hangingPunct="1"/>
              <a:t>55</a:t>
            </a:fld>
            <a:endParaRPr lang="es-ES" sz="1200">
              <a:latin typeface="Times" pitchFamily="18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329EFD-AE9C-414E-B024-16069E98DCE3}" type="slidenum">
              <a:rPr lang="es-ES_tradnl"/>
              <a:pPr eaLnBrk="1" hangingPunct="1"/>
              <a:t>56</a:t>
            </a:fld>
            <a:endParaRPr lang="es-ES_tradnl"/>
          </a:p>
        </p:txBody>
      </p:sp>
      <p:sp>
        <p:nvSpPr>
          <p:cNvPr id="71683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281BC18-6200-4761-86E1-68CFD8445291}" type="slidenum">
              <a:rPr lang="es-ES" sz="1200">
                <a:latin typeface="Times" pitchFamily="18" charset="0"/>
              </a:rPr>
              <a:pPr algn="r" eaLnBrk="1" hangingPunct="1"/>
              <a:t>56</a:t>
            </a:fld>
            <a:endParaRPr lang="es-ES" sz="1200">
              <a:latin typeface="Times" pitchFamily="18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BAA23D4-DE36-4695-BF7C-92472B495A3E}" type="slidenum">
              <a:rPr lang="es-ES_tradnl"/>
              <a:pPr eaLnBrk="1" hangingPunct="1"/>
              <a:t>57</a:t>
            </a:fld>
            <a:endParaRPr lang="es-ES_tradnl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150A723-E9AD-4456-8F85-56A561F136FA}" type="slidenum">
              <a:rPr lang="es-ES_tradnl"/>
              <a:pPr eaLnBrk="1" hangingPunct="1"/>
              <a:t>58</a:t>
            </a:fld>
            <a:endParaRPr lang="es-ES_tradnl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339FF7-1A10-4B4C-BC4C-A4F7285A25F6}" type="slidenum">
              <a:rPr lang="es-ES_tradnl"/>
              <a:pPr eaLnBrk="1" hangingPunct="1"/>
              <a:t>14</a:t>
            </a:fld>
            <a:endParaRPr lang="es-ES_tradnl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BC9F58B-2EF2-4F80-95C1-113A75E95B3C}" type="slidenum">
              <a:rPr lang="es-ES_tradnl"/>
              <a:pPr eaLnBrk="1" hangingPunct="1"/>
              <a:t>59</a:t>
            </a:fld>
            <a:endParaRPr lang="es-ES_tradnl"/>
          </a:p>
        </p:txBody>
      </p:sp>
      <p:sp>
        <p:nvSpPr>
          <p:cNvPr id="74755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12EC881-679B-4752-BCFD-9F672B0E6476}" type="slidenum">
              <a:rPr lang="es-ES" sz="1200">
                <a:latin typeface="Times" pitchFamily="18" charset="0"/>
              </a:rPr>
              <a:pPr algn="r" eaLnBrk="1" hangingPunct="1"/>
              <a:t>59</a:t>
            </a:fld>
            <a:endParaRPr lang="es-ES" sz="1200">
              <a:latin typeface="Times" pitchFamily="18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2B9E99-75D8-4F73-9132-C8E618635D66}" type="slidenum">
              <a:rPr lang="es-ES_tradnl"/>
              <a:pPr eaLnBrk="1" hangingPunct="1"/>
              <a:t>15</a:t>
            </a:fld>
            <a:endParaRPr lang="es-ES_tradnl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ADDB5D0-18FB-44B3-8743-B8B0A91E0691}" type="slidenum">
              <a:rPr lang="es-ES_tradnl" sz="1200"/>
              <a:pPr algn="r" eaLnBrk="1" hangingPunct="1"/>
              <a:t>15</a:t>
            </a:fld>
            <a:endParaRPr lang="es-ES_tradnl" sz="120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1CEB4-11B4-47E6-B02F-192DFA5F364E}" type="slidenum">
              <a:rPr lang="es-ES_tradnl"/>
              <a:pPr eaLnBrk="1" hangingPunct="1"/>
              <a:t>16</a:t>
            </a:fld>
            <a:endParaRPr lang="es-ES_tradnl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4803D1-576B-4B8A-AC7C-4045A6BFCAE2}" type="slidenum">
              <a:rPr lang="es-ES_tradnl"/>
              <a:pPr eaLnBrk="1" hangingPunct="1"/>
              <a:t>17</a:t>
            </a:fld>
            <a:endParaRPr lang="es-ES_tradnl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78E832F-1725-443E-A89E-75B56504FC62}" type="slidenum">
              <a:rPr lang="es-ES_tradnl"/>
              <a:pPr eaLnBrk="1" hangingPunct="1"/>
              <a:t>18</a:t>
            </a:fld>
            <a:endParaRPr lang="es-ES_tradnl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9629BA-9266-4364-860F-BB33F4A7144E}" type="slidenum">
              <a:rPr lang="es-ES_tradnl" sz="1200">
                <a:cs typeface="Arial" pitchFamily="34" charset="0"/>
              </a:rPr>
              <a:pPr algn="r" eaLnBrk="1" hangingPunct="1"/>
              <a:t>18</a:t>
            </a:fld>
            <a:endParaRPr lang="es-ES_tradnl" sz="1200">
              <a:cs typeface="Arial" pitchFamily="34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B63D6D-247D-4E2D-8266-DE891DEEF374}" type="slidenum">
              <a:rPr lang="es-ES_tradnl"/>
              <a:pPr eaLnBrk="1" hangingPunct="1"/>
              <a:t>37</a:t>
            </a:fld>
            <a:endParaRPr lang="es-ES_tradnl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9DB87D1-8D47-4A8D-8FEC-6B5C354390F4}" type="slidenum">
              <a:rPr lang="es-ES_tradnl" sz="1200">
                <a:cs typeface="Arial" pitchFamily="34" charset="0"/>
              </a:rPr>
              <a:pPr algn="r" eaLnBrk="1" hangingPunct="1"/>
              <a:t>37</a:t>
            </a:fld>
            <a:endParaRPr lang="es-ES_tradnl" sz="1200">
              <a:cs typeface="Arial" pitchFamily="34" charset="0"/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241867-3F15-45DA-8325-971E6F243BD5}" type="slidenum">
              <a:rPr lang="es-ES_tradnl"/>
              <a:pPr eaLnBrk="1" hangingPunct="1"/>
              <a:t>38</a:t>
            </a:fld>
            <a:endParaRPr lang="es-ES_tradn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98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2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1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3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09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5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6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91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4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4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36E08-32B7-4270-8E63-7B8E78657898}" type="datetimeFigureOut">
              <a:rPr lang="pt-BR" smtClean="0"/>
              <a:t>01/10/2012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AF13-D4A9-486B-B6C6-3A6E2F5728E3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65E57-15DC-4266-A5F6-09A2AC767F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6B09-3E53-4020-ABA2-B2079C6AC5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2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/>
              <a:t>Turismo y megaeventos:  uma </a:t>
            </a:r>
            <a:r>
              <a:rPr lang="pt-BR" dirty="0" err="1"/>
              <a:t>discusion</a:t>
            </a:r>
            <a:r>
              <a:rPr lang="pt-BR" dirty="0"/>
              <a:t> metodológica desde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smtClean="0"/>
              <a:t>sociologia</a:t>
            </a:r>
            <a:r>
              <a:rPr lang="pt-BR" dirty="0"/>
              <a:t/>
            </a:r>
            <a:br>
              <a:rPr lang="pt-BR" dirty="0"/>
            </a:b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5656" y="2276872"/>
            <a:ext cx="6400800" cy="1752600"/>
          </a:xfrm>
        </p:spPr>
        <p:txBody>
          <a:bodyPr/>
          <a:lstStyle/>
          <a:p>
            <a:r>
              <a:rPr lang="es-ES_tradnl" dirty="0" smtClean="0"/>
              <a:t>Antonio </a:t>
            </a:r>
            <a:r>
              <a:rPr lang="es-ES_tradnl" dirty="0" err="1" smtClean="0"/>
              <a:t>Aledo</a:t>
            </a:r>
            <a:endParaRPr lang="es-ES_trad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La importância </a:t>
            </a:r>
            <a:r>
              <a:rPr lang="pt-BR" dirty="0" err="1"/>
              <a:t>del</a:t>
            </a:r>
            <a:r>
              <a:rPr lang="pt-BR" dirty="0"/>
              <a:t> método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Desde </a:t>
            </a:r>
            <a:r>
              <a:rPr lang="pt-BR" dirty="0"/>
              <a:t>donde pesquisamos?</a:t>
            </a:r>
          </a:p>
          <a:p>
            <a:r>
              <a:rPr lang="pt-BR" dirty="0"/>
              <a:t>Para </a:t>
            </a:r>
            <a:r>
              <a:rPr lang="pt-BR" dirty="0" smtClean="0"/>
              <a:t>quem </a:t>
            </a:r>
            <a:r>
              <a:rPr lang="pt-BR" dirty="0"/>
              <a:t>pesquisamos?</a:t>
            </a:r>
          </a:p>
          <a:p>
            <a:r>
              <a:rPr lang="pt-BR" dirty="0"/>
              <a:t>Que pesquisamos</a:t>
            </a:r>
            <a:r>
              <a:rPr lang="pt-BR" dirty="0" smtClean="0"/>
              <a:t>? Qual e o objeto de pesquisa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287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Positivismo frente a </a:t>
            </a:r>
            <a:r>
              <a:rPr lang="pt-BR" dirty="0" err="1" smtClean="0"/>
              <a:t>constructivismo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Impactos avaliados / Impactos percebidos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59" y="1772816"/>
            <a:ext cx="47625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5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4000" smtClean="0"/>
              <a:t>Método de análisis de impactos del turismo mediante estrategias  participativas</a:t>
            </a:r>
            <a:r>
              <a:rPr lang="es-ES_tradnl" sz="4000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100" smtClean="0"/>
              <a:t>Antonio Aledo Tur</a:t>
            </a:r>
            <a:br>
              <a:rPr lang="es-ES" sz="2100" smtClean="0"/>
            </a:br>
            <a:r>
              <a:rPr lang="es-ES" sz="2100" smtClean="0"/>
              <a:t>Instituto Universitario de Investigaciones Turísticas</a:t>
            </a:r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Universidad de Alicante</a:t>
            </a:r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Antonio.Aledo@ua.es</a:t>
            </a:r>
            <a:endParaRPr lang="es-ES_tradnl" sz="2100" smtClean="0"/>
          </a:p>
        </p:txBody>
      </p:sp>
    </p:spTree>
    <p:extLst>
      <p:ext uri="{BB962C8B-B14F-4D97-AF65-F5344CB8AC3E}">
        <p14:creationId xmlns:p14="http://schemas.microsoft.com/office/powerpoint/2010/main" val="19343309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eaLnBrk="1" hangingPunct="1"/>
            <a:r>
              <a:rPr lang="es-ES_tradnl" sz="3200" smtClean="0"/>
              <a:t>Un programa de investigación sobre los efectos socioambientales del Turismo Residencial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844675"/>
            <a:ext cx="4495800" cy="4899025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s-ES_tradnl" sz="2400" smtClean="0"/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Enfoque epistemológico</a:t>
            </a:r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Presupuestos teóricos y objetivos generales de la investigación</a:t>
            </a:r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Marcos teóricos</a:t>
            </a:r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Objetivos: análisis de impactos y propuestas de reestructuración</a:t>
            </a:r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Metodologías participativas </a:t>
            </a:r>
          </a:p>
          <a:p>
            <a:pPr marL="914400" lvl="1" indent="-457200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_tradnl" smtClean="0"/>
              <a:t>Técnicas</a:t>
            </a:r>
          </a:p>
          <a:p>
            <a:pPr marL="533400" indent="-533400" eaLnBrk="1" hangingPunct="1"/>
            <a:endParaRPr lang="es-ES_tradnl" sz="2400" smtClean="0"/>
          </a:p>
        </p:txBody>
      </p:sp>
      <p:pic>
        <p:nvPicPr>
          <p:cNvPr id="3076" name="Picture 7" descr="PICT0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613" y="2197100"/>
            <a:ext cx="4040187" cy="3332163"/>
          </a:xfrm>
        </p:spPr>
      </p:pic>
    </p:spTree>
    <p:extLst>
      <p:ext uri="{BB962C8B-B14F-4D97-AF65-F5344CB8AC3E}">
        <p14:creationId xmlns:p14="http://schemas.microsoft.com/office/powerpoint/2010/main" val="20804012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sz="4000" smtClean="0"/>
              <a:t>Desarrollo turístico: un socioespacio de conflicto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mtClean="0"/>
              <a:t>Espacio social construido por actores, sus interrelaciones y sus estrategias 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Donde se dirime el control sobre el proceso de toma de decisiones relacionadas con el desarrollo turístico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mtClean="0"/>
              <a:t>El modelo de desarrollo turístico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mtClean="0"/>
              <a:t>La distribución de efectos positivos y negativos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Estrategias políticas y discursivas</a:t>
            </a:r>
          </a:p>
        </p:txBody>
      </p:sp>
    </p:spTree>
    <p:extLst>
      <p:ext uri="{BB962C8B-B14F-4D97-AF65-F5344CB8AC3E}">
        <p14:creationId xmlns:p14="http://schemas.microsoft.com/office/powerpoint/2010/main" val="129656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z="28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333375"/>
            <a:ext cx="8229600" cy="64087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>
                <a:solidFill>
                  <a:schemeClr val="accent2"/>
                </a:solidFill>
              </a:rPr>
              <a:t>Epistemología</a:t>
            </a:r>
            <a:r>
              <a:rPr lang="es-ES_tradnl" sz="2000" smtClean="0"/>
              <a:t>: </a:t>
            </a:r>
          </a:p>
          <a:p>
            <a:pPr marL="762000" lvl="1" indent="-304800"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/>
              <a:t>El enfoque de los estudios críticos del turismo, enfoque interpretativista</a:t>
            </a:r>
          </a:p>
          <a:p>
            <a:pPr marL="762000" lvl="1" indent="-304800"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/>
              <a:t>La ciencia posnormal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>
                <a:solidFill>
                  <a:schemeClr val="accent2"/>
                </a:solidFill>
              </a:rPr>
              <a:t>Teoría</a:t>
            </a:r>
            <a:r>
              <a:rPr lang="es-ES_tradnl" sz="2000" smtClean="0"/>
              <a:t>: </a:t>
            </a: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>
                <a:solidFill>
                  <a:srgbClr val="FF0000"/>
                </a:solidFill>
              </a:rPr>
              <a:t>Teoría crítica del turismo</a:t>
            </a:r>
            <a:r>
              <a:rPr lang="es-ES_tradnl" sz="2000" smtClean="0"/>
              <a:t> </a:t>
            </a: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>
                <a:solidFill>
                  <a:srgbClr val="FF0000"/>
                </a:solidFill>
              </a:rPr>
              <a:t>Foucault</a:t>
            </a:r>
            <a:r>
              <a:rPr lang="es-ES_tradnl" sz="2000" smtClean="0"/>
              <a:t>, su reflexión </a:t>
            </a:r>
            <a:r>
              <a:rPr lang="es-ES_tradnl" sz="2000" b="1" i="1" smtClean="0"/>
              <a:t>poder</a:t>
            </a:r>
            <a:r>
              <a:rPr lang="es-ES_tradnl" sz="2000" smtClean="0"/>
              <a:t> a la hora de entender las relaciones entre anfitriones e invitados, y sus teorías sobre el discurso</a:t>
            </a: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>
                <a:solidFill>
                  <a:srgbClr val="FF0000"/>
                </a:solidFill>
              </a:rPr>
              <a:t>Bourdieu</a:t>
            </a:r>
            <a:r>
              <a:rPr lang="es-ES_tradnl" sz="2000" smtClean="0"/>
              <a:t>, su concepto de </a:t>
            </a:r>
            <a:r>
              <a:rPr lang="es-ES_tradnl" sz="2000" b="1" i="1" smtClean="0"/>
              <a:t>habitus y de campo</a:t>
            </a:r>
            <a:r>
              <a:rPr lang="es-ES_tradnl" sz="2000" smtClean="0"/>
              <a:t> para entender el espacio de conflicto que se genera en torno a los desarrollos turístico residenciales</a:t>
            </a: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>
                <a:solidFill>
                  <a:srgbClr val="FF0000"/>
                </a:solidFill>
              </a:rPr>
              <a:t>Globalización </a:t>
            </a:r>
            <a:r>
              <a:rPr lang="es-ES_tradnl" sz="2000" smtClean="0"/>
              <a:t>(Castell, </a:t>
            </a:r>
            <a:r>
              <a:rPr lang="en-GB" sz="2000" smtClean="0"/>
              <a:t>Appadurai)</a:t>
            </a:r>
            <a:endParaRPr lang="es-ES_tradnl" sz="2000" smtClean="0">
              <a:solidFill>
                <a:srgbClr val="FF0000"/>
              </a:solidFill>
            </a:endParaRP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>
                <a:solidFill>
                  <a:srgbClr val="FF0000"/>
                </a:solidFill>
              </a:rPr>
              <a:t>Lass, Urry,Offe</a:t>
            </a:r>
            <a:r>
              <a:rPr lang="es-ES_tradnl" sz="2000" smtClean="0"/>
              <a:t>: sobre su concepto de </a:t>
            </a:r>
            <a:r>
              <a:rPr lang="es-ES_tradnl" sz="2000" b="1" i="1" smtClean="0"/>
              <a:t>capitalismo desorganizado</a:t>
            </a:r>
            <a:r>
              <a:rPr lang="es-ES_tradnl" sz="2000" smtClean="0"/>
              <a:t> que ayuda a entender las últimas formulaciones del turismo residencial</a:t>
            </a:r>
          </a:p>
          <a:p>
            <a:pPr marL="762000" lvl="1" indent="-304800" eaLnBrk="1" hangingPunct="1">
              <a:lnSpc>
                <a:spcPct val="80000"/>
              </a:lnSpc>
            </a:pPr>
            <a:r>
              <a:rPr lang="es-ES_tradnl" sz="2000" smtClean="0"/>
              <a:t>Revisión de las teorías y métodos sobre los </a:t>
            </a:r>
            <a:r>
              <a:rPr lang="es-ES_tradnl" sz="2000" b="1" i="1" smtClean="0"/>
              <a:t>impactos del turismo</a:t>
            </a:r>
            <a:r>
              <a:rPr lang="es-ES_tradnl" sz="2000" smtClean="0"/>
              <a:t>; entendemos el turismo residencial como un elemento endógeno y estructural de las comunidades no como un elemento exógeno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>
                <a:solidFill>
                  <a:schemeClr val="accent2"/>
                </a:solidFill>
              </a:rPr>
              <a:t>Métodos</a:t>
            </a:r>
            <a:r>
              <a:rPr lang="es-ES_tradnl" sz="2000" smtClean="0"/>
              <a:t>: analisis de stakeholders, </a:t>
            </a:r>
            <a:r>
              <a:rPr lang="es-ES_tradnl" sz="2000" i="1" smtClean="0"/>
              <a:t>community impact assesment</a:t>
            </a:r>
            <a:r>
              <a:rPr lang="es-ES_tradnl" sz="2000" smtClean="0"/>
              <a:t>, y técnicas cuantitativas y participativas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s-ES_tradnl" sz="2000" smtClean="0">
                <a:solidFill>
                  <a:schemeClr val="accent2"/>
                </a:solidFill>
              </a:rPr>
              <a:t>Técnicas</a:t>
            </a:r>
            <a:r>
              <a:rPr lang="es-ES_tradnl" sz="2000" smtClean="0"/>
              <a:t>: producción y análisis de redes  causales</a:t>
            </a:r>
          </a:p>
        </p:txBody>
      </p:sp>
    </p:spTree>
    <p:extLst>
      <p:ext uri="{BB962C8B-B14F-4D97-AF65-F5344CB8AC3E}">
        <p14:creationId xmlns:p14="http://schemas.microsoft.com/office/powerpoint/2010/main" val="1833044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147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148" name="Rectangle 11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s-ES_tradnl" sz="1600" smtClean="0"/>
              <a:t>Una posición crítica sobre el turismo que enlaza con temas de poder, desigualdad y procesos de desarrollo, a la vez que reconoce la relevancia de la diversidad cultural.</a:t>
            </a:r>
            <a:endParaRPr lang="en-US" sz="1600" i="1" smtClean="0"/>
          </a:p>
          <a:p>
            <a:pPr lvl="1" eaLnBrk="1" hangingPunct="1">
              <a:lnSpc>
                <a:spcPct val="80000"/>
              </a:lnSpc>
            </a:pPr>
            <a:r>
              <a:rPr lang="en-US" sz="1600" i="1" smtClean="0"/>
              <a:t>Un cambio en la perspectiva que acoge el enfoque interpretivista frente al positivista, y una posición crítica y reflexiva tanto frente al sector turístico como a la investigación y docencia en turismo.</a:t>
            </a:r>
            <a:endParaRPr lang="es-ES_tradnl" sz="1600" smtClean="0">
              <a:solidFill>
                <a:srgbClr val="FF0000"/>
              </a:solidFill>
            </a:endParaRPr>
          </a:p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99057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La ciencia posnormal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mtClean="0"/>
              <a:t>El turismo es un “entorno turbulento”</a:t>
            </a:r>
            <a:r>
              <a:rPr lang="en-US" smtClean="0"/>
              <a:t> </a:t>
            </a:r>
            <a:r>
              <a:rPr lang="en-US" sz="1200" smtClean="0"/>
              <a:t>JAMAL, T. y GETZ, D. (1995): «Collaboration Theory and Community Tourism Planning»,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smtClean="0"/>
              <a:t>en Annals of Tourism Research. 22, 1, pp. 186-204. Russel R., Faulkner B. (1999) "Movers and Shakers: chaos makers in tourism development" Tourism Management, 20(4): 411-23.</a:t>
            </a:r>
            <a:endParaRPr lang="es-ES_tradnl" sz="1200" smtClean="0"/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Alto nivel de incertidumbre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Intereses y valores contrapuestos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Cuestionamiento de la Ciencia tradicional, positivista, neutral, objetiva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AMPLIAR LA COMUNIDAD DE EVALUADORES PARA REDUCIR LA INCERTIDUMBRE E INCLUIR DIFERENTES PERSPECTIVAS</a:t>
            </a:r>
          </a:p>
        </p:txBody>
      </p:sp>
    </p:spTree>
    <p:extLst>
      <p:ext uri="{BB962C8B-B14F-4D97-AF65-F5344CB8AC3E}">
        <p14:creationId xmlns:p14="http://schemas.microsoft.com/office/powerpoint/2010/main" val="169709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smtClean="0"/>
              <a:t>La Participación Pública en la investigación</a:t>
            </a:r>
            <a:endParaRPr lang="es-E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28813"/>
            <a:ext cx="8229600" cy="3868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2800" smtClean="0"/>
              <a:t>La PARTICIPACIÓN PÚBLICA ofrece: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Mejores resultados (más y mejor información)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Procesos más legítimos y justos (al incluir a las distintas posiciones en juego)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Reflexión y aprendizaje colectivo (diálogo entre los distintos agentes sociales</a:t>
            </a:r>
            <a:r>
              <a:rPr lang="es-ES_tradnl" sz="280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24173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14" name="Group 250"/>
          <p:cNvGrpSpPr>
            <a:grpSpLocks/>
          </p:cNvGrpSpPr>
          <p:nvPr/>
        </p:nvGrpSpPr>
        <p:grpSpPr bwMode="auto">
          <a:xfrm>
            <a:off x="1905000" y="38100"/>
            <a:ext cx="6934200" cy="6781800"/>
            <a:chOff x="-3" y="-3"/>
            <a:chExt cx="3632" cy="4677"/>
          </a:xfrm>
        </p:grpSpPr>
        <p:grpSp>
          <p:nvGrpSpPr>
            <p:cNvPr id="37112" name="Group 248"/>
            <p:cNvGrpSpPr>
              <a:grpSpLocks/>
            </p:cNvGrpSpPr>
            <p:nvPr/>
          </p:nvGrpSpPr>
          <p:grpSpPr bwMode="auto">
            <a:xfrm>
              <a:off x="0" y="0"/>
              <a:ext cx="3626" cy="4671"/>
              <a:chOff x="0" y="0"/>
              <a:chExt cx="3626" cy="4671"/>
            </a:xfrm>
          </p:grpSpPr>
          <p:grpSp>
            <p:nvGrpSpPr>
              <p:cNvPr id="37083" name="Group 219"/>
              <p:cNvGrpSpPr>
                <a:grpSpLocks/>
              </p:cNvGrpSpPr>
              <p:nvPr/>
            </p:nvGrpSpPr>
            <p:grpSpPr bwMode="auto">
              <a:xfrm>
                <a:off x="0" y="0"/>
                <a:ext cx="1347" cy="759"/>
                <a:chOff x="0" y="0"/>
                <a:chExt cx="1347" cy="759"/>
              </a:xfrm>
            </p:grpSpPr>
            <p:sp>
              <p:nvSpPr>
                <p:cNvPr id="37067" name="Rectangle 203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91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bIns="0"/>
                <a:lstStyle/>
                <a:p>
                  <a:endParaRPr lang="es-ES" sz="1800" b="1">
                    <a:cs typeface="Times New Roman" pitchFamily="18" charset="0"/>
                  </a:endParaRPr>
                </a:p>
                <a:p>
                  <a:endParaRPr lang="es-ES" sz="1800" b="1">
                    <a:cs typeface="Times New Roman" pitchFamily="18" charset="0"/>
                  </a:endParaRPr>
                </a:p>
                <a:p>
                  <a:r>
                    <a:rPr lang="es-ES" sz="1800" b="1">
                      <a:cs typeface="Times New Roman" pitchFamily="18" charset="0"/>
                    </a:rPr>
                    <a:t>FASES</a:t>
                  </a:r>
                  <a:endParaRPr lang="es-ES" sz="1800" b="1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82" name="Rectangle 21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47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85" name="Group 221"/>
              <p:cNvGrpSpPr>
                <a:grpSpLocks/>
              </p:cNvGrpSpPr>
              <p:nvPr/>
            </p:nvGrpSpPr>
            <p:grpSpPr bwMode="auto">
              <a:xfrm>
                <a:off x="1347" y="0"/>
                <a:ext cx="1336" cy="759"/>
                <a:chOff x="1347" y="0"/>
                <a:chExt cx="1336" cy="759"/>
              </a:xfrm>
            </p:grpSpPr>
            <p:sp>
              <p:nvSpPr>
                <p:cNvPr id="37068" name="Rectangle 204"/>
                <p:cNvSpPr>
                  <a:spLocks noChangeArrowheads="1"/>
                </p:cNvSpPr>
                <p:nvPr/>
              </p:nvSpPr>
              <p:spPr bwMode="auto">
                <a:xfrm>
                  <a:off x="1375" y="0"/>
                  <a:ext cx="1280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 sz="1800" b="1">
                    <a:cs typeface="Times New Roman" pitchFamily="18" charset="0"/>
                  </a:endParaRPr>
                </a:p>
                <a:p>
                  <a:endParaRPr lang="es-ES" sz="1800" b="1">
                    <a:cs typeface="Times New Roman" pitchFamily="18" charset="0"/>
                  </a:endParaRPr>
                </a:p>
                <a:p>
                  <a:r>
                    <a:rPr lang="es-ES" sz="1800" b="1">
                      <a:cs typeface="Times New Roman" pitchFamily="18" charset="0"/>
                    </a:rPr>
                    <a:t>ACTORES</a:t>
                  </a:r>
                  <a:endParaRPr lang="es-ES" sz="1800">
                    <a:cs typeface="Times New Roman" pitchFamily="18" charset="0"/>
                  </a:endParaRPr>
                </a:p>
                <a:p>
                  <a:pPr eaLnBrk="0" hangingPunct="0"/>
                  <a:endParaRPr lang="es-ES" sz="1800">
                    <a:latin typeface="Times New Roman" pitchFamily="18" charset="0"/>
                  </a:endParaRPr>
                </a:p>
              </p:txBody>
            </p:sp>
            <p:sp>
              <p:nvSpPr>
                <p:cNvPr id="37084" name="Rectangle 220"/>
                <p:cNvSpPr>
                  <a:spLocks noChangeArrowheads="1"/>
                </p:cNvSpPr>
                <p:nvPr/>
              </p:nvSpPr>
              <p:spPr bwMode="auto">
                <a:xfrm>
                  <a:off x="1347" y="0"/>
                  <a:ext cx="1336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87" name="Group 223"/>
              <p:cNvGrpSpPr>
                <a:grpSpLocks/>
              </p:cNvGrpSpPr>
              <p:nvPr/>
            </p:nvGrpSpPr>
            <p:grpSpPr bwMode="auto">
              <a:xfrm>
                <a:off x="2683" y="0"/>
                <a:ext cx="943" cy="759"/>
                <a:chOff x="2683" y="0"/>
                <a:chExt cx="943" cy="759"/>
              </a:xfrm>
            </p:grpSpPr>
            <p:sp>
              <p:nvSpPr>
                <p:cNvPr id="37069" name="Rectangle 205"/>
                <p:cNvSpPr>
                  <a:spLocks noChangeArrowheads="1"/>
                </p:cNvSpPr>
                <p:nvPr/>
              </p:nvSpPr>
              <p:spPr bwMode="auto">
                <a:xfrm>
                  <a:off x="2711" y="0"/>
                  <a:ext cx="887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bIns="0"/>
                <a:lstStyle/>
                <a:p>
                  <a:endParaRPr lang="es-ES" sz="1800" b="1">
                    <a:cs typeface="Times New Roman" pitchFamily="18" charset="0"/>
                  </a:endParaRPr>
                </a:p>
                <a:p>
                  <a:endParaRPr lang="es-ES" sz="1800" b="1">
                    <a:cs typeface="Times New Roman" pitchFamily="18" charset="0"/>
                  </a:endParaRPr>
                </a:p>
                <a:p>
                  <a:r>
                    <a:rPr lang="es-ES" sz="1800" b="1">
                      <a:cs typeface="Times New Roman" pitchFamily="18" charset="0"/>
                    </a:rPr>
                    <a:t>TECNICA</a:t>
                  </a:r>
                </a:p>
                <a:p>
                  <a:pPr eaLnBrk="0" hangingPunct="0"/>
                  <a:endParaRPr lang="es-ES" sz="1800"/>
                </a:p>
              </p:txBody>
            </p:sp>
            <p:sp>
              <p:nvSpPr>
                <p:cNvPr id="37086" name="Rectangle 222"/>
                <p:cNvSpPr>
                  <a:spLocks noChangeArrowheads="1"/>
                </p:cNvSpPr>
                <p:nvPr/>
              </p:nvSpPr>
              <p:spPr bwMode="auto">
                <a:xfrm>
                  <a:off x="2683" y="0"/>
                  <a:ext cx="943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89" name="Group 225"/>
              <p:cNvGrpSpPr>
                <a:grpSpLocks/>
              </p:cNvGrpSpPr>
              <p:nvPr/>
            </p:nvGrpSpPr>
            <p:grpSpPr bwMode="auto">
              <a:xfrm>
                <a:off x="0" y="759"/>
                <a:ext cx="1347" cy="1208"/>
                <a:chOff x="0" y="759"/>
                <a:chExt cx="1347" cy="1208"/>
              </a:xfrm>
            </p:grpSpPr>
            <p:sp>
              <p:nvSpPr>
                <p:cNvPr id="37070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" y="759"/>
                  <a:ext cx="1291" cy="1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1ª FASE. ESTUDIO DE BASE-- DETERMINANTES SOCIALES Y CULTURALES +  (AMBIENTALES, ECONÓMICOS, TECNOLÓGICOS, ETC)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88" name="Rectangle 224"/>
                <p:cNvSpPr>
                  <a:spLocks noChangeArrowheads="1"/>
                </p:cNvSpPr>
                <p:nvPr/>
              </p:nvSpPr>
              <p:spPr bwMode="auto">
                <a:xfrm>
                  <a:off x="0" y="759"/>
                  <a:ext cx="1347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91" name="Group 227"/>
              <p:cNvGrpSpPr>
                <a:grpSpLocks/>
              </p:cNvGrpSpPr>
              <p:nvPr/>
            </p:nvGrpSpPr>
            <p:grpSpPr bwMode="auto">
              <a:xfrm>
                <a:off x="1347" y="759"/>
                <a:ext cx="1336" cy="1208"/>
                <a:chOff x="1347" y="759"/>
                <a:chExt cx="1336" cy="1208"/>
              </a:xfrm>
            </p:grpSpPr>
            <p:sp>
              <p:nvSpPr>
                <p:cNvPr id="37071" name="Rectangle 207"/>
                <p:cNvSpPr>
                  <a:spLocks noChangeArrowheads="1"/>
                </p:cNvSpPr>
                <p:nvPr/>
              </p:nvSpPr>
              <p:spPr bwMode="auto">
                <a:xfrm>
                  <a:off x="1375" y="759"/>
                  <a:ext cx="1280" cy="1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GI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EXPERTOS LOCALES Y REGIONALES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9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347" y="759"/>
                  <a:ext cx="1336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93" name="Group 229"/>
              <p:cNvGrpSpPr>
                <a:grpSpLocks/>
              </p:cNvGrpSpPr>
              <p:nvPr/>
            </p:nvGrpSpPr>
            <p:grpSpPr bwMode="auto">
              <a:xfrm>
                <a:off x="2683" y="759"/>
                <a:ext cx="943" cy="1208"/>
                <a:chOff x="2683" y="759"/>
                <a:chExt cx="943" cy="1208"/>
              </a:xfrm>
            </p:grpSpPr>
            <p:sp>
              <p:nvSpPr>
                <p:cNvPr id="37072" name="Rectangle 208"/>
                <p:cNvSpPr>
                  <a:spLocks noChangeArrowheads="1"/>
                </p:cNvSpPr>
                <p:nvPr/>
              </p:nvSpPr>
              <p:spPr bwMode="auto">
                <a:xfrm>
                  <a:off x="2711" y="759"/>
                  <a:ext cx="887" cy="12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OBSERVACIÓN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ENTREVISTAS SEMIESTRUCTURADAS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SELECCIÓN DE STAKEHOLDERS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9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683" y="759"/>
                  <a:ext cx="943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95" name="Group 231"/>
              <p:cNvGrpSpPr>
                <a:grpSpLocks/>
              </p:cNvGrpSpPr>
              <p:nvPr/>
            </p:nvGrpSpPr>
            <p:grpSpPr bwMode="auto">
              <a:xfrm>
                <a:off x="0" y="1967"/>
                <a:ext cx="1347" cy="978"/>
                <a:chOff x="0" y="1967"/>
                <a:chExt cx="1347" cy="978"/>
              </a:xfrm>
            </p:grpSpPr>
            <p:sp>
              <p:nvSpPr>
                <p:cNvPr id="37073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" y="1967"/>
                  <a:ext cx="1291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2ª FASE: DIAGNOSTICO 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94" name="Rectangle 230"/>
                <p:cNvSpPr>
                  <a:spLocks noChangeArrowheads="1"/>
                </p:cNvSpPr>
                <p:nvPr/>
              </p:nvSpPr>
              <p:spPr bwMode="auto">
                <a:xfrm>
                  <a:off x="0" y="1967"/>
                  <a:ext cx="1347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97" name="Group 233"/>
              <p:cNvGrpSpPr>
                <a:grpSpLocks/>
              </p:cNvGrpSpPr>
              <p:nvPr/>
            </p:nvGrpSpPr>
            <p:grpSpPr bwMode="auto">
              <a:xfrm>
                <a:off x="1347" y="1967"/>
                <a:ext cx="1336" cy="978"/>
                <a:chOff x="1347" y="1967"/>
                <a:chExt cx="1336" cy="978"/>
              </a:xfrm>
            </p:grpSpPr>
            <p:sp>
              <p:nvSpPr>
                <p:cNvPr id="37074" name="Rectangle 210"/>
                <p:cNvSpPr>
                  <a:spLocks noChangeArrowheads="1"/>
                </p:cNvSpPr>
                <p:nvPr/>
              </p:nvSpPr>
              <p:spPr bwMode="auto">
                <a:xfrm>
                  <a:off x="1375" y="1967"/>
                  <a:ext cx="1280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GI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EXPERTOS LOCALES Y REGIONALES</a:t>
                  </a:r>
                </a:p>
                <a:p>
                  <a:pPr eaLnBrk="0" hangingPunct="0"/>
                  <a:r>
                    <a:rPr lang="en-GB" sz="1200">
                      <a:cs typeface="Times New Roman" pitchFamily="18" charset="0"/>
                    </a:rPr>
                    <a:t>STAKEHOLDERS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GB" sz="1200">
                      <a:cs typeface="Times New Roman" pitchFamily="18" charset="0"/>
                    </a:rPr>
                    <a:t>TÉCNICA DAFO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96" name="Rectangle 232"/>
                <p:cNvSpPr>
                  <a:spLocks noChangeArrowheads="1"/>
                </p:cNvSpPr>
                <p:nvPr/>
              </p:nvSpPr>
              <p:spPr bwMode="auto">
                <a:xfrm>
                  <a:off x="1347" y="1967"/>
                  <a:ext cx="1336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099" name="Group 235"/>
              <p:cNvGrpSpPr>
                <a:grpSpLocks/>
              </p:cNvGrpSpPr>
              <p:nvPr/>
            </p:nvGrpSpPr>
            <p:grpSpPr bwMode="auto">
              <a:xfrm>
                <a:off x="2683" y="1967"/>
                <a:ext cx="943" cy="978"/>
                <a:chOff x="2683" y="1967"/>
                <a:chExt cx="943" cy="978"/>
              </a:xfrm>
            </p:grpSpPr>
            <p:sp>
              <p:nvSpPr>
                <p:cNvPr id="37075" name="Rectangle 211"/>
                <p:cNvSpPr>
                  <a:spLocks noChangeArrowheads="1"/>
                </p:cNvSpPr>
                <p:nvPr/>
              </p:nvSpPr>
              <p:spPr bwMode="auto">
                <a:xfrm>
                  <a:off x="2711" y="1967"/>
                  <a:ext cx="88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cs typeface="Times New Roman" pitchFamily="18" charset="0"/>
                    </a:rPr>
                    <a:t>TÉCNICA DAFO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GRUPOS DE TRABAJO SECTORIALES 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MARCO LOGICO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09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683" y="1967"/>
                  <a:ext cx="94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01" name="Group 237"/>
              <p:cNvGrpSpPr>
                <a:grpSpLocks/>
              </p:cNvGrpSpPr>
              <p:nvPr/>
            </p:nvGrpSpPr>
            <p:grpSpPr bwMode="auto">
              <a:xfrm>
                <a:off x="0" y="2945"/>
                <a:ext cx="1347" cy="633"/>
                <a:chOff x="0" y="2945"/>
                <a:chExt cx="1347" cy="633"/>
              </a:xfrm>
            </p:grpSpPr>
            <p:sp>
              <p:nvSpPr>
                <p:cNvPr id="37076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" y="2945"/>
                  <a:ext cx="1291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cs typeface="Times New Roman" pitchFamily="18" charset="0"/>
                    </a:rPr>
                    <a:t>3ª FASE: IDEA 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100" name="Rectangle 236"/>
                <p:cNvSpPr>
                  <a:spLocks noChangeArrowheads="1"/>
                </p:cNvSpPr>
                <p:nvPr/>
              </p:nvSpPr>
              <p:spPr bwMode="auto">
                <a:xfrm>
                  <a:off x="0" y="2945"/>
                  <a:ext cx="134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03" name="Group 239"/>
              <p:cNvGrpSpPr>
                <a:grpSpLocks/>
              </p:cNvGrpSpPr>
              <p:nvPr/>
            </p:nvGrpSpPr>
            <p:grpSpPr bwMode="auto">
              <a:xfrm>
                <a:off x="1347" y="2945"/>
                <a:ext cx="1336" cy="633"/>
                <a:chOff x="1347" y="2945"/>
                <a:chExt cx="1336" cy="633"/>
              </a:xfrm>
            </p:grpSpPr>
            <p:sp>
              <p:nvSpPr>
                <p:cNvPr id="37077" name="Rectangle 213"/>
                <p:cNvSpPr>
                  <a:spLocks noChangeArrowheads="1"/>
                </p:cNvSpPr>
                <p:nvPr/>
              </p:nvSpPr>
              <p:spPr bwMode="auto">
                <a:xfrm>
                  <a:off x="1375" y="2945"/>
                  <a:ext cx="1280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cs typeface="Times New Roman" pitchFamily="18" charset="0"/>
                    </a:rPr>
                    <a:t>GI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GB" sz="1200">
                      <a:cs typeface="Times New Roman" pitchFamily="18" charset="0"/>
                    </a:rPr>
                    <a:t>STAKEHOLDERS</a:t>
                  </a:r>
                  <a:endParaRPr lang="es-ES" sz="12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POBLACIÓN LOCAL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10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347" y="2945"/>
                  <a:ext cx="1336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05" name="Group 241"/>
              <p:cNvGrpSpPr>
                <a:grpSpLocks/>
              </p:cNvGrpSpPr>
              <p:nvPr/>
            </p:nvGrpSpPr>
            <p:grpSpPr bwMode="auto">
              <a:xfrm>
                <a:off x="2683" y="2945"/>
                <a:ext cx="943" cy="633"/>
                <a:chOff x="2683" y="2945"/>
                <a:chExt cx="943" cy="633"/>
              </a:xfrm>
            </p:grpSpPr>
            <p:sp>
              <p:nvSpPr>
                <p:cNvPr id="37078" name="Rectangle 214"/>
                <p:cNvSpPr>
                  <a:spLocks noChangeArrowheads="1"/>
                </p:cNvSpPr>
                <p:nvPr/>
              </p:nvSpPr>
              <p:spPr bwMode="auto">
                <a:xfrm>
                  <a:off x="2711" y="2945"/>
                  <a:ext cx="887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TRABAJO CON STAKEHOLDERS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(presentación pública )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ENCUESTAS</a:t>
                  </a:r>
                </a:p>
              </p:txBody>
            </p:sp>
            <p:sp>
              <p:nvSpPr>
                <p:cNvPr id="3710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683" y="2945"/>
                  <a:ext cx="943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07" name="Group 243"/>
              <p:cNvGrpSpPr>
                <a:grpSpLocks/>
              </p:cNvGrpSpPr>
              <p:nvPr/>
            </p:nvGrpSpPr>
            <p:grpSpPr bwMode="auto">
              <a:xfrm>
                <a:off x="0" y="3578"/>
                <a:ext cx="1347" cy="1093"/>
                <a:chOff x="0" y="3578"/>
                <a:chExt cx="1347" cy="1093"/>
              </a:xfrm>
            </p:grpSpPr>
            <p:sp>
              <p:nvSpPr>
                <p:cNvPr id="37079" name="Rectangle 215"/>
                <p:cNvSpPr>
                  <a:spLocks noChangeArrowheads="1"/>
                </p:cNvSpPr>
                <p:nvPr/>
              </p:nvSpPr>
              <p:spPr bwMode="auto">
                <a:xfrm>
                  <a:off x="28" y="3578"/>
                  <a:ext cx="1291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4ª FASE: VIABILIDAD SOCIAL – ANÁLISIS DE IMPACTO SOCIAL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106" name="Rectangle 242"/>
                <p:cNvSpPr>
                  <a:spLocks noChangeArrowheads="1"/>
                </p:cNvSpPr>
                <p:nvPr/>
              </p:nvSpPr>
              <p:spPr bwMode="auto">
                <a:xfrm>
                  <a:off x="0" y="3578"/>
                  <a:ext cx="1347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09" name="Group 245"/>
              <p:cNvGrpSpPr>
                <a:grpSpLocks/>
              </p:cNvGrpSpPr>
              <p:nvPr/>
            </p:nvGrpSpPr>
            <p:grpSpPr bwMode="auto">
              <a:xfrm>
                <a:off x="1347" y="3578"/>
                <a:ext cx="1336" cy="1093"/>
                <a:chOff x="1347" y="3578"/>
                <a:chExt cx="1336" cy="1093"/>
              </a:xfrm>
            </p:grpSpPr>
            <p:sp>
              <p:nvSpPr>
                <p:cNvPr id="37080" name="Rectangle 216"/>
                <p:cNvSpPr>
                  <a:spLocks noChangeArrowheads="1"/>
                </p:cNvSpPr>
                <p:nvPr/>
              </p:nvSpPr>
              <p:spPr bwMode="auto">
                <a:xfrm>
                  <a:off x="1375" y="3578"/>
                  <a:ext cx="1280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GI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STAKEHOLDERS</a:t>
                  </a: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108" name="Rectangle 244"/>
                <p:cNvSpPr>
                  <a:spLocks noChangeArrowheads="1"/>
                </p:cNvSpPr>
                <p:nvPr/>
              </p:nvSpPr>
              <p:spPr bwMode="auto">
                <a:xfrm>
                  <a:off x="1347" y="3578"/>
                  <a:ext cx="1336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111" name="Group 247"/>
              <p:cNvGrpSpPr>
                <a:grpSpLocks/>
              </p:cNvGrpSpPr>
              <p:nvPr/>
            </p:nvGrpSpPr>
            <p:grpSpPr bwMode="auto">
              <a:xfrm>
                <a:off x="2683" y="3578"/>
                <a:ext cx="943" cy="1093"/>
                <a:chOff x="2683" y="3578"/>
                <a:chExt cx="943" cy="1093"/>
              </a:xfrm>
            </p:grpSpPr>
            <p:sp>
              <p:nvSpPr>
                <p:cNvPr id="37081" name="Rectangle 217"/>
                <p:cNvSpPr>
                  <a:spLocks noChangeArrowheads="1"/>
                </p:cNvSpPr>
                <p:nvPr/>
              </p:nvSpPr>
              <p:spPr bwMode="auto">
                <a:xfrm>
                  <a:off x="2711" y="3578"/>
                  <a:ext cx="887" cy="10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r>
                    <a:rPr lang="es-ES" sz="1200">
                      <a:cs typeface="Times New Roman" pitchFamily="18" charset="0"/>
                    </a:rPr>
                    <a:t>Talleres de Formulación de Escenarios (EASW)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11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683" y="3578"/>
                  <a:ext cx="943" cy="109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37113" name="Rectangle 249"/>
            <p:cNvSpPr>
              <a:spLocks noChangeArrowheads="1"/>
            </p:cNvSpPr>
            <p:nvPr/>
          </p:nvSpPr>
          <p:spPr bwMode="auto">
            <a:xfrm>
              <a:off x="-3" y="-3"/>
              <a:ext cx="3632" cy="4677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1320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Turismo y </a:t>
            </a:r>
            <a:r>
              <a:rPr lang="pt-BR" dirty="0" err="1" smtClean="0"/>
              <a:t>desenvolvimiento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Ortodoxia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6210"/>
            <a:ext cx="4040188" cy="302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Heterodoxia</a:t>
            </a:r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796524"/>
            <a:ext cx="4041775" cy="270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849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37" name="Group 1073"/>
          <p:cNvGrpSpPr>
            <a:grpSpLocks/>
          </p:cNvGrpSpPr>
          <p:nvPr/>
        </p:nvGrpSpPr>
        <p:grpSpPr bwMode="auto">
          <a:xfrm>
            <a:off x="1689100" y="1095375"/>
            <a:ext cx="5765800" cy="4668838"/>
            <a:chOff x="-3" y="-3"/>
            <a:chExt cx="3632" cy="2941"/>
          </a:xfrm>
        </p:grpSpPr>
        <p:grpSp>
          <p:nvGrpSpPr>
            <p:cNvPr id="37935" name="Group 1071"/>
            <p:cNvGrpSpPr>
              <a:grpSpLocks/>
            </p:cNvGrpSpPr>
            <p:nvPr/>
          </p:nvGrpSpPr>
          <p:grpSpPr bwMode="auto">
            <a:xfrm>
              <a:off x="0" y="0"/>
              <a:ext cx="3626" cy="2935"/>
              <a:chOff x="0" y="0"/>
              <a:chExt cx="3626" cy="2935"/>
            </a:xfrm>
          </p:grpSpPr>
          <p:grpSp>
            <p:nvGrpSpPr>
              <p:cNvPr id="37906" name="Group 1042"/>
              <p:cNvGrpSpPr>
                <a:grpSpLocks/>
              </p:cNvGrpSpPr>
              <p:nvPr/>
            </p:nvGrpSpPr>
            <p:grpSpPr bwMode="auto">
              <a:xfrm>
                <a:off x="0" y="0"/>
                <a:ext cx="1347" cy="978"/>
                <a:chOff x="0" y="0"/>
                <a:chExt cx="1347" cy="978"/>
              </a:xfrm>
            </p:grpSpPr>
            <p:sp>
              <p:nvSpPr>
                <p:cNvPr id="37890" name="Rectangle 1026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91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cs typeface="Times New Roman" pitchFamily="18" charset="0"/>
                    </a:rPr>
                    <a:t>5ª FASE: PROPUESTA DE ALTERNATIVAS</a:t>
                  </a:r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05" name="Rectangle 104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47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08" name="Group 1044"/>
              <p:cNvGrpSpPr>
                <a:grpSpLocks/>
              </p:cNvGrpSpPr>
              <p:nvPr/>
            </p:nvGrpSpPr>
            <p:grpSpPr bwMode="auto">
              <a:xfrm>
                <a:off x="1347" y="0"/>
                <a:ext cx="1336" cy="978"/>
                <a:chOff x="1347" y="0"/>
                <a:chExt cx="1336" cy="978"/>
              </a:xfrm>
            </p:grpSpPr>
            <p:sp>
              <p:nvSpPr>
                <p:cNvPr id="37891" name="Rectangle 1027"/>
                <p:cNvSpPr>
                  <a:spLocks noChangeArrowheads="1"/>
                </p:cNvSpPr>
                <p:nvPr/>
              </p:nvSpPr>
              <p:spPr bwMode="auto">
                <a:xfrm>
                  <a:off x="1375" y="0"/>
                  <a:ext cx="1280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GI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STAKEHOLDERS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AMPLIA REPRESENTACIÓN DE LA POBLACIÓN  LOCAL</a:t>
                  </a: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07" name="Rectangle 1043"/>
                <p:cNvSpPr>
                  <a:spLocks noChangeArrowheads="1"/>
                </p:cNvSpPr>
                <p:nvPr/>
              </p:nvSpPr>
              <p:spPr bwMode="auto">
                <a:xfrm>
                  <a:off x="1347" y="0"/>
                  <a:ext cx="1336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10" name="Group 1046"/>
              <p:cNvGrpSpPr>
                <a:grpSpLocks/>
              </p:cNvGrpSpPr>
              <p:nvPr/>
            </p:nvGrpSpPr>
            <p:grpSpPr bwMode="auto">
              <a:xfrm>
                <a:off x="2683" y="0"/>
                <a:ext cx="943" cy="978"/>
                <a:chOff x="2683" y="0"/>
                <a:chExt cx="943" cy="978"/>
              </a:xfrm>
            </p:grpSpPr>
            <p:sp>
              <p:nvSpPr>
                <p:cNvPr id="37892" name="Rectangle 1028"/>
                <p:cNvSpPr>
                  <a:spLocks noChangeArrowheads="1"/>
                </p:cNvSpPr>
                <p:nvPr/>
              </p:nvSpPr>
              <p:spPr bwMode="auto">
                <a:xfrm>
                  <a:off x="2711" y="0"/>
                  <a:ext cx="887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TÉCNICAS DE PARTICIPACIÓN CON GRUPOS GRANDES </a:t>
                  </a: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MARCO LÓGICO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09" name="Rectangle 1045"/>
                <p:cNvSpPr>
                  <a:spLocks noChangeArrowheads="1"/>
                </p:cNvSpPr>
                <p:nvPr/>
              </p:nvSpPr>
              <p:spPr bwMode="auto">
                <a:xfrm>
                  <a:off x="2683" y="0"/>
                  <a:ext cx="943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12" name="Group 1048"/>
              <p:cNvGrpSpPr>
                <a:grpSpLocks/>
              </p:cNvGrpSpPr>
              <p:nvPr/>
            </p:nvGrpSpPr>
            <p:grpSpPr bwMode="auto">
              <a:xfrm>
                <a:off x="0" y="978"/>
                <a:ext cx="1347" cy="518"/>
                <a:chOff x="0" y="978"/>
                <a:chExt cx="1347" cy="518"/>
              </a:xfrm>
            </p:grpSpPr>
            <p:sp>
              <p:nvSpPr>
                <p:cNvPr id="37893" name="Rectangle 1029"/>
                <p:cNvSpPr>
                  <a:spLocks noChangeArrowheads="1"/>
                </p:cNvSpPr>
                <p:nvPr/>
              </p:nvSpPr>
              <p:spPr bwMode="auto">
                <a:xfrm>
                  <a:off x="28" y="978"/>
                  <a:ext cx="12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6ª FASE. DISEÑO DEL PROYECTO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11" name="Rectangle 1047"/>
                <p:cNvSpPr>
                  <a:spLocks noChangeArrowheads="1"/>
                </p:cNvSpPr>
                <p:nvPr/>
              </p:nvSpPr>
              <p:spPr bwMode="auto">
                <a:xfrm>
                  <a:off x="0" y="978"/>
                  <a:ext cx="13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14" name="Group 1050"/>
              <p:cNvGrpSpPr>
                <a:grpSpLocks/>
              </p:cNvGrpSpPr>
              <p:nvPr/>
            </p:nvGrpSpPr>
            <p:grpSpPr bwMode="auto">
              <a:xfrm>
                <a:off x="1347" y="978"/>
                <a:ext cx="1336" cy="518"/>
                <a:chOff x="1347" y="978"/>
                <a:chExt cx="1336" cy="518"/>
              </a:xfrm>
            </p:grpSpPr>
            <p:sp>
              <p:nvSpPr>
                <p:cNvPr id="37894" name="Rectangle 1030"/>
                <p:cNvSpPr>
                  <a:spLocks noChangeArrowheads="1"/>
                </p:cNvSpPr>
                <p:nvPr/>
              </p:nvSpPr>
              <p:spPr bwMode="auto">
                <a:xfrm>
                  <a:off x="1375" y="978"/>
                  <a:ext cx="128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GI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NUEVOS STAKEHOLDERS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13" name="Rectangle 1049"/>
                <p:cNvSpPr>
                  <a:spLocks noChangeArrowheads="1"/>
                </p:cNvSpPr>
                <p:nvPr/>
              </p:nvSpPr>
              <p:spPr bwMode="auto">
                <a:xfrm>
                  <a:off x="1347" y="978"/>
                  <a:ext cx="13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16" name="Group 1052"/>
              <p:cNvGrpSpPr>
                <a:grpSpLocks/>
              </p:cNvGrpSpPr>
              <p:nvPr/>
            </p:nvGrpSpPr>
            <p:grpSpPr bwMode="auto">
              <a:xfrm>
                <a:off x="2683" y="978"/>
                <a:ext cx="943" cy="518"/>
                <a:chOff x="2683" y="978"/>
                <a:chExt cx="943" cy="518"/>
              </a:xfrm>
            </p:grpSpPr>
            <p:sp>
              <p:nvSpPr>
                <p:cNvPr id="37895" name="Rectangle 1031"/>
                <p:cNvSpPr>
                  <a:spLocks noChangeArrowheads="1"/>
                </p:cNvSpPr>
                <p:nvPr/>
              </p:nvSpPr>
              <p:spPr bwMode="auto">
                <a:xfrm>
                  <a:off x="2711" y="978"/>
                  <a:ext cx="887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GRUPOS DE TRABAJO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15" name="Rectangle 1051"/>
                <p:cNvSpPr>
                  <a:spLocks noChangeArrowheads="1"/>
                </p:cNvSpPr>
                <p:nvPr/>
              </p:nvSpPr>
              <p:spPr bwMode="auto">
                <a:xfrm>
                  <a:off x="2683" y="978"/>
                  <a:ext cx="94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18" name="Group 1054"/>
              <p:cNvGrpSpPr>
                <a:grpSpLocks/>
              </p:cNvGrpSpPr>
              <p:nvPr/>
            </p:nvGrpSpPr>
            <p:grpSpPr bwMode="auto">
              <a:xfrm>
                <a:off x="0" y="1496"/>
                <a:ext cx="1347" cy="518"/>
                <a:chOff x="0" y="1496"/>
                <a:chExt cx="1347" cy="518"/>
              </a:xfrm>
            </p:grpSpPr>
            <p:sp>
              <p:nvSpPr>
                <p:cNvPr id="37896" name="Rectangle 1032"/>
                <p:cNvSpPr>
                  <a:spLocks noChangeArrowheads="1"/>
                </p:cNvSpPr>
                <p:nvPr/>
              </p:nvSpPr>
              <p:spPr bwMode="auto">
                <a:xfrm>
                  <a:off x="28" y="1496"/>
                  <a:ext cx="12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7ª FASE: EJECUCIÓN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17" name="Rectangle 1053"/>
                <p:cNvSpPr>
                  <a:spLocks noChangeArrowheads="1"/>
                </p:cNvSpPr>
                <p:nvPr/>
              </p:nvSpPr>
              <p:spPr bwMode="auto">
                <a:xfrm>
                  <a:off x="0" y="1496"/>
                  <a:ext cx="13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20" name="Group 1056"/>
              <p:cNvGrpSpPr>
                <a:grpSpLocks/>
              </p:cNvGrpSpPr>
              <p:nvPr/>
            </p:nvGrpSpPr>
            <p:grpSpPr bwMode="auto">
              <a:xfrm>
                <a:off x="1347" y="1496"/>
                <a:ext cx="1336" cy="518"/>
                <a:chOff x="1347" y="1496"/>
                <a:chExt cx="1336" cy="518"/>
              </a:xfrm>
            </p:grpSpPr>
            <p:sp>
              <p:nvSpPr>
                <p:cNvPr id="37897" name="Rectangle 1033"/>
                <p:cNvSpPr>
                  <a:spLocks noChangeArrowheads="1"/>
                </p:cNvSpPr>
                <p:nvPr/>
              </p:nvSpPr>
              <p:spPr bwMode="auto">
                <a:xfrm>
                  <a:off x="1375" y="1496"/>
                  <a:ext cx="128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GI</a:t>
                  </a:r>
                </a:p>
                <a:p>
                  <a:pPr eaLnBrk="0" hangingPunct="0"/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MESAS SECTORIALES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19" name="Rectangle 1055"/>
                <p:cNvSpPr>
                  <a:spLocks noChangeArrowheads="1"/>
                </p:cNvSpPr>
                <p:nvPr/>
              </p:nvSpPr>
              <p:spPr bwMode="auto">
                <a:xfrm>
                  <a:off x="1347" y="1496"/>
                  <a:ext cx="13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22" name="Group 1058"/>
              <p:cNvGrpSpPr>
                <a:grpSpLocks/>
              </p:cNvGrpSpPr>
              <p:nvPr/>
            </p:nvGrpSpPr>
            <p:grpSpPr bwMode="auto">
              <a:xfrm>
                <a:off x="2683" y="1496"/>
                <a:ext cx="943" cy="518"/>
                <a:chOff x="2683" y="1496"/>
                <a:chExt cx="943" cy="518"/>
              </a:xfrm>
            </p:grpSpPr>
            <p:sp>
              <p:nvSpPr>
                <p:cNvPr id="37898" name="Rectangle 1034"/>
                <p:cNvSpPr>
                  <a:spLocks noChangeArrowheads="1"/>
                </p:cNvSpPr>
                <p:nvPr/>
              </p:nvSpPr>
              <p:spPr bwMode="auto">
                <a:xfrm>
                  <a:off x="2711" y="1496"/>
                  <a:ext cx="887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GRUPOS DE TRABAJO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21" name="Rectangle 1057"/>
                <p:cNvSpPr>
                  <a:spLocks noChangeArrowheads="1"/>
                </p:cNvSpPr>
                <p:nvPr/>
              </p:nvSpPr>
              <p:spPr bwMode="auto">
                <a:xfrm>
                  <a:off x="2683" y="1496"/>
                  <a:ext cx="94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24" name="Group 1060"/>
              <p:cNvGrpSpPr>
                <a:grpSpLocks/>
              </p:cNvGrpSpPr>
              <p:nvPr/>
            </p:nvGrpSpPr>
            <p:grpSpPr bwMode="auto">
              <a:xfrm>
                <a:off x="0" y="2014"/>
                <a:ext cx="1347" cy="518"/>
                <a:chOff x="0" y="2014"/>
                <a:chExt cx="1347" cy="518"/>
              </a:xfrm>
            </p:grpSpPr>
            <p:sp>
              <p:nvSpPr>
                <p:cNvPr id="37899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8" y="2014"/>
                  <a:ext cx="12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8ª FASE EVALUACIÓN Y SEGUIMIENTO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23" name="Rectangle 1059"/>
                <p:cNvSpPr>
                  <a:spLocks noChangeArrowheads="1"/>
                </p:cNvSpPr>
                <p:nvPr/>
              </p:nvSpPr>
              <p:spPr bwMode="auto">
                <a:xfrm>
                  <a:off x="0" y="2014"/>
                  <a:ext cx="13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26" name="Group 1062"/>
              <p:cNvGrpSpPr>
                <a:grpSpLocks/>
              </p:cNvGrpSpPr>
              <p:nvPr/>
            </p:nvGrpSpPr>
            <p:grpSpPr bwMode="auto">
              <a:xfrm>
                <a:off x="1347" y="2014"/>
                <a:ext cx="1336" cy="518"/>
                <a:chOff x="1347" y="2014"/>
                <a:chExt cx="1336" cy="518"/>
              </a:xfrm>
            </p:grpSpPr>
            <p:sp>
              <p:nvSpPr>
                <p:cNvPr id="37900" name="Rectangle 1036"/>
                <p:cNvSpPr>
                  <a:spLocks noChangeArrowheads="1"/>
                </p:cNvSpPr>
                <p:nvPr/>
              </p:nvSpPr>
              <p:spPr bwMode="auto">
                <a:xfrm>
                  <a:off x="1375" y="2014"/>
                  <a:ext cx="128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GI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GB" sz="1200">
                      <a:latin typeface="Times New Roman" pitchFamily="18" charset="0"/>
                      <a:cs typeface="Times New Roman" pitchFamily="18" charset="0"/>
                    </a:rPr>
                    <a:t>NUEVOS STAKEHOLDERS</a:t>
                  </a:r>
                  <a:endParaRPr lang="es-E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25" name="Rectangle 1061"/>
                <p:cNvSpPr>
                  <a:spLocks noChangeArrowheads="1"/>
                </p:cNvSpPr>
                <p:nvPr/>
              </p:nvSpPr>
              <p:spPr bwMode="auto">
                <a:xfrm>
                  <a:off x="1347" y="2014"/>
                  <a:ext cx="133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28" name="Group 1064"/>
              <p:cNvGrpSpPr>
                <a:grpSpLocks/>
              </p:cNvGrpSpPr>
              <p:nvPr/>
            </p:nvGrpSpPr>
            <p:grpSpPr bwMode="auto">
              <a:xfrm>
                <a:off x="2683" y="2014"/>
                <a:ext cx="943" cy="518"/>
                <a:chOff x="2683" y="2014"/>
                <a:chExt cx="943" cy="518"/>
              </a:xfrm>
            </p:grpSpPr>
            <p:sp>
              <p:nvSpPr>
                <p:cNvPr id="37901" name="Rectangle 1037"/>
                <p:cNvSpPr>
                  <a:spLocks noChangeArrowheads="1"/>
                </p:cNvSpPr>
                <p:nvPr/>
              </p:nvSpPr>
              <p:spPr bwMode="auto">
                <a:xfrm>
                  <a:off x="2711" y="2014"/>
                  <a:ext cx="887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GRUPOS DE TRABAJO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27" name="Rectangle 1063"/>
                <p:cNvSpPr>
                  <a:spLocks noChangeArrowheads="1"/>
                </p:cNvSpPr>
                <p:nvPr/>
              </p:nvSpPr>
              <p:spPr bwMode="auto">
                <a:xfrm>
                  <a:off x="2683" y="2014"/>
                  <a:ext cx="94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30" name="Group 1066"/>
              <p:cNvGrpSpPr>
                <a:grpSpLocks/>
              </p:cNvGrpSpPr>
              <p:nvPr/>
            </p:nvGrpSpPr>
            <p:grpSpPr bwMode="auto">
              <a:xfrm>
                <a:off x="0" y="2532"/>
                <a:ext cx="1347" cy="403"/>
                <a:chOff x="0" y="2532"/>
                <a:chExt cx="1347" cy="403"/>
              </a:xfrm>
            </p:grpSpPr>
            <p:sp>
              <p:nvSpPr>
                <p:cNvPr id="37902" name="Rectangle 1038"/>
                <p:cNvSpPr>
                  <a:spLocks noChangeArrowheads="1"/>
                </p:cNvSpPr>
                <p:nvPr/>
              </p:nvSpPr>
              <p:spPr bwMode="auto">
                <a:xfrm>
                  <a:off x="28" y="2532"/>
                  <a:ext cx="129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9ª FASE ABANDONO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29" name="Rectangle 1065"/>
                <p:cNvSpPr>
                  <a:spLocks noChangeArrowheads="1"/>
                </p:cNvSpPr>
                <p:nvPr/>
              </p:nvSpPr>
              <p:spPr bwMode="auto">
                <a:xfrm>
                  <a:off x="0" y="2532"/>
                  <a:ext cx="13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32" name="Group 1068"/>
              <p:cNvGrpSpPr>
                <a:grpSpLocks/>
              </p:cNvGrpSpPr>
              <p:nvPr/>
            </p:nvGrpSpPr>
            <p:grpSpPr bwMode="auto">
              <a:xfrm>
                <a:off x="1347" y="2532"/>
                <a:ext cx="1336" cy="403"/>
                <a:chOff x="1347" y="2532"/>
                <a:chExt cx="1336" cy="403"/>
              </a:xfrm>
            </p:grpSpPr>
            <p:sp>
              <p:nvSpPr>
                <p:cNvPr id="37903" name="Rectangle 1039"/>
                <p:cNvSpPr>
                  <a:spLocks noChangeArrowheads="1"/>
                </p:cNvSpPr>
                <p:nvPr/>
              </p:nvSpPr>
              <p:spPr bwMode="auto">
                <a:xfrm>
                  <a:off x="1375" y="2532"/>
                  <a:ext cx="1280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GI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31" name="Rectangle 1067"/>
                <p:cNvSpPr>
                  <a:spLocks noChangeArrowheads="1"/>
                </p:cNvSpPr>
                <p:nvPr/>
              </p:nvSpPr>
              <p:spPr bwMode="auto">
                <a:xfrm>
                  <a:off x="1347" y="2532"/>
                  <a:ext cx="133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7934" name="Group 1070"/>
              <p:cNvGrpSpPr>
                <a:grpSpLocks/>
              </p:cNvGrpSpPr>
              <p:nvPr/>
            </p:nvGrpSpPr>
            <p:grpSpPr bwMode="auto">
              <a:xfrm>
                <a:off x="2683" y="2532"/>
                <a:ext cx="943" cy="403"/>
                <a:chOff x="2683" y="2532"/>
                <a:chExt cx="943" cy="403"/>
              </a:xfrm>
            </p:grpSpPr>
            <p:sp>
              <p:nvSpPr>
                <p:cNvPr id="37904" name="Rectangle 1040"/>
                <p:cNvSpPr>
                  <a:spLocks noChangeArrowheads="1"/>
                </p:cNvSpPr>
                <p:nvPr/>
              </p:nvSpPr>
              <p:spPr bwMode="auto">
                <a:xfrm>
                  <a:off x="2711" y="2532"/>
                  <a:ext cx="887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 sz="12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s-ES">
                    <a:latin typeface="Times New Roman" pitchFamily="18" charset="0"/>
                  </a:endParaRPr>
                </a:p>
              </p:txBody>
            </p:sp>
            <p:sp>
              <p:nvSpPr>
                <p:cNvPr id="37933" name="Rectangle 1069"/>
                <p:cNvSpPr>
                  <a:spLocks noChangeArrowheads="1"/>
                </p:cNvSpPr>
                <p:nvPr/>
              </p:nvSpPr>
              <p:spPr bwMode="auto">
                <a:xfrm>
                  <a:off x="2683" y="2532"/>
                  <a:ext cx="94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37936" name="Rectangle 1072"/>
            <p:cNvSpPr>
              <a:spLocks noChangeArrowheads="1"/>
            </p:cNvSpPr>
            <p:nvPr/>
          </p:nvSpPr>
          <p:spPr bwMode="auto">
            <a:xfrm>
              <a:off x="-3" y="-3"/>
              <a:ext cx="3632" cy="2941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93778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smtClean="0"/>
              <a:t>Métodologías: para el análisis de impactos del turismo, su distribución y medidas de reorientación</a:t>
            </a:r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/>
              <a:t>Análisis geográfico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/>
              <a:t>Análisis histórico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/>
              <a:t>Análisis institucional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/>
              <a:t>Análisis sector turístico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>
                <a:solidFill>
                  <a:srgbClr val="FF0000"/>
                </a:solidFill>
              </a:rPr>
              <a:t>Análisis de stakeholders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>
                <a:solidFill>
                  <a:srgbClr val="FF0000"/>
                </a:solidFill>
              </a:rPr>
              <a:t>Análisis de impactos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s-ES" smtClean="0">
                <a:solidFill>
                  <a:srgbClr val="FF0000"/>
                </a:solidFill>
              </a:rPr>
              <a:t>Propuestas de reorientación</a:t>
            </a:r>
          </a:p>
        </p:txBody>
      </p:sp>
    </p:spTree>
    <p:extLst>
      <p:ext uri="{BB962C8B-B14F-4D97-AF65-F5344CB8AC3E}">
        <p14:creationId xmlns:p14="http://schemas.microsoft.com/office/powerpoint/2010/main" val="1040729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pPr eaLnBrk="1" hangingPunct="1"/>
            <a:r>
              <a:rPr lang="es-ES" smtClean="0"/>
              <a:t>Problemas en el inicio del PPS: </a:t>
            </a:r>
            <a:r>
              <a:rPr lang="es-ES" sz="3200" smtClean="0">
                <a:solidFill>
                  <a:schemeClr val="folHlink"/>
                </a:solidFill>
              </a:rPr>
              <a:t>representatividad y poder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s-ES" smtClean="0"/>
              <a:t>La heterogeneidad de lo local</a:t>
            </a:r>
          </a:p>
          <a:p>
            <a:pPr marL="990600" lvl="1" indent="-533400" eaLnBrk="1" hangingPunct="1"/>
            <a:r>
              <a:rPr lang="es-ES" sz="2400" smtClean="0"/>
              <a:t>Las comunidades está divididas en grupos sociodemográficos (clase, raza, género, edad, educación, profesión, etc.)con diferentes intereses, valores y distintas posiciones en la estructura de poder local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s-ES" smtClean="0"/>
              <a:t>¿Cómo representar todos los intereses cuando la/s comunidades son muy grandes?</a:t>
            </a:r>
          </a:p>
        </p:txBody>
      </p:sp>
    </p:spTree>
    <p:extLst>
      <p:ext uri="{BB962C8B-B14F-4D97-AF65-F5344CB8AC3E}">
        <p14:creationId xmlns:p14="http://schemas.microsoft.com/office/powerpoint/2010/main" val="4179263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Problemas en el inicio del PPS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es-ES" smtClean="0"/>
              <a:t>Si uno de los objetivos del PDT es promover la equidad social, ¿cómo podemos solventar el acceso diferencial a los recursos (información, financiación)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es-ES" smtClean="0"/>
              <a:t>¿Cómo influye la estructura de poder local en los PDT y, muy especialmente, en los PPS?</a:t>
            </a:r>
          </a:p>
        </p:txBody>
      </p:sp>
    </p:spTree>
    <p:extLst>
      <p:ext uri="{BB962C8B-B14F-4D97-AF65-F5344CB8AC3E}">
        <p14:creationId xmlns:p14="http://schemas.microsoft.com/office/powerpoint/2010/main" val="3186399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Problemas en el inicio del PPS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mtClean="0"/>
              <a:t>En resumen, ¿cómo conseguir una representatividad de la comunidad local justa –y sensible a los más vulnerables- en los PPS?</a:t>
            </a:r>
          </a:p>
          <a:p>
            <a:pPr eaLnBrk="1" hangingPunct="1">
              <a:buFont typeface="Wingdings" pitchFamily="2" charset="2"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28988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54075"/>
            <a:ext cx="8162925" cy="769938"/>
          </a:xfrm>
        </p:spPr>
        <p:txBody>
          <a:bodyPr/>
          <a:lstStyle/>
          <a:p>
            <a:pPr eaLnBrk="1" hangingPunct="1"/>
            <a:r>
              <a:rPr lang="es-ES" smtClean="0"/>
              <a:t>Selección de </a:t>
            </a:r>
            <a:r>
              <a:rPr lang="es-ES" i="1" smtClean="0"/>
              <a:t>stakeholders</a:t>
            </a:r>
            <a:endParaRPr lang="es-E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z="2400" smtClean="0"/>
              <a:t>¿Quién debe participar?</a:t>
            </a:r>
          </a:p>
          <a:p>
            <a:pPr lvl="1"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z="2400" smtClean="0"/>
              <a:t>¿Cómo seleccionar a los participantes ante la imposibilidad de integrar a toda la población?</a:t>
            </a:r>
          </a:p>
          <a:p>
            <a:pPr lvl="1" algn="just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s-ES" sz="2400" smtClean="0"/>
          </a:p>
          <a:p>
            <a:pPr lvl="1"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z="2400" smtClean="0"/>
              <a:t>Por stakeholder entendemos cualquier persona, grupo u organización relevante, o representante de alguno de éstos, con un interés en un tema o decisión, bien porque vaya a verse afectado por el proyecto o acción en cuestión (de forma negativa o positiva), bien porque tenga una influencia, conocimiento o experiencia en dicho asunto </a:t>
            </a:r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  <a:p>
            <a:pPr eaLnBrk="1" hangingPunct="1">
              <a:lnSpc>
                <a:spcPct val="90000"/>
              </a:lnSpc>
            </a:pPr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3620045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Análisis del stakeholders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algn="just" eaLnBrk="1" hangingPunct="1">
              <a:spcBef>
                <a:spcPct val="0"/>
              </a:spcBef>
            </a:pPr>
            <a:r>
              <a:rPr lang="es-ES" smtClean="0"/>
              <a:t>Esta técnica tiene como objetivo fundamental la identificación de personas, agrupaciones, o representantes de aquéllas que presenten algún tipo de interés en una cuestión determinada</a:t>
            </a:r>
          </a:p>
          <a:p>
            <a:pPr eaLnBrk="1" hangingPunct="1"/>
            <a:endParaRPr lang="es-ES" smtClean="0"/>
          </a:p>
          <a:p>
            <a:pPr eaLnBrk="1" hangingPunct="1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31458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es-ES" smtClean="0"/>
              <a:t>Batería de preguntas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sz="2800" smtClean="0">
                <a:solidFill>
                  <a:srgbClr val="5F5F5F"/>
                </a:solidFill>
              </a:rPr>
              <a:t>1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  <a:r>
              <a:rPr lang="es-ES" sz="2800" b="1" smtClean="0">
                <a:solidFill>
                  <a:srgbClr val="000000"/>
                </a:solidFill>
              </a:rPr>
              <a:t>¿Quién depende del proyecto?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ES" sz="2800" smtClean="0">
                <a:solidFill>
                  <a:srgbClr val="5F5F5F"/>
                </a:solidFill>
              </a:rPr>
              <a:t>2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  <a:r>
              <a:rPr lang="es-ES" sz="2800" b="1" smtClean="0">
                <a:solidFill>
                  <a:srgbClr val="000000"/>
                </a:solidFill>
              </a:rPr>
              <a:t>¿Quiénes están interesados en los resultados del proyecto?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ES" sz="2800" smtClean="0">
                <a:solidFill>
                  <a:srgbClr val="5F5F5F"/>
                </a:solidFill>
              </a:rPr>
              <a:t>3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  <a:r>
              <a:rPr lang="es-ES" sz="2800" b="1" smtClean="0">
                <a:solidFill>
                  <a:srgbClr val="000000"/>
                </a:solidFill>
              </a:rPr>
              <a:t>¿Quién influirá en el proyecto?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ES" sz="2800" smtClean="0">
                <a:solidFill>
                  <a:srgbClr val="5F5F5F"/>
                </a:solidFill>
              </a:rPr>
              <a:t>4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  <a:r>
              <a:rPr lang="es-ES" sz="2800" b="1" smtClean="0">
                <a:solidFill>
                  <a:srgbClr val="000000"/>
                </a:solidFill>
              </a:rPr>
              <a:t>¿Quién se verá afectado por el proyecto?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ES" sz="2800" smtClean="0">
                <a:solidFill>
                  <a:srgbClr val="5F5F5F"/>
                </a:solidFill>
              </a:rPr>
              <a:t>5 </a:t>
            </a:r>
            <a:r>
              <a:rPr lang="es-ES" sz="2800" smtClean="0">
                <a:solidFill>
                  <a:srgbClr val="000000"/>
                </a:solidFill>
              </a:rPr>
              <a:t>	</a:t>
            </a:r>
            <a:r>
              <a:rPr lang="es-ES" sz="2800" b="1" smtClean="0">
                <a:solidFill>
                  <a:srgbClr val="000000"/>
                </a:solidFill>
              </a:rPr>
              <a:t>¿Quién trabajará en contra del proyecto?</a:t>
            </a:r>
            <a:r>
              <a:rPr lang="es-ES" sz="2800" b="1" smtClean="0">
                <a:solidFill>
                  <a:srgbClr val="000000"/>
                </a:solidFill>
                <a:latin typeface="Arial-BoldMT"/>
              </a:rPr>
              <a:t> </a:t>
            </a:r>
            <a:r>
              <a:rPr lang="es-ES" sz="2800" smtClean="0">
                <a:solidFill>
                  <a:srgbClr val="000000"/>
                </a:solidFill>
                <a:latin typeface="Arial Black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es-ES" sz="2800" smtClean="0">
              <a:solidFill>
                <a:srgbClr val="000000"/>
              </a:solidFill>
              <a:latin typeface="Arial Black" pitchFamily="34" charset="0"/>
            </a:endParaRPr>
          </a:p>
          <a:p>
            <a:pPr eaLnBrk="1" hangingPunct="1"/>
            <a:endParaRPr lang="es-ES" sz="2800" smtClean="0">
              <a:latin typeface="Arial Black" pitchFamily="34" charset="0"/>
            </a:endParaRPr>
          </a:p>
          <a:p>
            <a:pPr eaLnBrk="1" hangingPunct="1"/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3228470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436563"/>
            <a:ext cx="8162925" cy="1187450"/>
          </a:xfrm>
        </p:spPr>
        <p:txBody>
          <a:bodyPr/>
          <a:lstStyle/>
          <a:p>
            <a:pPr eaLnBrk="1" hangingPunct="1"/>
            <a:r>
              <a:rPr lang="es-ES" sz="2400" smtClean="0"/>
              <a:t>Adaptación de la metodología desarrollada por el </a:t>
            </a:r>
            <a:r>
              <a:rPr lang="es-ES" sz="2400" i="1" smtClean="0"/>
              <a:t>Department for International Development </a:t>
            </a:r>
            <a:r>
              <a:rPr lang="es-ES" sz="2400" smtClean="0"/>
              <a:t> del Reino Unido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mtClean="0">
                <a:solidFill>
                  <a:srgbClr val="5F5F5F"/>
                </a:solidFill>
              </a:rPr>
              <a:t>A </a:t>
            </a:r>
            <a:r>
              <a:rPr lang="es-ES" smtClean="0">
                <a:solidFill>
                  <a:srgbClr val="000000"/>
                </a:solidFill>
              </a:rPr>
              <a:t>	</a:t>
            </a:r>
            <a:r>
              <a:rPr lang="es-ES" b="1" smtClean="0">
                <a:solidFill>
                  <a:srgbClr val="000000"/>
                </a:solidFill>
              </a:rPr>
              <a:t>Elaborar una tabla de Stakeholders </a:t>
            </a:r>
            <a:r>
              <a:rPr lang="es-ES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mtClean="0">
                <a:solidFill>
                  <a:srgbClr val="5F5F5F"/>
                </a:solidFill>
              </a:rPr>
              <a:t>B </a:t>
            </a:r>
            <a:r>
              <a:rPr lang="es-ES" smtClean="0">
                <a:solidFill>
                  <a:srgbClr val="000000"/>
                </a:solidFill>
              </a:rPr>
              <a:t>	</a:t>
            </a:r>
            <a:r>
              <a:rPr lang="es-ES" b="1" smtClean="0">
                <a:solidFill>
                  <a:srgbClr val="000000"/>
                </a:solidFill>
              </a:rPr>
              <a:t>Realizar una valoración de la importancia de cada stakeholder para el éxito del proyecto y su poder/influencia relativas</a:t>
            </a:r>
            <a:r>
              <a:rPr lang="es-ES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s-ES" smtClean="0">
                <a:solidFill>
                  <a:srgbClr val="5F5F5F"/>
                </a:solidFill>
              </a:rPr>
              <a:t>C </a:t>
            </a:r>
            <a:r>
              <a:rPr lang="es-ES" smtClean="0">
                <a:solidFill>
                  <a:srgbClr val="000000"/>
                </a:solidFill>
              </a:rPr>
              <a:t>	</a:t>
            </a:r>
            <a:r>
              <a:rPr lang="es-ES" b="1" smtClean="0">
                <a:solidFill>
                  <a:srgbClr val="000000"/>
                </a:solidFill>
              </a:rPr>
              <a:t>Identificar los riesgos y supuestos que afectaran al diseño y éxito del proyecto. </a:t>
            </a:r>
            <a:r>
              <a:rPr lang="es-ES" smtClean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86827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mtClean="0"/>
              <a:t>A) Elaboración de una tabla de STHs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smtClean="0"/>
              <a:t>A1) </a:t>
            </a:r>
            <a:r>
              <a:rPr lang="es-ES" sz="2800" u="sng" smtClean="0"/>
              <a:t>Listado de todos los STHs</a:t>
            </a:r>
            <a:r>
              <a:rPr lang="es-ES" sz="2800" smtClean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sz="2400" smtClean="0"/>
              <a:t>Primarios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sz="2400" smtClean="0">
                <a:latin typeface="ArialMT" charset="0"/>
              </a:rPr>
              <a:t> Personas y grupos que van a verse en última instancia afectados por el proyecto. Esto incluye a los que se pretende que sean sus beneficiarios tanto como a aquellos que pueden verse afectados de un modo negativo.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sz="2400" smtClean="0"/>
              <a:t>Secundarios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S" sz="2400" smtClean="0">
                <a:latin typeface="ArialMT" charset="0"/>
              </a:rPr>
              <a:t> Son actores intermediarios en el proceso de aportar apoyo a los stakeholders primarios. Pueden ser clasificados en organizaciones de financiación, de implementación, etc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endParaRPr lang="es-ES" sz="1800" smtClean="0">
              <a:latin typeface="ArialMT" charset="0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s-ES" sz="2000" smtClean="0"/>
          </a:p>
        </p:txBody>
      </p:sp>
    </p:spTree>
    <p:extLst>
      <p:ext uri="{BB962C8B-B14F-4D97-AF65-F5344CB8AC3E}">
        <p14:creationId xmlns:p14="http://schemas.microsoft.com/office/powerpoint/2010/main" val="112822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/>
          <a:lstStyle/>
          <a:p>
            <a:r>
              <a:rPr lang="es-ES" dirty="0" smtClean="0"/>
              <a:t>Qué es investigar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			</a:t>
            </a:r>
            <a:endParaRPr lang="es-ES" sz="4000" dirty="0" smtClean="0"/>
          </a:p>
          <a:p>
            <a:pPr marL="0" indent="0" algn="ctr">
              <a:buNone/>
            </a:pPr>
            <a:r>
              <a:rPr lang="es-ES" sz="4000" dirty="0" smtClean="0"/>
              <a:t>Investigar es una de las expresiones de la curiosidad innata del ser humano</a:t>
            </a:r>
            <a:endParaRPr lang="en-US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4294967295"/>
          </p:nvPr>
        </p:nvSpPr>
        <p:spPr>
          <a:xfrm>
            <a:off x="5580112" y="1340768"/>
            <a:ext cx="4038600" cy="4741987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6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mtClean="0"/>
              <a:t>A) Elaboración de una tabla de STHs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smtClean="0"/>
              <a:t>A2) Identificación de todos los apoyos y detractores del proyecto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A3) Caracterización socioeconómica de los STHs primarios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A4) Identificación de los nuevos STHs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A5)) Identificación de los intereses de los grupos sociales más vulnerables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/>
              <a:t>A6) Identificación de los intereses del resto de STHs</a:t>
            </a:r>
          </a:p>
        </p:txBody>
      </p:sp>
    </p:spTree>
    <p:extLst>
      <p:ext uri="{BB962C8B-B14F-4D97-AF65-F5344CB8AC3E}">
        <p14:creationId xmlns:p14="http://schemas.microsoft.com/office/powerpoint/2010/main" val="142574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044575"/>
            <a:ext cx="8162925" cy="579438"/>
          </a:xfrm>
        </p:spPr>
        <p:txBody>
          <a:bodyPr/>
          <a:lstStyle/>
          <a:p>
            <a:pPr eaLnBrk="1" hangingPunct="1"/>
            <a:r>
              <a:rPr lang="es-ES" sz="3200" smtClean="0"/>
              <a:t>A7) Identificación de intereses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800" smtClean="0">
                <a:solidFill>
                  <a:srgbClr val="000000"/>
                </a:solidFill>
                <a:latin typeface="ArialMT" charset="0"/>
              </a:rPr>
              <a:t> ¿Qué expectativas tiene el stakeholder en el proyecto?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800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z="2800" smtClean="0">
                <a:solidFill>
                  <a:srgbClr val="000000"/>
                </a:solidFill>
                <a:latin typeface="ArialMT" charset="0"/>
              </a:rPr>
              <a:t>¿Qué beneficios se prevé obtener para los stakeholders?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800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z="2800" smtClean="0">
                <a:solidFill>
                  <a:srgbClr val="000000"/>
                </a:solidFill>
                <a:latin typeface="ArialMT" charset="0"/>
              </a:rPr>
              <a:t>¿Qué recursos desea asignar (o evita asignar) el stakeholder al proyecto?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800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z="2800" smtClean="0">
                <a:solidFill>
                  <a:srgbClr val="000000"/>
                </a:solidFill>
                <a:latin typeface="ArialMT" charset="0"/>
              </a:rPr>
              <a:t>¿Qué otros intereses puede tener el stakeholder que puedan entrar en conflicto con el proyecto?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2800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z="2800" smtClean="0">
                <a:solidFill>
                  <a:srgbClr val="000000"/>
                </a:solidFill>
                <a:latin typeface="ArialMT" charset="0"/>
              </a:rPr>
              <a:t>¿Qué consideración/relación tiene el stakeholder respecto a otros en la lista?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s-ES" sz="2800" smtClean="0">
              <a:latin typeface="ArialMT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2609342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8610600" cy="35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871538" y="1044575"/>
            <a:ext cx="8162925" cy="579438"/>
          </a:xfrm>
        </p:spPr>
        <p:txBody>
          <a:bodyPr/>
          <a:lstStyle/>
          <a:p>
            <a:pPr eaLnBrk="1" hangingPunct="1"/>
            <a:r>
              <a:rPr lang="es-ES" sz="3200" smtClean="0"/>
              <a:t>A8) Construcción de tabla/resumen</a:t>
            </a:r>
          </a:p>
        </p:txBody>
      </p:sp>
    </p:spTree>
    <p:extLst>
      <p:ext uri="{BB962C8B-B14F-4D97-AF65-F5344CB8AC3E}">
        <p14:creationId xmlns:p14="http://schemas.microsoft.com/office/powerpoint/2010/main" val="3432069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60338"/>
            <a:ext cx="8162925" cy="1463675"/>
          </a:xfrm>
        </p:spPr>
        <p:txBody>
          <a:bodyPr/>
          <a:lstStyle/>
          <a:p>
            <a:pPr eaLnBrk="1" hangingPunct="1"/>
            <a:r>
              <a:rPr lang="es-ES" sz="3000" b="1" smtClean="0">
                <a:solidFill>
                  <a:srgbClr val="000000"/>
                </a:solidFill>
              </a:rPr>
              <a:t>B) Realizar una valoración de la </a:t>
            </a:r>
            <a:r>
              <a:rPr lang="es-ES" sz="3000" b="1" smtClean="0">
                <a:solidFill>
                  <a:schemeClr val="folHlink"/>
                </a:solidFill>
              </a:rPr>
              <a:t>influencia e importancia</a:t>
            </a:r>
            <a:r>
              <a:rPr lang="es-ES" sz="3000" b="1" smtClean="0">
                <a:solidFill>
                  <a:srgbClr val="000000"/>
                </a:solidFill>
              </a:rPr>
              <a:t> de cada STHs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algn="just" eaLnBrk="1" hangingPunct="1">
              <a:spcBef>
                <a:spcPct val="0"/>
              </a:spcBef>
            </a:pPr>
            <a:r>
              <a:rPr lang="es-ES" sz="2400" smtClean="0">
                <a:latin typeface="ArialMT"/>
              </a:rPr>
              <a:t>Por </a:t>
            </a:r>
            <a:r>
              <a:rPr lang="es-ES" sz="2400" smtClean="0">
                <a:solidFill>
                  <a:schemeClr val="folHlink"/>
                </a:solidFill>
                <a:latin typeface="ArialMT"/>
              </a:rPr>
              <a:t>influencia</a:t>
            </a:r>
            <a:r>
              <a:rPr lang="es-ES" sz="2400" smtClean="0">
                <a:latin typeface="ArialMT"/>
              </a:rPr>
              <a:t> se entiende el poder que un stakeholder tiene para controlar las decisiones tomadas en relación al proyecto, facilitar su implementación o ejercer una influencia que afecte al mismo de forma negativa. </a:t>
            </a:r>
          </a:p>
          <a:p>
            <a:pPr lvl="1" algn="just" eaLnBrk="1" hangingPunct="1">
              <a:spcBef>
                <a:spcPct val="0"/>
              </a:spcBef>
            </a:pPr>
            <a:endParaRPr lang="es-ES" sz="2400" smtClean="0">
              <a:latin typeface="ArialMT"/>
            </a:endParaRPr>
          </a:p>
          <a:p>
            <a:pPr lvl="1" algn="just" eaLnBrk="1" hangingPunct="1">
              <a:spcBef>
                <a:spcPct val="0"/>
              </a:spcBef>
            </a:pPr>
            <a:endParaRPr lang="es-ES" sz="2400" smtClean="0">
              <a:latin typeface="ArialMT"/>
            </a:endParaRPr>
          </a:p>
          <a:p>
            <a:pPr lvl="1" algn="just" eaLnBrk="1" hangingPunct="1">
              <a:spcBef>
                <a:spcPct val="0"/>
              </a:spcBef>
            </a:pPr>
            <a:r>
              <a:rPr lang="es-ES" sz="2400" smtClean="0">
                <a:latin typeface="ArialMT"/>
              </a:rPr>
              <a:t>Se entiende por </a:t>
            </a:r>
            <a:r>
              <a:rPr lang="es-ES" sz="2400" smtClean="0">
                <a:solidFill>
                  <a:schemeClr val="folHlink"/>
                </a:solidFill>
                <a:latin typeface="ArialMT"/>
              </a:rPr>
              <a:t>importancia</a:t>
            </a:r>
            <a:r>
              <a:rPr lang="es-ES" sz="2400" smtClean="0">
                <a:latin typeface="ArialMT"/>
              </a:rPr>
              <a:t> de un stakeholder en el proyecto a la prioridad dada por su organizador a la satisfacción de las necesidades e intereses de dichas personas, grupos o asociaciones. </a:t>
            </a:r>
          </a:p>
          <a:p>
            <a:pPr eaLnBrk="1" hangingPunct="1"/>
            <a:endParaRPr lang="es-ES" sz="2800" smtClean="0">
              <a:latin typeface="ArialMT"/>
            </a:endParaRPr>
          </a:p>
          <a:p>
            <a:pPr eaLnBrk="1" hangingPunct="1"/>
            <a:endParaRPr lang="es-ES" sz="2800" smtClean="0"/>
          </a:p>
        </p:txBody>
      </p:sp>
    </p:spTree>
    <p:extLst>
      <p:ext uri="{BB962C8B-B14F-4D97-AF65-F5344CB8AC3E}">
        <p14:creationId xmlns:p14="http://schemas.microsoft.com/office/powerpoint/2010/main" val="407150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044575"/>
            <a:ext cx="8162925" cy="579438"/>
          </a:xfrm>
        </p:spPr>
        <p:txBody>
          <a:bodyPr/>
          <a:lstStyle/>
          <a:p>
            <a:pPr eaLnBrk="1" hangingPunct="1"/>
            <a:r>
              <a:rPr lang="es-ES" sz="3200" smtClean="0"/>
              <a:t>B1) Determinar grado de influencia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2038"/>
            <a:ext cx="794385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456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557213"/>
            <a:ext cx="8162925" cy="1066800"/>
          </a:xfrm>
        </p:spPr>
        <p:txBody>
          <a:bodyPr/>
          <a:lstStyle/>
          <a:p>
            <a:pPr eaLnBrk="1" hangingPunct="1"/>
            <a:r>
              <a:rPr lang="es-ES" sz="3200" smtClean="0"/>
              <a:t>B2) Para evaluar la importancia de cada uno de los STHs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mtClean="0">
                <a:solidFill>
                  <a:srgbClr val="C1C1C1"/>
                </a:solidFill>
                <a:latin typeface="Wingdings2" charset="0"/>
              </a:rPr>
              <a:t> </a:t>
            </a:r>
            <a:r>
              <a:rPr lang="es-ES" smtClean="0">
                <a:solidFill>
                  <a:srgbClr val="000000"/>
                </a:solidFill>
                <a:latin typeface="ArialMT" charset="0"/>
              </a:rPr>
              <a:t>¿Qué problemas persigue el proyecto alcanzar y a qué stakeholders afectan éstos? </a:t>
            </a:r>
            <a:endParaRPr lang="es-ES" smtClean="0">
              <a:solidFill>
                <a:srgbClr val="000000"/>
              </a:solidFill>
              <a:latin typeface="Wingdings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mtClean="0">
                <a:solidFill>
                  <a:srgbClr val="000000"/>
                </a:solidFill>
                <a:latin typeface="ArialMT" charset="0"/>
              </a:rPr>
              <a:t>¿Qué stakeholders hemos establecido como prioritarios para asegurar sus necesidades, intereses y expectativas con el proyecto? </a:t>
            </a:r>
            <a:endParaRPr lang="es-ES" smtClean="0">
              <a:solidFill>
                <a:srgbClr val="000000"/>
              </a:solidFill>
              <a:latin typeface="Wingdings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mtClean="0">
                <a:solidFill>
                  <a:srgbClr val="C1C1C1"/>
                </a:solidFill>
                <a:latin typeface="Wingdings2" charset="0"/>
              </a:rPr>
              <a:t>  </a:t>
            </a:r>
            <a:r>
              <a:rPr lang="es-ES" smtClean="0">
                <a:solidFill>
                  <a:srgbClr val="000000"/>
                </a:solidFill>
                <a:latin typeface="ArialMT" charset="0"/>
              </a:rPr>
              <a:t>¿Qué intereses, y de qué stakeholders, convergen con la política y objetivos del proyecto? </a:t>
            </a:r>
            <a:endParaRPr lang="es-ES" smtClean="0">
              <a:solidFill>
                <a:srgbClr val="000000"/>
              </a:solidFill>
              <a:latin typeface="Wingdings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mtClean="0">
              <a:latin typeface="Wingdings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913885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14500"/>
            <a:ext cx="73437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425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620713"/>
            <a:ext cx="7010400" cy="812800"/>
          </a:xfrm>
        </p:spPr>
        <p:txBody>
          <a:bodyPr/>
          <a:lstStyle/>
          <a:p>
            <a:pPr eaLnBrk="1" hangingPunct="1"/>
            <a:r>
              <a:rPr lang="es-ES_tradnl" smtClean="0"/>
              <a:t>Caso de Estudio</a:t>
            </a:r>
            <a:endParaRPr lang="es-E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6375" y="1989138"/>
            <a:ext cx="7010400" cy="3590925"/>
          </a:xfrm>
        </p:spPr>
        <p:txBody>
          <a:bodyPr/>
          <a:lstStyle/>
          <a:p>
            <a:pPr eaLnBrk="1" hangingPunct="1"/>
            <a:r>
              <a:rPr lang="es-ES_tradnl" u="sng" smtClean="0"/>
              <a:t>DÉNIA</a:t>
            </a:r>
            <a:r>
              <a:rPr lang="es-ES_tradnl" smtClean="0"/>
              <a:t>: municipio con un modelo de desarrollo turístico-residencial consolidado.</a:t>
            </a:r>
          </a:p>
          <a:p>
            <a:pPr eaLnBrk="1" hangingPunct="1">
              <a:buFontTx/>
              <a:buNone/>
            </a:pPr>
            <a:endParaRPr lang="es-ES_tradnl" smtClean="0"/>
          </a:p>
          <a:p>
            <a:pPr eaLnBrk="1" hangingPunct="1">
              <a:buFontTx/>
              <a:buNone/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763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Dénia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3492" name="Picture 4" descr="La imagen “file:///D:/Aledo%20viejo/Mis%20documentos/PROYECTOS/I+D%202006%20MEC/denia/imagenes/Denia%20Hafen%20+%20Burg2.jpg” no se puede mostrar debido a que contiene error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5814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3" name="Object 5"/>
          <p:cNvGraphicFramePr>
            <a:graphicFrameLocks noChangeAspect="1"/>
          </p:cNvGraphicFramePr>
          <p:nvPr/>
        </p:nvGraphicFramePr>
        <p:xfrm>
          <a:off x="2095500" y="3352800"/>
          <a:ext cx="27051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n de mapa de bits" r:id="rId5" imgW="1448002" imgH="1448002" progId="Paint.Picture">
                  <p:embed/>
                </p:oleObj>
              </mc:Choice>
              <mc:Fallback>
                <p:oleObj name="Imagen de mapa de bits" r:id="rId5" imgW="1448002" imgH="14480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3352800"/>
                        <a:ext cx="270510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6"/>
          <p:cNvGraphicFramePr>
            <a:graphicFrameLocks noChangeAspect="1"/>
          </p:cNvGraphicFramePr>
          <p:nvPr/>
        </p:nvGraphicFramePr>
        <p:xfrm>
          <a:off x="4572000" y="1600200"/>
          <a:ext cx="4114800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Imagen de mapa de bits" r:id="rId7" imgW="2866667" imgH="2142857" progId="Paint.Picture">
                  <p:embed/>
                </p:oleObj>
              </mc:Choice>
              <mc:Fallback>
                <p:oleObj name="Imagen de mapa de bits" r:id="rId7" imgW="2866667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00200"/>
                        <a:ext cx="4114800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7"/>
          <p:cNvGraphicFramePr>
            <a:graphicFrameLocks noChangeAspect="1"/>
          </p:cNvGraphicFramePr>
          <p:nvPr/>
        </p:nvGraphicFramePr>
        <p:xfrm>
          <a:off x="5791200" y="3962400"/>
          <a:ext cx="2971800" cy="215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n de mapa de bits" r:id="rId9" imgW="1523810" imgH="1104762" progId="Paint.Picture">
                  <p:embed/>
                </p:oleObj>
              </mc:Choice>
              <mc:Fallback>
                <p:oleObj name="Imagen de mapa de bits" r:id="rId9" imgW="1523810" imgH="11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962400"/>
                        <a:ext cx="2971800" cy="215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69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9144000" cy="6008687"/>
          </a:xfrm>
          <a:noFill/>
        </p:spPr>
      </p:pic>
    </p:spTree>
    <p:extLst>
      <p:ext uri="{BB962C8B-B14F-4D97-AF65-F5344CB8AC3E}">
        <p14:creationId xmlns:p14="http://schemas.microsoft.com/office/powerpoint/2010/main" val="2166323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Investigar es una forma de mirar el mundo</a:t>
            </a:r>
          </a:p>
          <a:p>
            <a:r>
              <a:rPr lang="es-ES" dirty="0" smtClean="0"/>
              <a:t>Todo investigador  lleva puestas unas lentes</a:t>
            </a:r>
          </a:p>
          <a:p>
            <a:r>
              <a:rPr lang="es-ES" dirty="0" smtClean="0"/>
              <a:t>El primer paso del investigador es limpiar sus lentes</a:t>
            </a:r>
          </a:p>
          <a:p>
            <a:r>
              <a:rPr lang="es-ES" dirty="0" smtClean="0"/>
              <a:t>Uno no encuentra lo que no busca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4390"/>
            <a:ext cx="295275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Dénia: motivos de la selección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20605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Ya existe una cultura de participaci</a:t>
            </a:r>
            <a:r>
              <a:rPr lang="es-ES_tradnl" sz="2200">
                <a:solidFill>
                  <a:schemeClr val="tx2"/>
                </a:solidFill>
                <a:cs typeface="Arial" pitchFamily="34" charset="0"/>
              </a:rPr>
              <a:t>ó</a:t>
            </a: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El municipio se halla en una fase de madurez tur</a:t>
            </a:r>
            <a:r>
              <a:rPr lang="es-ES_tradnl" sz="2200">
                <a:solidFill>
                  <a:schemeClr val="tx2"/>
                </a:solidFill>
                <a:cs typeface="Arial" pitchFamily="34" charset="0"/>
              </a:rPr>
              <a:t>í</a:t>
            </a: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stica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El reto de ordenarlo hacia formas viables ambiental, econ</a:t>
            </a:r>
            <a:r>
              <a:rPr lang="es-ES_tradnl" sz="2200">
                <a:solidFill>
                  <a:schemeClr val="tx2"/>
                </a:solidFill>
                <a:cs typeface="Arial" pitchFamily="34" charset="0"/>
              </a:rPr>
              <a:t>ó</a:t>
            </a:r>
            <a:r>
              <a:rPr lang="es-ES_tradnl" sz="2200">
                <a:solidFill>
                  <a:schemeClr val="tx2"/>
                </a:solidFill>
                <a:latin typeface="Trebuchet MS" pitchFamily="34" charset="0"/>
                <a:cs typeface="Arial" pitchFamily="34" charset="0"/>
              </a:rPr>
              <a:t>mica, social y culturalmente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</a:pPr>
            <a:endParaRPr lang="es-ES_tradnl" sz="2200">
              <a:solidFill>
                <a:schemeClr val="tx2"/>
              </a:solidFill>
              <a:latin typeface="Trebuchet MS" pitchFamily="34" charset="0"/>
              <a:cs typeface="Arial" pitchFamily="34" charset="0"/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3733800" y="2205038"/>
          <a:ext cx="54102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Imagen de mapa de bits" r:id="rId4" imgW="9450119" imgH="5582429" progId="Paint.Picture">
                  <p:embed/>
                </p:oleObj>
              </mc:Choice>
              <mc:Fallback>
                <p:oleObj name="Imagen de mapa de bits" r:id="rId4" imgW="9450119" imgH="5582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05038"/>
                        <a:ext cx="54102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079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620713"/>
            <a:ext cx="7010400" cy="812800"/>
          </a:xfrm>
        </p:spPr>
        <p:txBody>
          <a:bodyPr/>
          <a:lstStyle/>
          <a:p>
            <a:pPr eaLnBrk="1" hangingPunct="1"/>
            <a:r>
              <a:rPr lang="es-ES" smtClean="0"/>
              <a:t>Pasos del proceso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844675"/>
            <a:ext cx="7010400" cy="394970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Recogida de datos secundarios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Entrevistas personales a diversos agentes sociales del municipio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Grupos de discusión con miembros de asociaciones locales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Foro de debate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Diagnóstico compartido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mtClean="0"/>
              <a:t>Jornada de participación: elaboración de mapas causales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7114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Dénia: algunos datos</a:t>
            </a: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57200" y="1747838"/>
          <a:ext cx="8362950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Gráfico" r:id="rId4" imgW="5800725" imgH="2714625" progId="Excel.Chart.8">
                  <p:embed/>
                </p:oleObj>
              </mc:Choice>
              <mc:Fallback>
                <p:oleObj name="Gráfico" r:id="rId4" imgW="5800725" imgH="27146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47838"/>
                        <a:ext cx="8362950" cy="391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635375" y="1317625"/>
          <a:ext cx="5184775" cy="330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Gráfico" r:id="rId6" imgW="4610100" imgH="2943225" progId="Excel.Chart.8">
                  <p:embed/>
                </p:oleObj>
              </mc:Choice>
              <mc:Fallback>
                <p:oleObj name="Gráfico" r:id="rId6" imgW="4610100" imgH="29432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317625"/>
                        <a:ext cx="5184775" cy="330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35325" y="1687513"/>
          <a:ext cx="5908675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Gráfico" r:id="rId8" imgW="10258425" imgH="7696200" progId="Excel.Chart.8">
                  <p:embed/>
                </p:oleObj>
              </mc:Choice>
              <mc:Fallback>
                <p:oleObj name="Gráfico" r:id="rId8" imgW="10258425" imgH="76962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1687513"/>
                        <a:ext cx="5908675" cy="443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79388" y="2414588"/>
          <a:ext cx="5832475" cy="371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Gráfico" r:id="rId10" imgW="4581525" imgH="2914650" progId="Excel.Chart.8">
                  <p:embed/>
                </p:oleObj>
              </mc:Choice>
              <mc:Fallback>
                <p:oleObj name="Gráfico" r:id="rId10" imgW="4581525" imgH="29146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14588"/>
                        <a:ext cx="5832475" cy="371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43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7587" grpId="0"/>
      <p:bldOleChart spid="67588" grpId="0"/>
      <p:bldOleChart spid="67589" grpId="0"/>
      <p:bldOleChart spid="6759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Entrevistas personales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Técnico de agua</a:t>
            </a:r>
          </a:p>
          <a:p>
            <a:pPr eaLnBrk="1" hangingPunct="1"/>
            <a:r>
              <a:rPr lang="es-ES_tradnl" smtClean="0"/>
              <a:t>Técnico de medio ambiente</a:t>
            </a:r>
          </a:p>
          <a:p>
            <a:pPr eaLnBrk="1" hangingPunct="1"/>
            <a:r>
              <a:rPr lang="es-ES_tradnl" smtClean="0"/>
              <a:t>Asociaciones de empresarios:</a:t>
            </a:r>
          </a:p>
          <a:p>
            <a:pPr lvl="1" eaLnBrk="1" hangingPunct="1"/>
            <a:r>
              <a:rPr lang="es-ES_tradnl" smtClean="0"/>
              <a:t>Promotores urbanísticos</a:t>
            </a:r>
          </a:p>
          <a:p>
            <a:pPr lvl="1" eaLnBrk="1" hangingPunct="1"/>
            <a:r>
              <a:rPr lang="es-ES_tradnl" smtClean="0"/>
              <a:t>Hostelería</a:t>
            </a:r>
          </a:p>
          <a:p>
            <a:pPr eaLnBrk="1" hangingPunct="1"/>
            <a:r>
              <a:rPr lang="es-ES_tradnl" smtClean="0"/>
              <a:t>Asociaciones de vecinos</a:t>
            </a:r>
          </a:p>
          <a:p>
            <a:pPr eaLnBrk="1" hangingPunct="1"/>
            <a:r>
              <a:rPr lang="es-ES_tradnl" smtClean="0"/>
              <a:t>Oficina de Turismo</a:t>
            </a:r>
          </a:p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5518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Grupos de discusión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166938"/>
            <a:ext cx="8229600" cy="3959225"/>
          </a:xfrm>
        </p:spPr>
        <p:txBody>
          <a:bodyPr/>
          <a:lstStyle/>
          <a:p>
            <a:pPr eaLnBrk="1" hangingPunct="1"/>
            <a:r>
              <a:rPr lang="es-ES_tradnl" smtClean="0"/>
              <a:t>Población local mayor de 45 años</a:t>
            </a:r>
          </a:p>
          <a:p>
            <a:pPr eaLnBrk="1" hangingPunct="1"/>
            <a:r>
              <a:rPr lang="es-ES_tradnl" smtClean="0"/>
              <a:t>Población local menor de 45 años</a:t>
            </a:r>
          </a:p>
          <a:p>
            <a:pPr eaLnBrk="1" hangingPunct="1"/>
            <a:r>
              <a:rPr lang="es-ES_tradnl" smtClean="0"/>
              <a:t>Inmigrantes de la UE</a:t>
            </a:r>
          </a:p>
          <a:p>
            <a:pPr eaLnBrk="1" hangingPunct="1"/>
            <a:r>
              <a:rPr lang="es-ES_tradnl" smtClean="0"/>
              <a:t>Inmigrantes laborales</a:t>
            </a:r>
          </a:p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3843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Grupo de discusión con turistas residentes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20788" y="1628775"/>
            <a:ext cx="7923212" cy="4608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800" smtClean="0"/>
              <a:t>Clima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800" smtClean="0"/>
              <a:t>Ampliación del concepto de entorno a relaciones sociales, infraestructuras, etc.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800" smtClean="0"/>
              <a:t>Buena calidad de vida y buenos servicios (gente que lleva menos tiempo en el municipio)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800" smtClean="0"/>
              <a:t>Los que llevan más tiempo son más críticos: discurso contradictorio: 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sz="2400" smtClean="0"/>
              <a:t>critican la pérdida de autentidicad pero también de la falta de modernización; 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sz="2400" smtClean="0"/>
              <a:t>se quejaban del crecimiento y deficit de infraestructuras cuando ellos eran la parte principal del problema) </a:t>
            </a:r>
          </a:p>
        </p:txBody>
      </p:sp>
    </p:spTree>
    <p:extLst>
      <p:ext uri="{BB962C8B-B14F-4D97-AF65-F5344CB8AC3E}">
        <p14:creationId xmlns:p14="http://schemas.microsoft.com/office/powerpoint/2010/main" val="28401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Grupo de discusión con turistas residentes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20788" y="1916113"/>
            <a:ext cx="7923212" cy="4608512"/>
          </a:xfrm>
        </p:spPr>
        <p:txBody>
          <a:bodyPr/>
          <a:lstStyle/>
          <a:p>
            <a:pPr eaLnBrk="1" hangingPunct="1"/>
            <a:r>
              <a:rPr lang="es-ES_tradnl" smtClean="0"/>
              <a:t>Al preguntarles por el papel que ellos han jugado en el proceso de crecimiento del municipio uno comenta </a:t>
            </a:r>
            <a:r>
              <a:rPr lang="es-ES_tradnl" i="1" smtClean="0"/>
              <a:t>“Puede que lo que yo he hecho mal ha sido venir a vivir a Dénia”.</a:t>
            </a:r>
          </a:p>
          <a:p>
            <a:pPr eaLnBrk="1" hangingPunct="1"/>
            <a:r>
              <a:rPr lang="es-ES_tradnl" smtClean="0"/>
              <a:t>Ambigüedad en la percepción de su identidad (ciudadanos de Dénia / Europeos).</a:t>
            </a:r>
          </a:p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1329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Foro de debate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6375" y="1773238"/>
            <a:ext cx="7010400" cy="4751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600" smtClean="0"/>
              <a:t>Aprox. 25 personas</a:t>
            </a:r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Breve conferencia para la exposición del proyecto y sobre los efectos del TR en Dénia</a:t>
            </a:r>
            <a:endParaRPr lang="es-ES_tradnl" sz="2600" smtClean="0"/>
          </a:p>
          <a:p>
            <a:pPr lvl="1" eaLnBrk="1" hangingPunct="1">
              <a:lnSpc>
                <a:spcPct val="90000"/>
              </a:lnSpc>
            </a:pPr>
            <a:r>
              <a:rPr lang="es-ES" sz="2200" smtClean="0"/>
              <a:t>Durante la conferencia, los asistentes tienen unos cuadernos en los que ir apuntando las reflexiones que les sugieren los distintos temas que se van tocando a lo largo de la charla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200" smtClean="0"/>
              <a:t>Tras la breve conferencia, los asistentes exponen sus opiniones y se abre un pequeño foro de debate.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200" smtClean="0"/>
              <a:t>Se recogen los cuadernos con las reflexiones de los asistentes para ser analizados por el equipo de investigación.</a:t>
            </a:r>
            <a:endParaRPr lang="es-ES_tradnl" sz="2200" smtClean="0"/>
          </a:p>
        </p:txBody>
      </p:sp>
    </p:spTree>
    <p:extLst>
      <p:ext uri="{BB962C8B-B14F-4D97-AF65-F5344CB8AC3E}">
        <p14:creationId xmlns:p14="http://schemas.microsoft.com/office/powerpoint/2010/main" val="33979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Jornadas de participación en Dénia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6375" y="1773238"/>
            <a:ext cx="7224713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700" smtClean="0"/>
              <a:t>DIA 1: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smtClean="0"/>
              <a:t>1.- Presentación.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smtClean="0"/>
              <a:t>2.- Diagnóstico Compartido: Presentación de los efectos del TR en     Denia divididos en 4 bloques: Medio Ambiente, Economía, Sociedad e Infraestructuras y servicios.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smtClean="0"/>
              <a:t>3.- Explicación del mapas causales.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smtClean="0"/>
              <a:t>4.- GRUPOS DE INTERÉS: a) Priorizar 7 efectos más importantes y polarizar en positivo o negativo; b) mapas causales para 5 efectos.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smtClean="0"/>
              <a:t>5.- GRUPOS CONSTRUIDOS: Revisión mapas anteriores y escoger 3 causas consideren más importantes para elaborar posteriormente las propuestas.</a:t>
            </a:r>
          </a:p>
        </p:txBody>
      </p:sp>
    </p:spTree>
    <p:extLst>
      <p:ext uri="{BB962C8B-B14F-4D97-AF65-F5344CB8AC3E}">
        <p14:creationId xmlns:p14="http://schemas.microsoft.com/office/powerpoint/2010/main" val="10678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Jornadas de participación en Dénia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_tradnl" smtClean="0"/>
              <a:t>DIA 2:</a:t>
            </a:r>
          </a:p>
          <a:p>
            <a:pPr eaLnBrk="1" hangingPunct="1">
              <a:buFontTx/>
              <a:buNone/>
            </a:pPr>
            <a:r>
              <a:rPr lang="es-ES_tradnl" smtClean="0"/>
              <a:t>1.- Exposición mapas causales y causas priorizadas.</a:t>
            </a:r>
          </a:p>
          <a:p>
            <a:pPr eaLnBrk="1" hangingPunct="1">
              <a:buFontTx/>
              <a:buNone/>
            </a:pPr>
            <a:r>
              <a:rPr lang="es-ES_tradnl" smtClean="0"/>
              <a:t>2.- GRUPOS DE INTERÉS: Elaboración de las PROPUESTAS para maximizar los efectos positivos y minimizar los negativos.</a:t>
            </a:r>
          </a:p>
          <a:p>
            <a:pPr eaLnBrk="1" hangingPunct="1">
              <a:buFontTx/>
              <a:buNone/>
            </a:pPr>
            <a:r>
              <a:rPr lang="es-ES_tradnl" smtClean="0"/>
              <a:t>3.- Exposición de las propuestas.</a:t>
            </a:r>
          </a:p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16414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912768" cy="1162050"/>
          </a:xfrm>
        </p:spPr>
        <p:txBody>
          <a:bodyPr>
            <a:normAutofit/>
          </a:bodyPr>
          <a:lstStyle/>
          <a:p>
            <a:r>
              <a:rPr lang="pt-BR" sz="3600" dirty="0" smtClean="0"/>
              <a:t>El </a:t>
            </a:r>
            <a:r>
              <a:rPr lang="pt-BR" sz="3600" dirty="0" err="1" smtClean="0"/>
              <a:t>punto</a:t>
            </a:r>
            <a:r>
              <a:rPr lang="pt-BR" sz="3600" dirty="0" smtClean="0"/>
              <a:t> de partida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63888" y="2708920"/>
            <a:ext cx="5111750" cy="5853113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 err="1" smtClean="0"/>
              <a:t>Neutralidad</a:t>
            </a:r>
            <a:r>
              <a:rPr lang="pt-BR" dirty="0" smtClean="0"/>
              <a:t>, </a:t>
            </a:r>
            <a:r>
              <a:rPr lang="pt-BR" dirty="0" err="1" smtClean="0"/>
              <a:t>Ciencia</a:t>
            </a:r>
            <a:r>
              <a:rPr lang="pt-BR" dirty="0" smtClean="0"/>
              <a:t>, Politica</a:t>
            </a:r>
          </a:p>
          <a:p>
            <a:pPr lvl="1"/>
            <a:r>
              <a:rPr lang="pt-BR" dirty="0" smtClean="0"/>
              <a:t>Social </a:t>
            </a:r>
            <a:r>
              <a:rPr lang="pt-BR" dirty="0" err="1" smtClean="0"/>
              <a:t>Impact</a:t>
            </a:r>
            <a:r>
              <a:rPr lang="pt-BR" dirty="0" smtClean="0"/>
              <a:t> </a:t>
            </a:r>
            <a:r>
              <a:rPr lang="pt-BR" dirty="0" err="1" smtClean="0"/>
              <a:t>Assessment</a:t>
            </a:r>
            <a:r>
              <a:rPr lang="pt-BR" dirty="0" smtClean="0"/>
              <a:t>&gt; </a:t>
            </a:r>
            <a:r>
              <a:rPr lang="pt-BR" dirty="0" err="1" smtClean="0"/>
              <a:t>evaluar</a:t>
            </a:r>
            <a:r>
              <a:rPr lang="pt-BR" dirty="0" smtClean="0"/>
              <a:t> y </a:t>
            </a:r>
            <a:r>
              <a:rPr lang="pt-BR" dirty="0" err="1" smtClean="0"/>
              <a:t>proponer</a:t>
            </a:r>
            <a:endParaRPr lang="pt-BR" dirty="0" smtClean="0"/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Los </a:t>
            </a:r>
            <a:r>
              <a:rPr lang="pt-BR" dirty="0" err="1" smtClean="0">
                <a:solidFill>
                  <a:srgbClr val="FF0000"/>
                </a:solidFill>
              </a:rPr>
              <a:t>estudios</a:t>
            </a:r>
            <a:r>
              <a:rPr lang="pt-BR" dirty="0" smtClean="0">
                <a:solidFill>
                  <a:srgbClr val="FF0000"/>
                </a:solidFill>
              </a:rPr>
              <a:t> de </a:t>
            </a:r>
            <a:r>
              <a:rPr lang="pt-BR" dirty="0" err="1" smtClean="0">
                <a:solidFill>
                  <a:srgbClr val="FF0000"/>
                </a:solidFill>
              </a:rPr>
              <a:t>evaluación</a:t>
            </a:r>
            <a:r>
              <a:rPr lang="pt-BR" dirty="0" smtClean="0">
                <a:solidFill>
                  <a:srgbClr val="FF0000"/>
                </a:solidFill>
              </a:rPr>
              <a:t> de impactos: </a:t>
            </a:r>
            <a:r>
              <a:rPr lang="pt-BR" dirty="0" err="1" smtClean="0">
                <a:solidFill>
                  <a:srgbClr val="FF0000"/>
                </a:solidFill>
              </a:rPr>
              <a:t>ciencia</a:t>
            </a:r>
            <a:r>
              <a:rPr lang="pt-BR" dirty="0" smtClean="0">
                <a:solidFill>
                  <a:srgbClr val="FF0000"/>
                </a:solidFill>
              </a:rPr>
              <a:t> o política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800" dirty="0" smtClean="0"/>
              <a:t>1.- </a:t>
            </a:r>
            <a:r>
              <a:rPr lang="pt-BR" sz="2800" dirty="0" err="1" smtClean="0"/>
              <a:t>Tourism</a:t>
            </a:r>
            <a:r>
              <a:rPr lang="pt-BR" sz="2800" dirty="0" smtClean="0"/>
              <a:t> </a:t>
            </a:r>
            <a:r>
              <a:rPr lang="pt-BR" sz="2800" dirty="0"/>
              <a:t>for business, </a:t>
            </a:r>
            <a:r>
              <a:rPr lang="pt-BR" sz="2800" dirty="0" err="1"/>
              <a:t>tourism</a:t>
            </a:r>
            <a:r>
              <a:rPr lang="pt-BR" sz="2800" dirty="0"/>
              <a:t> as usual, </a:t>
            </a:r>
            <a:r>
              <a:rPr lang="pt-BR" sz="2800" dirty="0" err="1"/>
              <a:t>win</a:t>
            </a:r>
            <a:r>
              <a:rPr lang="pt-BR" sz="2800" dirty="0"/>
              <a:t>/</a:t>
            </a:r>
            <a:r>
              <a:rPr lang="pt-BR" sz="2800" dirty="0" err="1"/>
              <a:t>win</a:t>
            </a:r>
            <a:r>
              <a:rPr lang="pt-BR" sz="2800" dirty="0"/>
              <a:t> </a:t>
            </a:r>
            <a:r>
              <a:rPr lang="pt-BR" sz="2800" dirty="0" err="1"/>
              <a:t>projects</a:t>
            </a:r>
            <a:endParaRPr lang="pt-BR" sz="2800" dirty="0"/>
          </a:p>
          <a:p>
            <a:endParaRPr lang="pt-BR" sz="2800" dirty="0" smtClean="0"/>
          </a:p>
          <a:p>
            <a:r>
              <a:rPr lang="pt-BR" sz="2800" dirty="0" smtClean="0"/>
              <a:t>2.- </a:t>
            </a:r>
            <a:r>
              <a:rPr lang="pt-BR" sz="2800" dirty="0" err="1" smtClean="0"/>
              <a:t>Critical</a:t>
            </a:r>
            <a:r>
              <a:rPr lang="pt-BR" sz="2800" dirty="0" smtClean="0"/>
              <a:t> </a:t>
            </a:r>
            <a:r>
              <a:rPr lang="pt-BR" sz="2800" dirty="0" err="1"/>
              <a:t>Tourism</a:t>
            </a:r>
            <a:r>
              <a:rPr lang="pt-BR" sz="2800" dirty="0"/>
              <a:t> </a:t>
            </a:r>
            <a:r>
              <a:rPr lang="pt-BR" sz="2800" dirty="0" err="1"/>
              <a:t>Studies</a:t>
            </a:r>
            <a:endParaRPr lang="pt-BR" sz="2800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69" y="0"/>
            <a:ext cx="457462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317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549275"/>
            <a:ext cx="7010400" cy="812800"/>
          </a:xfrm>
        </p:spPr>
        <p:txBody>
          <a:bodyPr/>
          <a:lstStyle/>
          <a:p>
            <a:pPr eaLnBrk="1" hangingPunct="1"/>
            <a:r>
              <a:rPr lang="es-ES_tradnl" smtClean="0"/>
              <a:t>Metodología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3713" y="1916113"/>
            <a:ext cx="7010400" cy="4114800"/>
          </a:xfrm>
        </p:spPr>
        <p:txBody>
          <a:bodyPr/>
          <a:lstStyle/>
          <a:p>
            <a:pPr eaLnBrk="1" hangingPunct="1"/>
            <a:r>
              <a:rPr lang="es-ES_tradnl" smtClean="0"/>
              <a:t>Diagnóstico Compartido (Efectos)</a:t>
            </a:r>
          </a:p>
          <a:p>
            <a:pPr eaLnBrk="1" hangingPunct="1"/>
            <a:r>
              <a:rPr lang="es-ES_tradnl" smtClean="0"/>
              <a:t>Mapa causales: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H="1" flipV="1">
            <a:off x="3132138" y="3860800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124075" y="3213100"/>
            <a:ext cx="1871663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3200">
                <a:latin typeface="Trebuchet MS" pitchFamily="34" charset="0"/>
                <a:cs typeface="Arial" pitchFamily="34" charset="0"/>
              </a:rPr>
              <a:t>Efectos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6659563" y="3860800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795963" y="3213100"/>
            <a:ext cx="1871662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3200">
                <a:latin typeface="Trebuchet MS" pitchFamily="34" charset="0"/>
                <a:cs typeface="Arial" pitchFamily="34" charset="0"/>
              </a:rPr>
              <a:t>Causas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211638" y="3500438"/>
            <a:ext cx="1368425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051050" y="4292600"/>
            <a:ext cx="3168650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_tradnl" sz="3200">
                <a:latin typeface="Trebuchet MS" pitchFamily="34" charset="0"/>
                <a:cs typeface="Arial" pitchFamily="34" charset="0"/>
              </a:rPr>
              <a:t> Propuestas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4859338" y="4292600"/>
            <a:ext cx="2881312" cy="5794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_tradnl" sz="3200">
                <a:latin typeface="Trebuchet MS" pitchFamily="34" charset="0"/>
                <a:cs typeface="Arial" pitchFamily="34" charset="0"/>
              </a:rPr>
              <a:t>     Propuestas</a:t>
            </a:r>
          </a:p>
        </p:txBody>
      </p:sp>
    </p:spTree>
    <p:extLst>
      <p:ext uri="{BB962C8B-B14F-4D97-AF65-F5344CB8AC3E}">
        <p14:creationId xmlns:p14="http://schemas.microsoft.com/office/powerpoint/2010/main" val="28088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24" grpId="0" animBg="1"/>
      <p:bldP spid="30725" grpId="0" animBg="1"/>
      <p:bldP spid="30726" grpId="0" animBg="1"/>
      <p:bldP spid="30727" grpId="0" animBg="1"/>
      <p:bldP spid="30728" grpId="0" animBg="1"/>
      <p:bldP spid="30729" grpId="0" animBg="1"/>
      <p:bldP spid="307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pPr eaLnBrk="1" hangingPunct="1"/>
            <a:r>
              <a:rPr lang="es-ES_tradnl" sz="3200" smtClean="0">
                <a:latin typeface="TimesNewRoman"/>
              </a:rPr>
              <a:t/>
            </a:r>
            <a:br>
              <a:rPr lang="es-ES_tradnl" sz="3200" smtClean="0">
                <a:latin typeface="TimesNewRoman"/>
              </a:rPr>
            </a:br>
            <a:r>
              <a:rPr lang="es-ES_tradnl" sz="3200" smtClean="0">
                <a:solidFill>
                  <a:srgbClr val="CC2C22"/>
                </a:solidFill>
                <a:latin typeface="TimesNewRoman"/>
              </a:rPr>
              <a:t>_________________________________</a:t>
            </a:r>
            <a:endParaRPr lang="es-ES_tradnl" smtClean="0">
              <a:latin typeface="TimesNewRoman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s-ES" smtClean="0">
              <a:solidFill>
                <a:srgbClr val="898989"/>
              </a:solidFill>
            </a:endParaRPr>
          </a:p>
        </p:txBody>
      </p:sp>
      <p:sp>
        <p:nvSpPr>
          <p:cNvPr id="23556" name="Rectangle 16"/>
          <p:cNvSpPr>
            <a:spLocks noChangeArrowheads="1"/>
          </p:cNvSpPr>
          <p:nvPr/>
        </p:nvSpPr>
        <p:spPr bwMode="auto">
          <a:xfrm>
            <a:off x="468313" y="1295400"/>
            <a:ext cx="7991475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>
                <a:latin typeface="TimesNewRoman"/>
              </a:rPr>
              <a:t>Metodologías para el diagnóstico participativo de impactos socioambientales</a:t>
            </a:r>
            <a:endParaRPr lang="es-ES"/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3500438"/>
            <a:ext cx="42862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3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CC2C22"/>
          </a:solidFill>
        </p:spPr>
        <p:txBody>
          <a:bodyPr/>
          <a:lstStyle/>
          <a:p>
            <a:pPr eaLnBrk="1" hangingPunct="1"/>
            <a:r>
              <a:rPr lang="es-ES_tradnl" sz="3600" smtClean="0">
                <a:solidFill>
                  <a:schemeClr val="accent1"/>
                </a:solidFill>
              </a:rPr>
              <a:t>Dificultades en el análisis de los impactos</a:t>
            </a:r>
            <a:r>
              <a:rPr lang="es-ES_tradnl" sz="4000" smtClean="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Las influencias indirectas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124200" y="3429000"/>
            <a:ext cx="1371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/>
              <a:t>A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5867400" y="2743200"/>
            <a:ext cx="1447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/>
              <a:t>B</a:t>
            </a:r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990600" y="3657600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V="1">
            <a:off x="4648200" y="30480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4114800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505200" y="4648200"/>
            <a:ext cx="1219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/>
              <a:t>C</a:t>
            </a:r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4876800" y="4876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5791200" y="4648200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/>
              <a:t>D</a:t>
            </a:r>
          </a:p>
        </p:txBody>
      </p:sp>
      <p:sp>
        <p:nvSpPr>
          <p:cNvPr id="24588" name="Line 13"/>
          <p:cNvSpPr>
            <a:spLocks noChangeShapeType="1"/>
          </p:cNvSpPr>
          <p:nvPr/>
        </p:nvSpPr>
        <p:spPr bwMode="auto">
          <a:xfrm flipV="1">
            <a:off x="6629400" y="3352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9" name="Line 14"/>
          <p:cNvSpPr>
            <a:spLocks noChangeShapeType="1"/>
          </p:cNvSpPr>
          <p:nvPr/>
        </p:nvSpPr>
        <p:spPr bwMode="auto">
          <a:xfrm>
            <a:off x="7467600" y="2971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90" name="Line 15"/>
          <p:cNvSpPr>
            <a:spLocks noChangeShapeType="1"/>
          </p:cNvSpPr>
          <p:nvPr/>
        </p:nvSpPr>
        <p:spPr bwMode="auto">
          <a:xfrm>
            <a:off x="6400800" y="5181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91" name="Line 16"/>
          <p:cNvSpPr>
            <a:spLocks noChangeShapeType="1"/>
          </p:cNvSpPr>
          <p:nvPr/>
        </p:nvSpPr>
        <p:spPr bwMode="auto">
          <a:xfrm>
            <a:off x="6934200" y="4876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92" name="Line 18"/>
          <p:cNvSpPr>
            <a:spLocks noChangeShapeType="1"/>
          </p:cNvSpPr>
          <p:nvPr/>
        </p:nvSpPr>
        <p:spPr bwMode="auto">
          <a:xfrm flipH="1">
            <a:off x="4800600" y="32766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93" name="Rectangle 20"/>
          <p:cNvSpPr>
            <a:spLocks noChangeArrowheads="1"/>
          </p:cNvSpPr>
          <p:nvPr/>
        </p:nvSpPr>
        <p:spPr bwMode="auto">
          <a:xfrm>
            <a:off x="7696200" y="4953000"/>
            <a:ext cx="90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 sigue</a:t>
            </a:r>
          </a:p>
        </p:txBody>
      </p:sp>
      <p:sp>
        <p:nvSpPr>
          <p:cNvPr id="24594" name="Rectangle 21"/>
          <p:cNvSpPr>
            <a:spLocks noChangeArrowheads="1"/>
          </p:cNvSpPr>
          <p:nvPr/>
        </p:nvSpPr>
        <p:spPr bwMode="auto">
          <a:xfrm>
            <a:off x="7848600" y="2971800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sigue</a:t>
            </a:r>
          </a:p>
        </p:txBody>
      </p:sp>
      <p:sp>
        <p:nvSpPr>
          <p:cNvPr id="24595" name="Rectangle 22"/>
          <p:cNvSpPr>
            <a:spLocks noChangeArrowheads="1"/>
          </p:cNvSpPr>
          <p:nvPr/>
        </p:nvSpPr>
        <p:spPr bwMode="auto">
          <a:xfrm>
            <a:off x="6589713" y="5561013"/>
            <a:ext cx="8270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/>
              <a:t>sigue</a:t>
            </a:r>
          </a:p>
          <a:p>
            <a:endParaRPr lang="es-ES_tradnl"/>
          </a:p>
        </p:txBody>
      </p:sp>
      <p:sp>
        <p:nvSpPr>
          <p:cNvPr id="24596" name="AutoShape 25"/>
          <p:cNvSpPr>
            <a:spLocks/>
          </p:cNvSpPr>
          <p:nvPr/>
        </p:nvSpPr>
        <p:spPr bwMode="auto">
          <a:xfrm>
            <a:off x="3048000" y="2743200"/>
            <a:ext cx="381000" cy="3581400"/>
          </a:xfrm>
          <a:prstGeom prst="leftBracket">
            <a:avLst>
              <a:gd name="adj" fmla="val 78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5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/>
              <a:t>Intervención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s-ES" sz="2800" smtClean="0"/>
              <a:t>Hasta el presente los análisis del turismo se han caracterizado por ser parciales y superficiales.</a:t>
            </a:r>
          </a:p>
          <a:p>
            <a:pPr eaLnBrk="1" hangingPunct="1"/>
            <a:endParaRPr lang="es-ES" sz="2800" smtClean="0"/>
          </a:p>
          <a:p>
            <a:pPr eaLnBrk="1" hangingPunct="1"/>
            <a:r>
              <a:rPr lang="es-ES" sz="2800" smtClean="0"/>
              <a:t>Necesidad de nuevas herramientas que proporcionen análisis integrales del modelo de desenvolvimiento y que identifiquen las causas con mayor influencia que se encuentran en la base de los problemas clave.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5800" y="476250"/>
            <a:ext cx="7772400" cy="1143000"/>
          </a:xfrm>
          <a:prstGeom prst="rect">
            <a:avLst/>
          </a:prstGeom>
          <a:solidFill>
            <a:srgbClr val="CC2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4000">
                <a:solidFill>
                  <a:schemeClr val="accent1"/>
                </a:solidFill>
              </a:rPr>
              <a:t>Intervención</a:t>
            </a:r>
            <a:r>
              <a:rPr lang="es-ES_tradnl" sz="44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600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/>
              <a:t>Propuesta metodológica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276475"/>
            <a:ext cx="8229600" cy="4876800"/>
          </a:xfrm>
        </p:spPr>
        <p:txBody>
          <a:bodyPr/>
          <a:lstStyle/>
          <a:p>
            <a:pPr marL="609600" indent="-609600" eaLnBrk="1" hangingPunct="1"/>
            <a:r>
              <a:rPr lang="es-ES" smtClean="0"/>
              <a:t>Esta propuesta se apoya en dos pilares fundamentales: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s-ES" smtClean="0"/>
              <a:t>La participación ciudadana en la obtención del </a:t>
            </a:r>
            <a:r>
              <a:rPr lang="es-ES" i="1" smtClean="0"/>
              <a:t>input</a:t>
            </a:r>
            <a:r>
              <a:rPr lang="es-ES" smtClean="0"/>
              <a:t> de información.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s-ES" smtClean="0"/>
              <a:t>Un diseño metodológico emergente que se genera por los feedbacks constantes entre los </a:t>
            </a:r>
            <a:r>
              <a:rPr lang="es-ES" i="1" smtClean="0"/>
              <a:t>inputs</a:t>
            </a:r>
            <a:r>
              <a:rPr lang="es-ES" smtClean="0"/>
              <a:t> de la participación y el análisis.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2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4000">
                <a:solidFill>
                  <a:schemeClr val="accent1"/>
                </a:solidFill>
              </a:rPr>
              <a:t>La propuesta metodológica</a:t>
            </a:r>
            <a:r>
              <a:rPr lang="es-ES_tradnl" sz="44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565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8447088" y="6224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2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4000">
                <a:solidFill>
                  <a:schemeClr val="accent1"/>
                </a:solidFill>
              </a:rPr>
              <a:t>La propuesta metodológica: los diagrama Ishikawa</a:t>
            </a:r>
            <a:r>
              <a:rPr lang="es-ES_tradnl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50038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8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447088" y="6224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297363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2133600"/>
            <a:ext cx="4519612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2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4000">
                <a:solidFill>
                  <a:schemeClr val="accent1"/>
                </a:solidFill>
              </a:rPr>
              <a:t>La propuesta metodológica: los diagrama Ishikawa</a:t>
            </a:r>
            <a:r>
              <a:rPr lang="es-ES_tradnl" sz="44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69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914400" y="1905000"/>
          <a:ext cx="76962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Imagen de mapa de bits" r:id="rId4" imgW="8066667" imgH="4753639" progId="Paint.Picture">
                  <p:embed/>
                </p:oleObj>
              </mc:Choice>
              <mc:Fallback>
                <p:oleObj name="Imagen de mapa de bits" r:id="rId4" imgW="8066667" imgH="47536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05000"/>
                        <a:ext cx="7696200" cy="4343400"/>
                      </a:xfrm>
                      <a:prstGeom prst="rect">
                        <a:avLst/>
                      </a:prstGeom>
                      <a:noFill/>
                      <a:ln w="66675" cmpd="thinThick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12888" y="549275"/>
            <a:ext cx="7631112" cy="762000"/>
          </a:xfrm>
          <a:noFill/>
        </p:spPr>
        <p:txBody>
          <a:bodyPr/>
          <a:lstStyle/>
          <a:p>
            <a:pPr eaLnBrk="1" hangingPunct="1"/>
            <a:r>
              <a:rPr lang="es-ES_tradnl" sz="4000" smtClean="0"/>
              <a:t>Método de Análisis: Mapa Causal</a:t>
            </a:r>
          </a:p>
        </p:txBody>
      </p:sp>
    </p:spTree>
    <p:extLst>
      <p:ext uri="{BB962C8B-B14F-4D97-AF65-F5344CB8AC3E}">
        <p14:creationId xmlns:p14="http://schemas.microsoft.com/office/powerpoint/2010/main" val="26326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592263" y="1597025"/>
          <a:ext cx="6724650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Imagen de mapa de bits" r:id="rId4" imgW="7535327" imgH="5038095" progId="Paint.Picture">
                  <p:embed/>
                </p:oleObj>
              </mc:Choice>
              <mc:Fallback>
                <p:oleObj name="Imagen de mapa de bits" r:id="rId4" imgW="7535327" imgH="5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1597025"/>
                        <a:ext cx="6724650" cy="4422775"/>
                      </a:xfrm>
                      <a:prstGeom prst="rect">
                        <a:avLst/>
                      </a:prstGeom>
                      <a:noFill/>
                      <a:ln w="66675" cmpd="thinThick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12888" y="549275"/>
            <a:ext cx="7631112" cy="762000"/>
          </a:xfrm>
          <a:noFill/>
        </p:spPr>
        <p:txBody>
          <a:bodyPr/>
          <a:lstStyle/>
          <a:p>
            <a:pPr eaLnBrk="1" hangingPunct="1"/>
            <a:r>
              <a:rPr lang="es-ES_tradnl" sz="4000" smtClean="0"/>
              <a:t>Método de Análisis: Mapa Causal</a:t>
            </a:r>
          </a:p>
        </p:txBody>
      </p:sp>
    </p:spTree>
    <p:extLst>
      <p:ext uri="{BB962C8B-B14F-4D97-AF65-F5344CB8AC3E}">
        <p14:creationId xmlns:p14="http://schemas.microsoft.com/office/powerpoint/2010/main" val="22128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447088" y="6224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2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3600">
                <a:solidFill>
                  <a:schemeClr val="accent1"/>
                </a:solidFill>
              </a:rPr>
              <a:t>La propuesta metodológica: elaboración de una matriz relacional asimétrica</a:t>
            </a:r>
            <a:endParaRPr lang="es-ES_tradnl" sz="3600">
              <a:solidFill>
                <a:schemeClr val="tx2"/>
              </a:solidFill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59436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609600" y="2133600"/>
            <a:ext cx="12954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/>
              <a:t>Introducir </a:t>
            </a:r>
          </a:p>
          <a:p>
            <a:pPr algn="ctr"/>
            <a:r>
              <a:rPr lang="es-ES" sz="1600"/>
              <a:t>todas las </a:t>
            </a:r>
          </a:p>
          <a:p>
            <a:pPr algn="ctr"/>
            <a:r>
              <a:rPr lang="es-ES" sz="1600"/>
              <a:t>variables </a:t>
            </a:r>
          </a:p>
          <a:p>
            <a:pPr algn="ctr"/>
            <a:r>
              <a:rPr lang="es-ES" sz="1600"/>
              <a:t>(fila / columna)</a:t>
            </a: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1905000" y="28956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457200" y="3810000"/>
            <a:ext cx="18288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600"/>
              <a:t>Introducir las </a:t>
            </a:r>
          </a:p>
          <a:p>
            <a:pPr algn="ctr"/>
            <a:r>
              <a:rPr lang="es-ES" sz="1600"/>
              <a:t>relaciones entre </a:t>
            </a:r>
          </a:p>
          <a:p>
            <a:pPr algn="ctr"/>
            <a:r>
              <a:rPr lang="es-ES" sz="1600"/>
              <a:t>ellas </a:t>
            </a:r>
          </a:p>
          <a:p>
            <a:pPr algn="ctr"/>
            <a:r>
              <a:rPr lang="es-ES" sz="1600"/>
              <a:t>(si 1 influye </a:t>
            </a:r>
          </a:p>
          <a:p>
            <a:pPr algn="ctr"/>
            <a:r>
              <a:rPr lang="es-ES" sz="1600"/>
              <a:t>en B, C, D,…)</a:t>
            </a:r>
          </a:p>
          <a:p>
            <a:pPr algn="ctr"/>
            <a:r>
              <a:rPr lang="es-ES" sz="1600"/>
              <a:t>(si 2 influye </a:t>
            </a:r>
          </a:p>
          <a:p>
            <a:pPr algn="ctr"/>
            <a:r>
              <a:rPr lang="es-ES" sz="1600"/>
              <a:t>en A, C, D, …)</a:t>
            </a:r>
          </a:p>
          <a:p>
            <a:pPr algn="ctr"/>
            <a:endParaRPr lang="es-ES" sz="1600"/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V="1">
            <a:off x="2286000" y="4038600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Si pesquisar es </a:t>
            </a:r>
            <a:r>
              <a:rPr lang="pt-BR" dirty="0" err="1" smtClean="0"/>
              <a:t>hacerse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pregunta </a:t>
            </a:r>
            <a:r>
              <a:rPr lang="pt-BR" dirty="0" err="1" smtClean="0"/>
              <a:t>correcta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 err="1" smtClean="0"/>
              <a:t>Cuál</a:t>
            </a:r>
            <a:r>
              <a:rPr lang="pt-BR" dirty="0" smtClean="0"/>
              <a:t> es </a:t>
            </a:r>
            <a:r>
              <a:rPr lang="pt-BR" dirty="0" err="1" smtClean="0"/>
              <a:t>la</a:t>
            </a:r>
            <a:r>
              <a:rPr lang="pt-BR" dirty="0" smtClean="0"/>
              <a:t> pregunta </a:t>
            </a:r>
            <a:r>
              <a:rPr lang="pt-BR" dirty="0" err="1" smtClean="0"/>
              <a:t>correcta</a:t>
            </a:r>
            <a:r>
              <a:rPr lang="pt-BR" dirty="0" smtClean="0"/>
              <a:t> para </a:t>
            </a:r>
            <a:r>
              <a:rPr lang="pt-BR" dirty="0" err="1" smtClean="0"/>
              <a:t>comenzar</a:t>
            </a:r>
            <a:r>
              <a:rPr lang="pt-BR" dirty="0" smtClean="0"/>
              <a:t> a investigar sobre </a:t>
            </a:r>
            <a:r>
              <a:rPr lang="pt-BR" dirty="0" err="1" smtClean="0"/>
              <a:t>megaventos</a:t>
            </a:r>
            <a:r>
              <a:rPr lang="pt-BR" dirty="0" smtClean="0"/>
              <a:t>?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038600" cy="30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" y="3681413"/>
            <a:ext cx="475456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27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500834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BR" dirty="0"/>
              <a:t>Discursos y </a:t>
            </a:r>
            <a:r>
              <a:rPr lang="pt-BR" dirty="0" err="1"/>
              <a:t>practicas</a:t>
            </a:r>
            <a:r>
              <a:rPr lang="pt-BR" dirty="0"/>
              <a:t>: </a:t>
            </a:r>
            <a:r>
              <a:rPr lang="pt-BR" dirty="0" err="1"/>
              <a:t>los</a:t>
            </a:r>
            <a:r>
              <a:rPr lang="pt-BR" dirty="0"/>
              <a:t> discursos hegemônicos y </a:t>
            </a:r>
            <a:r>
              <a:rPr lang="pt-BR" dirty="0" err="1"/>
              <a:t>las</a:t>
            </a:r>
            <a:r>
              <a:rPr lang="pt-BR" dirty="0"/>
              <a:t> </a:t>
            </a:r>
            <a:r>
              <a:rPr lang="pt-BR" dirty="0" err="1"/>
              <a:t>practicas</a:t>
            </a:r>
            <a:r>
              <a:rPr lang="pt-BR" dirty="0"/>
              <a:t> </a:t>
            </a:r>
            <a:r>
              <a:rPr lang="pt-BR" dirty="0" err="1"/>
              <a:t>del</a:t>
            </a:r>
            <a:r>
              <a:rPr lang="pt-BR" dirty="0"/>
              <a:t> turismo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Los discursos de </a:t>
            </a:r>
            <a:r>
              <a:rPr lang="pt-BR" dirty="0" err="1"/>
              <a:t>los</a:t>
            </a:r>
            <a:r>
              <a:rPr lang="pt-BR" dirty="0"/>
              <a:t> megaeventos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La importância </a:t>
            </a:r>
            <a:r>
              <a:rPr lang="pt-BR" dirty="0" err="1"/>
              <a:t>del</a:t>
            </a:r>
            <a:r>
              <a:rPr lang="pt-BR" dirty="0"/>
              <a:t> método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Desde donde </a:t>
            </a:r>
            <a:r>
              <a:rPr lang="pt-BR" dirty="0" smtClean="0"/>
              <a:t>pesquisamos</a:t>
            </a:r>
            <a:r>
              <a:rPr lang="pt-BR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Para </a:t>
            </a:r>
            <a:r>
              <a:rPr lang="pt-BR" dirty="0" err="1"/>
              <a:t>quien</a:t>
            </a:r>
            <a:r>
              <a:rPr lang="pt-BR" dirty="0"/>
              <a:t> </a:t>
            </a:r>
            <a:r>
              <a:rPr lang="pt-BR" dirty="0" smtClean="0"/>
              <a:t>pesquisamos</a:t>
            </a:r>
            <a:r>
              <a:rPr lang="pt-BR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Que </a:t>
            </a:r>
            <a:r>
              <a:rPr lang="pt-BR" dirty="0" smtClean="0"/>
              <a:t>pesquisamos?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BR" dirty="0"/>
              <a:t>Positivismo frente a </a:t>
            </a:r>
            <a:r>
              <a:rPr lang="pt-BR" dirty="0" err="1"/>
              <a:t>constructivismo</a:t>
            </a:r>
            <a:r>
              <a:rPr lang="pt-BR" dirty="0"/>
              <a:t>&gt; impactos </a:t>
            </a:r>
            <a:r>
              <a:rPr lang="pt-BR" dirty="0" err="1"/>
              <a:t>percibidos</a:t>
            </a:r>
            <a:r>
              <a:rPr lang="pt-BR" dirty="0"/>
              <a:t>  versus  impactos </a:t>
            </a:r>
            <a:r>
              <a:rPr lang="pt-BR" dirty="0" err="1"/>
              <a:t>evaluados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BR" dirty="0" err="1"/>
              <a:t>Metodos</a:t>
            </a:r>
            <a:r>
              <a:rPr lang="pt-BR" dirty="0"/>
              <a:t> participativos orientados 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evaluacion</a:t>
            </a:r>
            <a:r>
              <a:rPr lang="pt-BR" dirty="0"/>
              <a:t> de impactos de </a:t>
            </a:r>
            <a:r>
              <a:rPr lang="pt-BR" dirty="0" err="1"/>
              <a:t>los</a:t>
            </a:r>
            <a:r>
              <a:rPr lang="pt-BR" dirty="0"/>
              <a:t> megaeventos</a:t>
            </a:r>
          </a:p>
          <a:p>
            <a:pPr lvl="1"/>
            <a:r>
              <a:rPr lang="pt-BR" dirty="0" err="1"/>
              <a:t>Definicion</a:t>
            </a:r>
            <a:r>
              <a:rPr lang="pt-BR" dirty="0"/>
              <a:t> de impactos</a:t>
            </a:r>
          </a:p>
          <a:p>
            <a:pPr lvl="1"/>
            <a:r>
              <a:rPr lang="pt-BR" dirty="0" err="1"/>
              <a:t>Definicion</a:t>
            </a:r>
            <a:r>
              <a:rPr lang="pt-BR" dirty="0"/>
              <a:t> de objetivos</a:t>
            </a:r>
          </a:p>
          <a:p>
            <a:pPr lvl="1"/>
            <a:r>
              <a:rPr lang="pt-BR" dirty="0" err="1"/>
              <a:t>Estructura</a:t>
            </a:r>
            <a:r>
              <a:rPr lang="pt-BR" dirty="0"/>
              <a:t> metodológica</a:t>
            </a:r>
          </a:p>
          <a:p>
            <a:pPr lvl="2"/>
            <a:r>
              <a:rPr lang="pt-BR" dirty="0" err="1"/>
              <a:t>Seleccion</a:t>
            </a:r>
            <a:r>
              <a:rPr lang="pt-BR" dirty="0"/>
              <a:t> de participantes</a:t>
            </a:r>
          </a:p>
          <a:p>
            <a:pPr lvl="2"/>
            <a:r>
              <a:rPr lang="pt-BR" dirty="0" err="1"/>
              <a:t>Formulacion</a:t>
            </a:r>
            <a:r>
              <a:rPr lang="pt-BR" dirty="0"/>
              <a:t> de categorias</a:t>
            </a:r>
          </a:p>
          <a:p>
            <a:pPr lvl="2"/>
            <a:r>
              <a:rPr lang="pt-BR" dirty="0" err="1"/>
              <a:t>Produccion</a:t>
            </a:r>
            <a:r>
              <a:rPr lang="pt-BR" dirty="0"/>
              <a:t> de mapas de redes </a:t>
            </a:r>
            <a:r>
              <a:rPr lang="pt-BR" dirty="0" err="1"/>
              <a:t>causales</a:t>
            </a:r>
            <a:endParaRPr lang="pt-BR" dirty="0"/>
          </a:p>
          <a:p>
            <a:pPr lvl="2"/>
            <a:r>
              <a:rPr lang="pt-BR" dirty="0" err="1"/>
              <a:t>Interpretacion</a:t>
            </a:r>
            <a:endParaRPr lang="pt-BR" dirty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Discursos y practicas: los discursos </a:t>
            </a:r>
            <a:r>
              <a:rPr lang="es-ES" sz="3200" dirty="0" err="1"/>
              <a:t>hegemônicos</a:t>
            </a:r>
            <a:r>
              <a:rPr lang="es-ES" sz="3200" dirty="0"/>
              <a:t> y las practicas del turismo</a:t>
            </a:r>
            <a:br>
              <a:rPr lang="es-ES" sz="3200" dirty="0"/>
            </a:br>
            <a:endParaRPr lang="pt-BR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622"/>
            <a:ext cx="8229600" cy="438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88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Los discursos de los </a:t>
            </a:r>
            <a:r>
              <a:rPr lang="es-ES" dirty="0" err="1"/>
              <a:t>megaeventos</a:t>
            </a:r>
            <a:r>
              <a:rPr lang="es-ES" dirty="0"/>
              <a:t/>
            </a:r>
            <a:br>
              <a:rPr lang="es-ES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 smtClean="0"/>
              <a:t>Discursos y efeitos de verdade</a:t>
            </a:r>
          </a:p>
          <a:p>
            <a:r>
              <a:rPr lang="pt-BR" dirty="0" err="1" smtClean="0"/>
              <a:t>Las</a:t>
            </a:r>
            <a:r>
              <a:rPr lang="pt-BR" dirty="0" smtClean="0"/>
              <a:t> </a:t>
            </a:r>
            <a:r>
              <a:rPr lang="pt-BR" dirty="0" err="1" smtClean="0"/>
              <a:t>transformaciones</a:t>
            </a:r>
            <a:r>
              <a:rPr lang="pt-BR" dirty="0" smtClean="0"/>
              <a:t> urbanas </a:t>
            </a:r>
            <a:r>
              <a:rPr lang="pt-BR" dirty="0" err="1" smtClean="0"/>
              <a:t>quedan</a:t>
            </a:r>
            <a:r>
              <a:rPr lang="pt-BR" dirty="0" smtClean="0"/>
              <a:t> </a:t>
            </a:r>
            <a:r>
              <a:rPr lang="pt-BR" dirty="0" err="1" smtClean="0"/>
              <a:t>fijas</a:t>
            </a:r>
            <a:endParaRPr lang="pt-BR" dirty="0" smtClean="0"/>
          </a:p>
          <a:p>
            <a:r>
              <a:rPr lang="pt-BR" sz="2400" dirty="0" smtClean="0"/>
              <a:t>Ganhadores?/Perdedores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8" y="3068960"/>
            <a:ext cx="495604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084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2286</Words>
  <Application>Microsoft Office PowerPoint</Application>
  <PresentationFormat>Apresentação na tela (4:3)</PresentationFormat>
  <Paragraphs>356</Paragraphs>
  <Slides>59</Slides>
  <Notes>30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59</vt:i4>
      </vt:variant>
    </vt:vector>
  </HeadingPairs>
  <TitlesOfParts>
    <vt:vector size="63" baseType="lpstr">
      <vt:lpstr>Tema do Office</vt:lpstr>
      <vt:lpstr>Tema de Office</vt:lpstr>
      <vt:lpstr>Imagen de mapa de bits</vt:lpstr>
      <vt:lpstr>Gráfico</vt:lpstr>
      <vt:lpstr>Turismo y megaeventos:  uma discusion metodológica desde la sociologia </vt:lpstr>
      <vt:lpstr>Turismo y desenvolvimiento</vt:lpstr>
      <vt:lpstr>Qué es investigar</vt:lpstr>
      <vt:lpstr>Apresentação do PowerPoint</vt:lpstr>
      <vt:lpstr>El punto de partida</vt:lpstr>
      <vt:lpstr>Si pesquisar es hacerse la pregunta correcta</vt:lpstr>
      <vt:lpstr>Apresentação do PowerPoint</vt:lpstr>
      <vt:lpstr>Discursos y practicas: los discursos hegemônicos y las practicas del turismo </vt:lpstr>
      <vt:lpstr>Los discursos de los megaeventos </vt:lpstr>
      <vt:lpstr>La importância del método </vt:lpstr>
      <vt:lpstr>Positivismo frente a constructivismo </vt:lpstr>
      <vt:lpstr>Método de análisis de impactos del turismo mediante estrategias  participativas </vt:lpstr>
      <vt:lpstr>Un programa de investigación sobre los efectos socioambientales del Turismo Residencial</vt:lpstr>
      <vt:lpstr>Desarrollo turístico: un socioespacio de conflicto</vt:lpstr>
      <vt:lpstr>Apresentação do PowerPoint</vt:lpstr>
      <vt:lpstr>Apresentação do PowerPoint</vt:lpstr>
      <vt:lpstr>La ciencia posnormal</vt:lpstr>
      <vt:lpstr>La Participación Pública en la investigación</vt:lpstr>
      <vt:lpstr>Apresentação do PowerPoint</vt:lpstr>
      <vt:lpstr>Apresentação do PowerPoint</vt:lpstr>
      <vt:lpstr>Métodologías: para el análisis de impactos del turismo, su distribución y medidas de reorientación</vt:lpstr>
      <vt:lpstr>Problemas en el inicio del PPS: representatividad y poder</vt:lpstr>
      <vt:lpstr>Problemas en el inicio del PPS</vt:lpstr>
      <vt:lpstr>Problemas en el inicio del PPS</vt:lpstr>
      <vt:lpstr>Selección de stakeholders</vt:lpstr>
      <vt:lpstr>Análisis del stakeholders</vt:lpstr>
      <vt:lpstr>Batería de preguntas</vt:lpstr>
      <vt:lpstr>Adaptación de la metodología desarrollada por el Department for International Development  del Reino Unido</vt:lpstr>
      <vt:lpstr>A) Elaboración de una tabla de STHs</vt:lpstr>
      <vt:lpstr>A) Elaboración de una tabla de STHs</vt:lpstr>
      <vt:lpstr>A7) Identificación de intereses</vt:lpstr>
      <vt:lpstr>A8) Construcción de tabla/resumen</vt:lpstr>
      <vt:lpstr>B) Realizar una valoración de la influencia e importancia de cada STHs</vt:lpstr>
      <vt:lpstr>B1) Determinar grado de influencia</vt:lpstr>
      <vt:lpstr>B2) Para evaluar la importancia de cada uno de los STHs</vt:lpstr>
      <vt:lpstr>Apresentação do PowerPoint</vt:lpstr>
      <vt:lpstr>Caso de Estudio</vt:lpstr>
      <vt:lpstr>Dénia</vt:lpstr>
      <vt:lpstr>Apresentação do PowerPoint</vt:lpstr>
      <vt:lpstr>Dénia: motivos de la selección</vt:lpstr>
      <vt:lpstr>Pasos del proceso</vt:lpstr>
      <vt:lpstr>Dénia: algunos datos</vt:lpstr>
      <vt:lpstr>Entrevistas personales</vt:lpstr>
      <vt:lpstr>Grupos de discusión</vt:lpstr>
      <vt:lpstr>Grupo de discusión con turistas residentes</vt:lpstr>
      <vt:lpstr>Grupo de discusión con turistas residentes</vt:lpstr>
      <vt:lpstr>Foro de debate</vt:lpstr>
      <vt:lpstr>Jornadas de participación en Dénia</vt:lpstr>
      <vt:lpstr>Jornadas de participación en Dénia</vt:lpstr>
      <vt:lpstr>Metodología </vt:lpstr>
      <vt:lpstr> _________________________________</vt:lpstr>
      <vt:lpstr>Dificultades en el análisis de los impactos </vt:lpstr>
      <vt:lpstr>Intervención</vt:lpstr>
      <vt:lpstr>Propuesta metodológica</vt:lpstr>
      <vt:lpstr>Apresentação do PowerPoint</vt:lpstr>
      <vt:lpstr>Apresentação do PowerPoint</vt:lpstr>
      <vt:lpstr>Método de Análisis: Mapa Causal</vt:lpstr>
      <vt:lpstr>Método de Análisis: Mapa Causal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Turismo y megaeventos:  uma discusion metodológica desde la sociologia urbana y del turismo</dc:title>
  <dc:creator>SUPORTE</dc:creator>
  <cp:lastModifiedBy>eee</cp:lastModifiedBy>
  <cp:revision>9</cp:revision>
  <dcterms:created xsi:type="dcterms:W3CDTF">2012-09-27T21:37:33Z</dcterms:created>
  <dcterms:modified xsi:type="dcterms:W3CDTF">2012-10-01T12:31:00Z</dcterms:modified>
</cp:coreProperties>
</file>