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2"/>
  </p:notesMasterIdLst>
  <p:sldIdLst>
    <p:sldId id="256" r:id="rId3"/>
    <p:sldId id="260" r:id="rId4"/>
    <p:sldId id="261" r:id="rId5"/>
    <p:sldId id="262" r:id="rId6"/>
    <p:sldId id="258" r:id="rId7"/>
    <p:sldId id="263" r:id="rId8"/>
    <p:sldId id="257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310" r:id="rId33"/>
    <p:sldId id="311" r:id="rId34"/>
    <p:sldId id="312" r:id="rId35"/>
    <p:sldId id="313" r:id="rId36"/>
    <p:sldId id="314" r:id="rId37"/>
    <p:sldId id="315" r:id="rId38"/>
    <p:sldId id="275" r:id="rId39"/>
    <p:sldId id="276" r:id="rId40"/>
    <p:sldId id="277" r:id="rId41"/>
    <p:sldId id="278" r:id="rId42"/>
    <p:sldId id="279" r:id="rId43"/>
    <p:sldId id="280" r:id="rId44"/>
    <p:sldId id="281" r:id="rId45"/>
    <p:sldId id="282" r:id="rId46"/>
    <p:sldId id="283" r:id="rId47"/>
    <p:sldId id="284" r:id="rId48"/>
    <p:sldId id="285" r:id="rId49"/>
    <p:sldId id="286" r:id="rId50"/>
    <p:sldId id="287" r:id="rId51"/>
    <p:sldId id="288" r:id="rId52"/>
    <p:sldId id="289" r:id="rId53"/>
    <p:sldId id="290" r:id="rId54"/>
    <p:sldId id="291" r:id="rId55"/>
    <p:sldId id="292" r:id="rId56"/>
    <p:sldId id="293" r:id="rId57"/>
    <p:sldId id="294" r:id="rId58"/>
    <p:sldId id="295" r:id="rId59"/>
    <p:sldId id="296" r:id="rId60"/>
    <p:sldId id="297" r:id="rId6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8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image" Target="../media/image23.emf"/><Relationship Id="rId4" Type="http://schemas.openxmlformats.org/officeDocument/2006/relationships/image" Target="../media/image2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E64FF-BB8A-45D0-A476-50C17FBA2571}" type="datetimeFigureOut">
              <a:rPr lang="pt-BR" smtClean="0"/>
              <a:t>01/10/2012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0D60DA-4F56-4E38-9B84-ACC69FB301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9489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0271D7B-D912-4BA1-BE4D-9C2DAB0DA1EB}" type="slidenum">
              <a:rPr lang="es-ES_tradnl"/>
              <a:pPr eaLnBrk="1" hangingPunct="1"/>
              <a:t>12</a:t>
            </a:fld>
            <a:endParaRPr lang="es-ES_tradnl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1FF4025-84E2-441F-AAC4-9A2D0E9B2700}" type="slidenum">
              <a:rPr lang="es-ES_tradnl"/>
              <a:pPr eaLnBrk="1" hangingPunct="1"/>
              <a:t>39</a:t>
            </a:fld>
            <a:endParaRPr lang="es-ES_tradnl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FFA98E7-B302-448B-85BB-8197D952196C}" type="slidenum">
              <a:rPr lang="es-ES_tradnl"/>
              <a:pPr eaLnBrk="1" hangingPunct="1"/>
              <a:t>40</a:t>
            </a:fld>
            <a:endParaRPr lang="es-ES_tradnl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9899DAB-8ACE-495C-A3E7-507292F7147C}" type="slidenum">
              <a:rPr lang="es-ES_tradnl"/>
              <a:pPr eaLnBrk="1" hangingPunct="1"/>
              <a:t>41</a:t>
            </a:fld>
            <a:endParaRPr lang="es-ES_tradnl"/>
          </a:p>
        </p:txBody>
      </p:sp>
      <p:sp>
        <p:nvSpPr>
          <p:cNvPr id="563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81EA31B-107A-4F60-A196-616A5FA2F64F}" type="slidenum">
              <a:rPr lang="es-ES_tradnl" sz="1200">
                <a:cs typeface="Arial" pitchFamily="34" charset="0"/>
              </a:rPr>
              <a:pPr algn="r" eaLnBrk="1" hangingPunct="1"/>
              <a:t>41</a:t>
            </a:fld>
            <a:endParaRPr lang="es-ES_tradnl" sz="1200">
              <a:cs typeface="Arial" pitchFamily="34" charset="0"/>
            </a:endParaRPr>
          </a:p>
        </p:txBody>
      </p:sp>
      <p:sp>
        <p:nvSpPr>
          <p:cNvPr id="56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3F7B42F-06A9-4F61-9409-F313F0E88704}" type="slidenum">
              <a:rPr lang="es-ES_tradnl"/>
              <a:pPr eaLnBrk="1" hangingPunct="1"/>
              <a:t>42</a:t>
            </a:fld>
            <a:endParaRPr lang="es-ES_tradnl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0FEFC21-A69F-46B9-A91E-861B6E1936A9}" type="slidenum">
              <a:rPr lang="es-ES_tradnl"/>
              <a:pPr eaLnBrk="1" hangingPunct="1"/>
              <a:t>43</a:t>
            </a:fld>
            <a:endParaRPr lang="es-ES_tradnl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912791B-12CD-4021-962B-9EBB9148EFAB}" type="slidenum">
              <a:rPr lang="es-ES_tradnl"/>
              <a:pPr eaLnBrk="1" hangingPunct="1"/>
              <a:t>44</a:t>
            </a:fld>
            <a:endParaRPr lang="es-ES_tradnl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7C03F00-F041-46A3-B44C-19583BE19AE4}" type="slidenum">
              <a:rPr lang="es-ES_tradnl"/>
              <a:pPr eaLnBrk="1" hangingPunct="1"/>
              <a:t>45</a:t>
            </a:fld>
            <a:endParaRPr lang="es-ES_tradnl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8366947-A8BA-4E73-A1E5-8B93C2B8C8A4}" type="slidenum">
              <a:rPr lang="es-ES_tradnl"/>
              <a:pPr eaLnBrk="1" hangingPunct="1"/>
              <a:t>46</a:t>
            </a:fld>
            <a:endParaRPr lang="es-ES_tradnl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5EA9121-D2EB-43C2-A769-E5950C90A45F}" type="slidenum">
              <a:rPr lang="es-ES_tradnl"/>
              <a:pPr eaLnBrk="1" hangingPunct="1"/>
              <a:t>47</a:t>
            </a:fld>
            <a:endParaRPr lang="es-ES_tradnl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52392C7-9F44-48F3-A907-9C316F871185}" type="slidenum">
              <a:rPr lang="es-ES_tradnl"/>
              <a:pPr eaLnBrk="1" hangingPunct="1"/>
              <a:t>48</a:t>
            </a:fld>
            <a:endParaRPr lang="es-ES_tradnl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B741012-85F9-4EA5-94EB-DCB2080AC202}" type="slidenum">
              <a:rPr lang="es-ES_tradnl"/>
              <a:pPr eaLnBrk="1" hangingPunct="1"/>
              <a:t>13</a:t>
            </a:fld>
            <a:endParaRPr lang="es-ES_tradnl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0EB1CCF-9598-40C2-9B42-96010E920894}" type="slidenum">
              <a:rPr lang="es-ES_tradnl"/>
              <a:pPr eaLnBrk="1" hangingPunct="1"/>
              <a:t>49</a:t>
            </a:fld>
            <a:endParaRPr lang="es-ES_tradnl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EA63C89-E4BA-4EBF-ADEE-63D14F15241B}" type="slidenum">
              <a:rPr lang="es-ES_tradnl"/>
              <a:pPr eaLnBrk="1" hangingPunct="1"/>
              <a:t>50</a:t>
            </a:fld>
            <a:endParaRPr lang="es-ES_tradnl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00F2F6C-E9D3-4A14-97DA-0C7EB9D4C7B3}" type="slidenum">
              <a:rPr lang="es-ES_tradnl"/>
              <a:pPr eaLnBrk="1" hangingPunct="1"/>
              <a:t>51</a:t>
            </a:fld>
            <a:endParaRPr lang="es-ES_tradnl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3BB8A0C-CAC9-4EA9-91EF-43333AC4CC91}" type="slidenum">
              <a:rPr lang="es-ES_tradnl"/>
              <a:pPr eaLnBrk="1" hangingPunct="1"/>
              <a:t>52</a:t>
            </a:fld>
            <a:endParaRPr lang="es-ES_tradnl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A35A877-08F8-42E7-8CA4-86A11DE3190F}" type="slidenum">
              <a:rPr lang="es-ES_tradnl"/>
              <a:pPr eaLnBrk="1" hangingPunct="1"/>
              <a:t>53</a:t>
            </a:fld>
            <a:endParaRPr lang="es-ES_tradnl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BAF193C-B83F-4E84-A747-7B97FB68EC63}" type="slidenum">
              <a:rPr lang="es-ES_tradnl"/>
              <a:pPr eaLnBrk="1" hangingPunct="1"/>
              <a:t>54</a:t>
            </a:fld>
            <a:endParaRPr lang="es-ES_tradnl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206CB88-7D3A-4ED3-B8BB-3407C69315F1}" type="slidenum">
              <a:rPr lang="es-ES_tradnl"/>
              <a:pPr eaLnBrk="1" hangingPunct="1"/>
              <a:t>55</a:t>
            </a:fld>
            <a:endParaRPr lang="es-ES_tradnl"/>
          </a:p>
        </p:txBody>
      </p:sp>
      <p:sp>
        <p:nvSpPr>
          <p:cNvPr id="70659" name="Rectangle 1031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EF3AE6A-4475-4A1E-8BA9-A421135ADD8D}" type="slidenum">
              <a:rPr lang="es-ES" sz="1200">
                <a:latin typeface="Times" pitchFamily="18" charset="0"/>
              </a:rPr>
              <a:pPr algn="r" eaLnBrk="1" hangingPunct="1"/>
              <a:t>55</a:t>
            </a:fld>
            <a:endParaRPr lang="es-ES" sz="1200">
              <a:latin typeface="Times" pitchFamily="18" charset="0"/>
            </a:endParaRPr>
          </a:p>
        </p:txBody>
      </p:sp>
      <p:sp>
        <p:nvSpPr>
          <p:cNvPr id="70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8329EFD-AE9C-414E-B024-16069E98DCE3}" type="slidenum">
              <a:rPr lang="es-ES_tradnl"/>
              <a:pPr eaLnBrk="1" hangingPunct="1"/>
              <a:t>56</a:t>
            </a:fld>
            <a:endParaRPr lang="es-ES_tradnl"/>
          </a:p>
        </p:txBody>
      </p:sp>
      <p:sp>
        <p:nvSpPr>
          <p:cNvPr id="71683" name="Rectangle 1031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281BC18-6200-4761-86E1-68CFD8445291}" type="slidenum">
              <a:rPr lang="es-ES" sz="1200">
                <a:latin typeface="Times" pitchFamily="18" charset="0"/>
              </a:rPr>
              <a:pPr algn="r" eaLnBrk="1" hangingPunct="1"/>
              <a:t>56</a:t>
            </a:fld>
            <a:endParaRPr lang="es-ES" sz="1200">
              <a:latin typeface="Times" pitchFamily="18" charset="0"/>
            </a:endParaRPr>
          </a:p>
        </p:txBody>
      </p:sp>
      <p:sp>
        <p:nvSpPr>
          <p:cNvPr id="716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BAA23D4-DE36-4695-BF7C-92472B495A3E}" type="slidenum">
              <a:rPr lang="es-ES_tradnl"/>
              <a:pPr eaLnBrk="1" hangingPunct="1"/>
              <a:t>57</a:t>
            </a:fld>
            <a:endParaRPr lang="es-ES_tradnl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150A723-E9AD-4456-8F85-56A561F136FA}" type="slidenum">
              <a:rPr lang="es-ES_tradnl"/>
              <a:pPr eaLnBrk="1" hangingPunct="1"/>
              <a:t>58</a:t>
            </a:fld>
            <a:endParaRPr lang="es-ES_tradnl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A339FF7-1A10-4B4C-BC4C-A4F7285A25F6}" type="slidenum">
              <a:rPr lang="es-ES_tradnl"/>
              <a:pPr eaLnBrk="1" hangingPunct="1"/>
              <a:t>14</a:t>
            </a:fld>
            <a:endParaRPr lang="es-ES_tradnl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BC9F58B-2EF2-4F80-95C1-113A75E95B3C}" type="slidenum">
              <a:rPr lang="es-ES_tradnl"/>
              <a:pPr eaLnBrk="1" hangingPunct="1"/>
              <a:t>59</a:t>
            </a:fld>
            <a:endParaRPr lang="es-ES_tradnl"/>
          </a:p>
        </p:txBody>
      </p:sp>
      <p:sp>
        <p:nvSpPr>
          <p:cNvPr id="74755" name="Rectangle 1031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12EC881-679B-4752-BCFD-9F672B0E6476}" type="slidenum">
              <a:rPr lang="es-ES" sz="1200">
                <a:latin typeface="Times" pitchFamily="18" charset="0"/>
              </a:rPr>
              <a:pPr algn="r" eaLnBrk="1" hangingPunct="1"/>
              <a:t>59</a:t>
            </a:fld>
            <a:endParaRPr lang="es-ES" sz="1200">
              <a:latin typeface="Times" pitchFamily="18" charset="0"/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72B9E99-75D8-4F73-9132-C8E618635D66}" type="slidenum">
              <a:rPr lang="es-ES_tradnl"/>
              <a:pPr eaLnBrk="1" hangingPunct="1"/>
              <a:t>15</a:t>
            </a:fld>
            <a:endParaRPr lang="es-ES_tradnl"/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ADDB5D0-18FB-44B3-8743-B8B0A91E0691}" type="slidenum">
              <a:rPr lang="es-ES_tradnl" sz="1200"/>
              <a:pPr algn="r" eaLnBrk="1" hangingPunct="1"/>
              <a:t>15</a:t>
            </a:fld>
            <a:endParaRPr lang="es-ES_tradnl" sz="1200"/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831CEB4-11B4-47E6-B02F-192DFA5F364E}" type="slidenum">
              <a:rPr lang="es-ES_tradnl"/>
              <a:pPr eaLnBrk="1" hangingPunct="1"/>
              <a:t>16</a:t>
            </a:fld>
            <a:endParaRPr lang="es-ES_tradnl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04803D1-576B-4B8A-AC7C-4045A6BFCAE2}" type="slidenum">
              <a:rPr lang="es-ES_tradnl"/>
              <a:pPr eaLnBrk="1" hangingPunct="1"/>
              <a:t>17</a:t>
            </a:fld>
            <a:endParaRPr lang="es-ES_tradnl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78E832F-1725-443E-A89E-75B56504FC62}" type="slidenum">
              <a:rPr lang="es-ES_tradnl"/>
              <a:pPr eaLnBrk="1" hangingPunct="1"/>
              <a:t>18</a:t>
            </a:fld>
            <a:endParaRPr lang="es-ES_tradnl"/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C9629BA-9266-4364-860F-BB33F4A7144E}" type="slidenum">
              <a:rPr lang="es-ES_tradnl" sz="1200">
                <a:cs typeface="Arial" pitchFamily="34" charset="0"/>
              </a:rPr>
              <a:pPr algn="r" eaLnBrk="1" hangingPunct="1"/>
              <a:t>18</a:t>
            </a:fld>
            <a:endParaRPr lang="es-ES_tradnl" sz="1200">
              <a:cs typeface="Arial" pitchFamily="34" charset="0"/>
            </a:endParaRPr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7B63D6D-247D-4E2D-8266-DE891DEEF374}" type="slidenum">
              <a:rPr lang="es-ES_tradnl"/>
              <a:pPr eaLnBrk="1" hangingPunct="1"/>
              <a:t>37</a:t>
            </a:fld>
            <a:endParaRPr lang="es-ES_tradnl"/>
          </a:p>
        </p:txBody>
      </p:sp>
      <p:sp>
        <p:nvSpPr>
          <p:cNvPr id="522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9DB87D1-8D47-4A8D-8FEC-6B5C354390F4}" type="slidenum">
              <a:rPr lang="es-ES_tradnl" sz="1200">
                <a:cs typeface="Arial" pitchFamily="34" charset="0"/>
              </a:rPr>
              <a:pPr algn="r" eaLnBrk="1" hangingPunct="1"/>
              <a:t>37</a:t>
            </a:fld>
            <a:endParaRPr lang="es-ES_tradnl" sz="1200">
              <a:cs typeface="Arial" pitchFamily="34" charset="0"/>
            </a:endParaRPr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8241867-3F15-45DA-8325-971E6F243BD5}" type="slidenum">
              <a:rPr lang="es-ES_tradnl"/>
              <a:pPr eaLnBrk="1" hangingPunct="1"/>
              <a:t>38</a:t>
            </a:fld>
            <a:endParaRPr lang="es-ES_tradnl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s-ES_tradnl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6E08-32B7-4270-8E63-7B8E78657898}" type="datetimeFigureOut">
              <a:rPr lang="pt-BR" smtClean="0"/>
              <a:t>01/10/2012</a:t>
            </a:fld>
            <a:endParaRPr lang="es-ES_tradnl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AAF13-D4A9-486B-B6C6-3A6E2F5728E3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s-ES_tradnl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s-ES_tradnl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6E08-32B7-4270-8E63-7B8E78657898}" type="datetimeFigureOut">
              <a:rPr lang="pt-BR" smtClean="0"/>
              <a:t>01/10/2012</a:t>
            </a:fld>
            <a:endParaRPr lang="es-ES_tradnl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AAF13-D4A9-486B-B6C6-3A6E2F5728E3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s-ES_tradnl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s-ES_tradnl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6E08-32B7-4270-8E63-7B8E78657898}" type="datetimeFigureOut">
              <a:rPr lang="pt-BR" smtClean="0"/>
              <a:t>01/10/2012</a:t>
            </a:fld>
            <a:endParaRPr lang="es-ES_tradnl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AAF13-D4A9-486B-B6C6-3A6E2F5728E3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5E57-15DC-4266-A5F6-09A2AC767F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B6B09-3E53-4020-ABA2-B2079C6AC5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4514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5E57-15DC-4266-A5F6-09A2AC767F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B6B09-3E53-4020-ABA2-B2079C6AC5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598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5E57-15DC-4266-A5F6-09A2AC767F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B6B09-3E53-4020-ABA2-B2079C6AC5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126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5E57-15DC-4266-A5F6-09A2AC767F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B6B09-3E53-4020-ABA2-B2079C6AC5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816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5E57-15DC-4266-A5F6-09A2AC767F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B6B09-3E53-4020-ABA2-B2079C6AC5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230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5E57-15DC-4266-A5F6-09A2AC767F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B6B09-3E53-4020-ABA2-B2079C6AC5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9098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5E57-15DC-4266-A5F6-09A2AC767F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B6B09-3E53-4020-ABA2-B2079C6AC5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4750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5E57-15DC-4266-A5F6-09A2AC767F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B6B09-3E53-4020-ABA2-B2079C6AC5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265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s-ES_tradnl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s-ES_tradnl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6E08-32B7-4270-8E63-7B8E78657898}" type="datetimeFigureOut">
              <a:rPr lang="pt-BR" smtClean="0"/>
              <a:t>01/10/2012</a:t>
            </a:fld>
            <a:endParaRPr lang="es-ES_tradnl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AAF13-D4A9-486B-B6C6-3A6E2F5728E3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5E57-15DC-4266-A5F6-09A2AC767F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B6B09-3E53-4020-ABA2-B2079C6AC5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791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5E57-15DC-4266-A5F6-09A2AC767F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B6B09-3E53-4020-ABA2-B2079C6AC5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714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5E57-15DC-4266-A5F6-09A2AC767F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B6B09-3E53-4020-ABA2-B2079C6AC5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340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s-ES_tradnl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6E08-32B7-4270-8E63-7B8E78657898}" type="datetimeFigureOut">
              <a:rPr lang="pt-BR" smtClean="0"/>
              <a:t>01/10/2012</a:t>
            </a:fld>
            <a:endParaRPr lang="es-ES_tradnl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AAF13-D4A9-486B-B6C6-3A6E2F5728E3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s-ES_tradnl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s-ES_tradnl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s-ES_tradnl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6E08-32B7-4270-8E63-7B8E78657898}" type="datetimeFigureOut">
              <a:rPr lang="pt-BR" smtClean="0"/>
              <a:t>01/10/2012</a:t>
            </a:fld>
            <a:endParaRPr lang="es-ES_tradnl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AAF13-D4A9-486B-B6C6-3A6E2F5728E3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s-ES_tradnl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s-ES_tradnl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s-ES_tradnl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6E08-32B7-4270-8E63-7B8E78657898}" type="datetimeFigureOut">
              <a:rPr lang="pt-BR" smtClean="0"/>
              <a:t>01/10/2012</a:t>
            </a:fld>
            <a:endParaRPr lang="es-ES_tradnl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AAF13-D4A9-486B-B6C6-3A6E2F5728E3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s-ES_tradnl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6E08-32B7-4270-8E63-7B8E78657898}" type="datetimeFigureOut">
              <a:rPr lang="pt-BR" smtClean="0"/>
              <a:t>01/10/2012</a:t>
            </a:fld>
            <a:endParaRPr lang="es-ES_tradnl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AAF13-D4A9-486B-B6C6-3A6E2F5728E3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6E08-32B7-4270-8E63-7B8E78657898}" type="datetimeFigureOut">
              <a:rPr lang="pt-BR" smtClean="0"/>
              <a:t>01/10/2012</a:t>
            </a:fld>
            <a:endParaRPr lang="es-ES_tradnl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AAF13-D4A9-486B-B6C6-3A6E2F5728E3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s-ES_tradnl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s-ES_tradnl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6E08-32B7-4270-8E63-7B8E78657898}" type="datetimeFigureOut">
              <a:rPr lang="pt-BR" smtClean="0"/>
              <a:t>01/10/2012</a:t>
            </a:fld>
            <a:endParaRPr lang="es-ES_tradnl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AAF13-D4A9-486B-B6C6-3A6E2F5728E3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s-ES_tradnl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6E08-32B7-4270-8E63-7B8E78657898}" type="datetimeFigureOut">
              <a:rPr lang="pt-BR" smtClean="0"/>
              <a:t>01/10/2012</a:t>
            </a:fld>
            <a:endParaRPr lang="es-ES_tradnl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AAF13-D4A9-486B-B6C6-3A6E2F5728E3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es-ES_tradnl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s-ES_tradnl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36E08-32B7-4270-8E63-7B8E78657898}" type="datetimeFigureOut">
              <a:rPr lang="pt-BR" smtClean="0"/>
              <a:t>01/10/2012</a:t>
            </a:fld>
            <a:endParaRPr lang="es-ES_tradnl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AAF13-D4A9-486B-B6C6-3A6E2F5728E3}" type="slidenum">
              <a:rPr lang="es-ES_tradnl" smtClean="0"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65E57-15DC-4266-A5F6-09A2AC767F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B6B09-3E53-4020-ABA2-B2079C6AC5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026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pn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9.png"/><Relationship Id="rId4" Type="http://schemas.openxmlformats.org/officeDocument/2006/relationships/image" Target="../media/image20.jpeg"/><Relationship Id="rId9" Type="http://schemas.openxmlformats.org/officeDocument/2006/relationships/oleObject" Target="../embeddings/oleObject3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2.png"/><Relationship Id="rId4" Type="http://schemas.openxmlformats.org/officeDocument/2006/relationships/oleObject" Target="../embeddings/oleObject4.bin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26.emf"/><Relationship Id="rId5" Type="http://schemas.openxmlformats.org/officeDocument/2006/relationships/image" Target="../media/image23.e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25.e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w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1.png"/><Relationship Id="rId4" Type="http://schemas.openxmlformats.org/officeDocument/2006/relationships/oleObject" Target="../embeddings/oleObject9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2.png"/><Relationship Id="rId4" Type="http://schemas.openxmlformats.org/officeDocument/2006/relationships/oleObject" Target="../embeddings/oleObject10.bin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t-BR" dirty="0"/>
              <a:t>Turismo y megaeventos:  uma </a:t>
            </a:r>
            <a:r>
              <a:rPr lang="pt-BR" dirty="0" err="1"/>
              <a:t>discusion</a:t>
            </a:r>
            <a:r>
              <a:rPr lang="pt-BR" dirty="0"/>
              <a:t> metodológica desde </a:t>
            </a:r>
            <a:r>
              <a:rPr lang="pt-BR" dirty="0" err="1"/>
              <a:t>la</a:t>
            </a:r>
            <a:r>
              <a:rPr lang="pt-BR" dirty="0"/>
              <a:t> </a:t>
            </a:r>
            <a:r>
              <a:rPr lang="pt-BR" dirty="0" smtClean="0"/>
              <a:t>sociologia</a:t>
            </a:r>
            <a:r>
              <a:rPr lang="pt-BR" dirty="0"/>
              <a:t/>
            </a:r>
            <a:br>
              <a:rPr lang="pt-BR" dirty="0"/>
            </a:b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75656" y="2276872"/>
            <a:ext cx="6400800" cy="1752600"/>
          </a:xfrm>
        </p:spPr>
        <p:txBody>
          <a:bodyPr/>
          <a:lstStyle/>
          <a:p>
            <a:r>
              <a:rPr lang="es-ES_tradnl" dirty="0" smtClean="0"/>
              <a:t>Antonio </a:t>
            </a:r>
            <a:r>
              <a:rPr lang="es-ES_tradnl" dirty="0" err="1" smtClean="0"/>
              <a:t>Aledo</a:t>
            </a:r>
            <a:endParaRPr lang="es-ES_trad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852936"/>
            <a:ext cx="5184576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La importância </a:t>
            </a:r>
            <a:r>
              <a:rPr lang="pt-BR" dirty="0" err="1"/>
              <a:t>del</a:t>
            </a:r>
            <a:r>
              <a:rPr lang="pt-BR" dirty="0"/>
              <a:t> método</a:t>
            </a:r>
            <a:br>
              <a:rPr lang="pt-BR" dirty="0"/>
            </a:b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Desde </a:t>
            </a:r>
            <a:r>
              <a:rPr lang="pt-BR" dirty="0"/>
              <a:t>donde pesquisamos?</a:t>
            </a:r>
          </a:p>
          <a:p>
            <a:r>
              <a:rPr lang="pt-BR" dirty="0"/>
              <a:t>Para </a:t>
            </a:r>
            <a:r>
              <a:rPr lang="pt-BR" dirty="0" smtClean="0"/>
              <a:t>quem </a:t>
            </a:r>
            <a:r>
              <a:rPr lang="pt-BR" dirty="0"/>
              <a:t>pesquisamos?</a:t>
            </a:r>
          </a:p>
          <a:p>
            <a:r>
              <a:rPr lang="pt-BR" dirty="0"/>
              <a:t>Que pesquisamos</a:t>
            </a:r>
            <a:r>
              <a:rPr lang="pt-BR" dirty="0" smtClean="0"/>
              <a:t>? Qual e o objeto de pesquisa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2874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Positivismo frente a </a:t>
            </a:r>
            <a:r>
              <a:rPr lang="pt-BR" dirty="0" err="1" smtClean="0"/>
              <a:t>constructivismo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Impactos avaliados / Impactos percebidos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859" y="1772816"/>
            <a:ext cx="4762500" cy="364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4854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sz="4000" smtClean="0"/>
              <a:t>Método de análisis de impactos del turismo mediante estrategias  participativas</a:t>
            </a:r>
            <a:r>
              <a:rPr lang="es-ES_tradnl" sz="4000" smtClean="0"/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ES" sz="2100" smtClean="0"/>
              <a:t>Antonio Aledo Tur</a:t>
            </a:r>
            <a:br>
              <a:rPr lang="es-ES" sz="2100" smtClean="0"/>
            </a:br>
            <a:r>
              <a:rPr lang="es-ES" sz="2100" smtClean="0"/>
              <a:t>Instituto Universitario de Investigaciones Turísticas</a:t>
            </a:r>
          </a:p>
          <a:p>
            <a:pPr eaLnBrk="1" hangingPunct="1">
              <a:lnSpc>
                <a:spcPct val="80000"/>
              </a:lnSpc>
            </a:pPr>
            <a:r>
              <a:rPr lang="es-ES" sz="2100" smtClean="0"/>
              <a:t>Universidad de Alicante</a:t>
            </a:r>
          </a:p>
          <a:p>
            <a:pPr eaLnBrk="1" hangingPunct="1">
              <a:lnSpc>
                <a:spcPct val="80000"/>
              </a:lnSpc>
            </a:pPr>
            <a:r>
              <a:rPr lang="es-ES" sz="2100" smtClean="0"/>
              <a:t>Antonio.Aledo@ua.es</a:t>
            </a:r>
            <a:endParaRPr lang="es-ES_tradnl" sz="2100" smtClean="0"/>
          </a:p>
        </p:txBody>
      </p:sp>
    </p:spTree>
    <p:extLst>
      <p:ext uri="{BB962C8B-B14F-4D97-AF65-F5344CB8AC3E}">
        <p14:creationId xmlns:p14="http://schemas.microsoft.com/office/powerpoint/2010/main" val="193433096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371600"/>
          </a:xfrm>
        </p:spPr>
        <p:txBody>
          <a:bodyPr/>
          <a:lstStyle/>
          <a:p>
            <a:pPr eaLnBrk="1" hangingPunct="1"/>
            <a:r>
              <a:rPr lang="es-ES_tradnl" sz="3200" smtClean="0"/>
              <a:t>Un programa de investigación sobre los efectos socioambientales del Turismo Residencial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0" y="1844675"/>
            <a:ext cx="4495800" cy="4899025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es-ES_tradnl" sz="2400" smtClean="0"/>
          </a:p>
          <a:p>
            <a:pPr marL="914400" lvl="1" indent="-457200" eaLnBrk="1" hangingPunct="1">
              <a:lnSpc>
                <a:spcPct val="80000"/>
              </a:lnSpc>
              <a:buClr>
                <a:schemeClr val="tx1"/>
              </a:buClr>
              <a:buFontTx/>
              <a:buChar char="•"/>
            </a:pPr>
            <a:r>
              <a:rPr lang="es-ES_tradnl" smtClean="0"/>
              <a:t>Enfoque epistemológico</a:t>
            </a:r>
          </a:p>
          <a:p>
            <a:pPr marL="914400" lvl="1" indent="-457200" eaLnBrk="1" hangingPunct="1">
              <a:lnSpc>
                <a:spcPct val="80000"/>
              </a:lnSpc>
              <a:buClr>
                <a:schemeClr val="tx1"/>
              </a:buClr>
              <a:buFontTx/>
              <a:buChar char="•"/>
            </a:pPr>
            <a:r>
              <a:rPr lang="es-ES_tradnl" smtClean="0"/>
              <a:t>Presupuestos teóricos y objetivos generales de la investigación</a:t>
            </a:r>
          </a:p>
          <a:p>
            <a:pPr marL="914400" lvl="1" indent="-457200" eaLnBrk="1" hangingPunct="1">
              <a:lnSpc>
                <a:spcPct val="80000"/>
              </a:lnSpc>
              <a:buClr>
                <a:schemeClr val="tx1"/>
              </a:buClr>
              <a:buFontTx/>
              <a:buChar char="•"/>
            </a:pPr>
            <a:r>
              <a:rPr lang="es-ES_tradnl" smtClean="0"/>
              <a:t>Marcos teóricos</a:t>
            </a:r>
          </a:p>
          <a:p>
            <a:pPr marL="914400" lvl="1" indent="-457200" eaLnBrk="1" hangingPunct="1">
              <a:lnSpc>
                <a:spcPct val="80000"/>
              </a:lnSpc>
              <a:buClr>
                <a:schemeClr val="tx1"/>
              </a:buClr>
              <a:buFontTx/>
              <a:buChar char="•"/>
            </a:pPr>
            <a:r>
              <a:rPr lang="es-ES_tradnl" smtClean="0"/>
              <a:t>Objetivos: análisis de impactos y propuestas de reestructuración</a:t>
            </a:r>
          </a:p>
          <a:p>
            <a:pPr marL="914400" lvl="1" indent="-457200" eaLnBrk="1" hangingPunct="1">
              <a:lnSpc>
                <a:spcPct val="80000"/>
              </a:lnSpc>
              <a:buClr>
                <a:schemeClr val="tx1"/>
              </a:buClr>
              <a:buFontTx/>
              <a:buChar char="•"/>
            </a:pPr>
            <a:r>
              <a:rPr lang="es-ES_tradnl" smtClean="0"/>
              <a:t>Metodologías participativas </a:t>
            </a:r>
          </a:p>
          <a:p>
            <a:pPr marL="914400" lvl="1" indent="-457200" eaLnBrk="1" hangingPunct="1">
              <a:lnSpc>
                <a:spcPct val="80000"/>
              </a:lnSpc>
              <a:buClr>
                <a:schemeClr val="tx1"/>
              </a:buClr>
              <a:buFontTx/>
              <a:buChar char="•"/>
            </a:pPr>
            <a:r>
              <a:rPr lang="es-ES_tradnl" smtClean="0"/>
              <a:t>Técnicas</a:t>
            </a:r>
          </a:p>
          <a:p>
            <a:pPr marL="533400" indent="-533400" eaLnBrk="1" hangingPunct="1"/>
            <a:endParaRPr lang="es-ES_tradnl" sz="2400" smtClean="0"/>
          </a:p>
        </p:txBody>
      </p:sp>
      <p:pic>
        <p:nvPicPr>
          <p:cNvPr id="3076" name="Picture 7" descr="PICT00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6613" y="2197100"/>
            <a:ext cx="4040187" cy="3332163"/>
          </a:xfrm>
        </p:spPr>
      </p:pic>
    </p:spTree>
    <p:extLst>
      <p:ext uri="{BB962C8B-B14F-4D97-AF65-F5344CB8AC3E}">
        <p14:creationId xmlns:p14="http://schemas.microsoft.com/office/powerpoint/2010/main" val="208040129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_tradnl" sz="4000" smtClean="0"/>
              <a:t>Desarrollo turístico: un socioespacio de conflicto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_tradnl" smtClean="0"/>
              <a:t>Espacio social construido por actores, sus interrelaciones y sus estrategias </a:t>
            </a:r>
          </a:p>
          <a:p>
            <a:pPr eaLnBrk="1" hangingPunct="1">
              <a:lnSpc>
                <a:spcPct val="90000"/>
              </a:lnSpc>
            </a:pPr>
            <a:r>
              <a:rPr lang="es-ES_tradnl" smtClean="0"/>
              <a:t>Donde se dirime el control sobre el proceso de toma de decisiones relacionadas con el desarrollo turístico</a:t>
            </a:r>
          </a:p>
          <a:p>
            <a:pPr lvl="1" eaLnBrk="1" hangingPunct="1">
              <a:lnSpc>
                <a:spcPct val="90000"/>
              </a:lnSpc>
            </a:pPr>
            <a:r>
              <a:rPr lang="es-ES_tradnl" smtClean="0"/>
              <a:t>El modelo de desarrollo turístico</a:t>
            </a:r>
          </a:p>
          <a:p>
            <a:pPr lvl="1" eaLnBrk="1" hangingPunct="1">
              <a:lnSpc>
                <a:spcPct val="90000"/>
              </a:lnSpc>
            </a:pPr>
            <a:r>
              <a:rPr lang="es-ES_tradnl" smtClean="0"/>
              <a:t>La distribución de efectos positivos y negativos</a:t>
            </a:r>
          </a:p>
          <a:p>
            <a:pPr eaLnBrk="1" hangingPunct="1">
              <a:lnSpc>
                <a:spcPct val="90000"/>
              </a:lnSpc>
            </a:pPr>
            <a:r>
              <a:rPr lang="es-ES_tradnl" smtClean="0"/>
              <a:t>Estrategias políticas y discursivas</a:t>
            </a:r>
          </a:p>
        </p:txBody>
      </p:sp>
    </p:spTree>
    <p:extLst>
      <p:ext uri="{BB962C8B-B14F-4D97-AF65-F5344CB8AC3E}">
        <p14:creationId xmlns:p14="http://schemas.microsoft.com/office/powerpoint/2010/main" val="1296562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s-ES" sz="28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68313" y="333375"/>
            <a:ext cx="8229600" cy="64087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s-ES_tradnl" sz="2000" smtClean="0">
                <a:solidFill>
                  <a:schemeClr val="accent2"/>
                </a:solidFill>
              </a:rPr>
              <a:t>Epistemología</a:t>
            </a:r>
            <a:r>
              <a:rPr lang="es-ES_tradnl" sz="2000" smtClean="0"/>
              <a:t>: </a:t>
            </a:r>
          </a:p>
          <a:p>
            <a:pPr marL="762000" lvl="1" indent="-304800" eaLnBrk="1" hangingPunct="1">
              <a:lnSpc>
                <a:spcPct val="80000"/>
              </a:lnSpc>
              <a:buFontTx/>
              <a:buAutoNum type="arabicPeriod"/>
            </a:pPr>
            <a:r>
              <a:rPr lang="es-ES_tradnl" sz="2000" smtClean="0"/>
              <a:t>El enfoque de los estudios críticos del turismo, enfoque interpretativista</a:t>
            </a:r>
          </a:p>
          <a:p>
            <a:pPr marL="762000" lvl="1" indent="-304800" eaLnBrk="1" hangingPunct="1">
              <a:lnSpc>
                <a:spcPct val="80000"/>
              </a:lnSpc>
              <a:buFontTx/>
              <a:buAutoNum type="arabicPeriod"/>
            </a:pPr>
            <a:r>
              <a:rPr lang="es-ES_tradnl" sz="2000" smtClean="0"/>
              <a:t>La ciencia posnormal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s-ES_tradnl" sz="2000" smtClean="0">
                <a:solidFill>
                  <a:schemeClr val="accent2"/>
                </a:solidFill>
              </a:rPr>
              <a:t>Teoría</a:t>
            </a:r>
            <a:r>
              <a:rPr lang="es-ES_tradnl" sz="2000" smtClean="0"/>
              <a:t>: </a:t>
            </a:r>
          </a:p>
          <a:p>
            <a:pPr marL="762000" lvl="1" indent="-304800" eaLnBrk="1" hangingPunct="1">
              <a:lnSpc>
                <a:spcPct val="80000"/>
              </a:lnSpc>
            </a:pPr>
            <a:r>
              <a:rPr lang="es-ES_tradnl" sz="2000" smtClean="0">
                <a:solidFill>
                  <a:srgbClr val="FF0000"/>
                </a:solidFill>
              </a:rPr>
              <a:t>Teoría crítica del turismo</a:t>
            </a:r>
            <a:r>
              <a:rPr lang="es-ES_tradnl" sz="2000" smtClean="0"/>
              <a:t> </a:t>
            </a:r>
          </a:p>
          <a:p>
            <a:pPr marL="762000" lvl="1" indent="-304800" eaLnBrk="1" hangingPunct="1">
              <a:lnSpc>
                <a:spcPct val="80000"/>
              </a:lnSpc>
            </a:pPr>
            <a:r>
              <a:rPr lang="es-ES_tradnl" sz="2000" smtClean="0">
                <a:solidFill>
                  <a:srgbClr val="FF0000"/>
                </a:solidFill>
              </a:rPr>
              <a:t>Foucault</a:t>
            </a:r>
            <a:r>
              <a:rPr lang="es-ES_tradnl" sz="2000" smtClean="0"/>
              <a:t>, su reflexión </a:t>
            </a:r>
            <a:r>
              <a:rPr lang="es-ES_tradnl" sz="2000" b="1" i="1" smtClean="0"/>
              <a:t>poder</a:t>
            </a:r>
            <a:r>
              <a:rPr lang="es-ES_tradnl" sz="2000" smtClean="0"/>
              <a:t> a la hora de entender las relaciones entre anfitriones e invitados, y sus teorías sobre el discurso</a:t>
            </a:r>
          </a:p>
          <a:p>
            <a:pPr marL="762000" lvl="1" indent="-304800" eaLnBrk="1" hangingPunct="1">
              <a:lnSpc>
                <a:spcPct val="80000"/>
              </a:lnSpc>
            </a:pPr>
            <a:r>
              <a:rPr lang="es-ES_tradnl" sz="2000" smtClean="0">
                <a:solidFill>
                  <a:srgbClr val="FF0000"/>
                </a:solidFill>
              </a:rPr>
              <a:t>Bourdieu</a:t>
            </a:r>
            <a:r>
              <a:rPr lang="es-ES_tradnl" sz="2000" smtClean="0"/>
              <a:t>, su concepto de </a:t>
            </a:r>
            <a:r>
              <a:rPr lang="es-ES_tradnl" sz="2000" b="1" i="1" smtClean="0"/>
              <a:t>habitus y de campo</a:t>
            </a:r>
            <a:r>
              <a:rPr lang="es-ES_tradnl" sz="2000" smtClean="0"/>
              <a:t> para entender el espacio de conflicto que se genera en torno a los desarrollos turístico residenciales</a:t>
            </a:r>
          </a:p>
          <a:p>
            <a:pPr marL="762000" lvl="1" indent="-304800" eaLnBrk="1" hangingPunct="1">
              <a:lnSpc>
                <a:spcPct val="80000"/>
              </a:lnSpc>
            </a:pPr>
            <a:r>
              <a:rPr lang="es-ES_tradnl" sz="2000" smtClean="0">
                <a:solidFill>
                  <a:srgbClr val="FF0000"/>
                </a:solidFill>
              </a:rPr>
              <a:t>Globalización </a:t>
            </a:r>
            <a:r>
              <a:rPr lang="es-ES_tradnl" sz="2000" smtClean="0"/>
              <a:t>(Castell, </a:t>
            </a:r>
            <a:r>
              <a:rPr lang="en-GB" sz="2000" smtClean="0"/>
              <a:t>Appadurai)</a:t>
            </a:r>
            <a:endParaRPr lang="es-ES_tradnl" sz="2000" smtClean="0">
              <a:solidFill>
                <a:srgbClr val="FF0000"/>
              </a:solidFill>
            </a:endParaRPr>
          </a:p>
          <a:p>
            <a:pPr marL="762000" lvl="1" indent="-304800" eaLnBrk="1" hangingPunct="1">
              <a:lnSpc>
                <a:spcPct val="80000"/>
              </a:lnSpc>
            </a:pPr>
            <a:r>
              <a:rPr lang="es-ES_tradnl" sz="2000" smtClean="0">
                <a:solidFill>
                  <a:srgbClr val="FF0000"/>
                </a:solidFill>
              </a:rPr>
              <a:t>Lass, Urry,Offe</a:t>
            </a:r>
            <a:r>
              <a:rPr lang="es-ES_tradnl" sz="2000" smtClean="0"/>
              <a:t>: sobre su concepto de </a:t>
            </a:r>
            <a:r>
              <a:rPr lang="es-ES_tradnl" sz="2000" b="1" i="1" smtClean="0"/>
              <a:t>capitalismo desorganizado</a:t>
            </a:r>
            <a:r>
              <a:rPr lang="es-ES_tradnl" sz="2000" smtClean="0"/>
              <a:t> que ayuda a entender las últimas formulaciones del turismo residencial</a:t>
            </a:r>
          </a:p>
          <a:p>
            <a:pPr marL="762000" lvl="1" indent="-304800" eaLnBrk="1" hangingPunct="1">
              <a:lnSpc>
                <a:spcPct val="80000"/>
              </a:lnSpc>
            </a:pPr>
            <a:r>
              <a:rPr lang="es-ES_tradnl" sz="2000" smtClean="0"/>
              <a:t>Revisión de las teorías y métodos sobre los </a:t>
            </a:r>
            <a:r>
              <a:rPr lang="es-ES_tradnl" sz="2000" b="1" i="1" smtClean="0"/>
              <a:t>impactos del turismo</a:t>
            </a:r>
            <a:r>
              <a:rPr lang="es-ES_tradnl" sz="2000" smtClean="0"/>
              <a:t>; entendemos el turismo residencial como un elemento endógeno y estructural de las comunidades no como un elemento exógeno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s-ES_tradnl" sz="2000" smtClean="0">
                <a:solidFill>
                  <a:schemeClr val="accent2"/>
                </a:solidFill>
              </a:rPr>
              <a:t>Métodos</a:t>
            </a:r>
            <a:r>
              <a:rPr lang="es-ES_tradnl" sz="2000" smtClean="0"/>
              <a:t>: analisis de stakeholders, </a:t>
            </a:r>
            <a:r>
              <a:rPr lang="es-ES_tradnl" sz="2000" i="1" smtClean="0"/>
              <a:t>community impact assesment</a:t>
            </a:r>
            <a:r>
              <a:rPr lang="es-ES_tradnl" sz="2000" smtClean="0"/>
              <a:t>, y técnicas cuantitativas y participativas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s-ES_tradnl" sz="2000" smtClean="0">
                <a:solidFill>
                  <a:schemeClr val="accent2"/>
                </a:solidFill>
              </a:rPr>
              <a:t>Técnicas</a:t>
            </a:r>
            <a:r>
              <a:rPr lang="es-ES_tradnl" sz="2000" smtClean="0"/>
              <a:t>: producción y análisis de redes  causales</a:t>
            </a:r>
          </a:p>
        </p:txBody>
      </p:sp>
    </p:spTree>
    <p:extLst>
      <p:ext uri="{BB962C8B-B14F-4D97-AF65-F5344CB8AC3E}">
        <p14:creationId xmlns:p14="http://schemas.microsoft.com/office/powerpoint/2010/main" val="18330449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pic>
        <p:nvPicPr>
          <p:cNvPr id="6147" name="Picture 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148" name="Rectangle 11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es-ES_tradnl" sz="1600" smtClean="0"/>
              <a:t>Una posición crítica sobre el turismo que enlaza con temas de poder, desigualdad y procesos de desarrollo, a la vez que reconoce la relevancia de la diversidad cultural.</a:t>
            </a:r>
            <a:endParaRPr lang="en-US" sz="1600" i="1" smtClean="0"/>
          </a:p>
          <a:p>
            <a:pPr lvl="1" eaLnBrk="1" hangingPunct="1">
              <a:lnSpc>
                <a:spcPct val="80000"/>
              </a:lnSpc>
            </a:pPr>
            <a:r>
              <a:rPr lang="en-US" sz="1600" i="1" smtClean="0"/>
              <a:t>Un cambio en la perspectiva que acoge el enfoque interpretivista frente al positivista, y una posición crítica y reflexiva tanto frente al sector turístico como a la investigación y docencia en turismo.</a:t>
            </a:r>
            <a:endParaRPr lang="es-ES_tradnl" sz="1600" smtClean="0">
              <a:solidFill>
                <a:srgbClr val="FF0000"/>
              </a:solidFill>
            </a:endParaRPr>
          </a:p>
          <a:p>
            <a:pPr eaLnBrk="1" hangingPunct="1"/>
            <a:endParaRPr lang="es-ES_tradnl" smtClean="0"/>
          </a:p>
        </p:txBody>
      </p:sp>
    </p:spTree>
    <p:extLst>
      <p:ext uri="{BB962C8B-B14F-4D97-AF65-F5344CB8AC3E}">
        <p14:creationId xmlns:p14="http://schemas.microsoft.com/office/powerpoint/2010/main" val="3990575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La ciencia posnormal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_tradnl" smtClean="0"/>
              <a:t>El turismo es un “entorno turbulento”</a:t>
            </a:r>
            <a:r>
              <a:rPr lang="en-US" smtClean="0"/>
              <a:t> </a:t>
            </a:r>
            <a:r>
              <a:rPr lang="en-US" sz="1200" smtClean="0"/>
              <a:t>JAMAL, T. y GETZ, D. (1995): «Collaboration Theory and Community Tourism Planning»,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smtClean="0"/>
              <a:t>en Annals of Tourism Research. 22, 1, pp. 186-204. Russel R., Faulkner B. (1999) "Movers and Shakers: chaos makers in tourism development" Tourism Management, 20(4): 411-23.</a:t>
            </a:r>
            <a:endParaRPr lang="es-ES_tradnl" sz="1200" smtClean="0"/>
          </a:p>
          <a:p>
            <a:pPr eaLnBrk="1" hangingPunct="1">
              <a:lnSpc>
                <a:spcPct val="90000"/>
              </a:lnSpc>
            </a:pPr>
            <a:r>
              <a:rPr lang="es-ES_tradnl" smtClean="0"/>
              <a:t>Alto nivel de incertidumbre</a:t>
            </a:r>
          </a:p>
          <a:p>
            <a:pPr eaLnBrk="1" hangingPunct="1">
              <a:lnSpc>
                <a:spcPct val="90000"/>
              </a:lnSpc>
            </a:pPr>
            <a:r>
              <a:rPr lang="es-ES_tradnl" smtClean="0"/>
              <a:t>Intereses y valores contrapuestos</a:t>
            </a:r>
          </a:p>
          <a:p>
            <a:pPr eaLnBrk="1" hangingPunct="1">
              <a:lnSpc>
                <a:spcPct val="90000"/>
              </a:lnSpc>
            </a:pPr>
            <a:r>
              <a:rPr lang="es-ES_tradnl" smtClean="0"/>
              <a:t>Cuestionamiento de la Ciencia tradicional, positivista, neutral, objetiva</a:t>
            </a:r>
          </a:p>
          <a:p>
            <a:pPr eaLnBrk="1" hangingPunct="1">
              <a:lnSpc>
                <a:spcPct val="90000"/>
              </a:lnSpc>
            </a:pPr>
            <a:r>
              <a:rPr lang="es-ES_tradnl" smtClean="0"/>
              <a:t>AMPLIAR LA COMUNIDAD DE EVALUADORES PARA REDUCIR LA INCERTIDUMBRE E INCLUIR DIFERENTES PERSPECTIVAS</a:t>
            </a:r>
          </a:p>
        </p:txBody>
      </p:sp>
    </p:spTree>
    <p:extLst>
      <p:ext uri="{BB962C8B-B14F-4D97-AF65-F5344CB8AC3E}">
        <p14:creationId xmlns:p14="http://schemas.microsoft.com/office/powerpoint/2010/main" val="16970934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_tradnl" smtClean="0"/>
              <a:t>La Participación Pública en la investigación</a:t>
            </a:r>
            <a:endParaRPr lang="es-ES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28813"/>
            <a:ext cx="8229600" cy="38687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" sz="2800" smtClean="0"/>
              <a:t>La PARTICIPACIÓN PÚBLICA ofrece: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" sz="2800" smtClean="0"/>
          </a:p>
          <a:p>
            <a:pPr eaLnBrk="1" hangingPunct="1">
              <a:lnSpc>
                <a:spcPct val="90000"/>
              </a:lnSpc>
            </a:pPr>
            <a:r>
              <a:rPr lang="es-ES" sz="2800" smtClean="0"/>
              <a:t>Mejores resultados (más y mejor información)</a:t>
            </a:r>
          </a:p>
          <a:p>
            <a:pPr eaLnBrk="1" hangingPunct="1">
              <a:lnSpc>
                <a:spcPct val="90000"/>
              </a:lnSpc>
            </a:pPr>
            <a:r>
              <a:rPr lang="es-ES" sz="2800" smtClean="0"/>
              <a:t>Procesos más legítimos y justos (al incluir a las distintas posiciones en juego)</a:t>
            </a:r>
          </a:p>
          <a:p>
            <a:pPr eaLnBrk="1" hangingPunct="1">
              <a:lnSpc>
                <a:spcPct val="90000"/>
              </a:lnSpc>
            </a:pPr>
            <a:r>
              <a:rPr lang="es-ES" sz="2800" smtClean="0"/>
              <a:t>Reflexión y aprendizaje colectivo (diálogo entre los distintos agentes sociales</a:t>
            </a:r>
            <a:r>
              <a:rPr lang="es-ES_tradnl" sz="2800" smtClean="0"/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" sz="2800" smtClean="0"/>
          </a:p>
        </p:txBody>
      </p:sp>
    </p:spTree>
    <p:extLst>
      <p:ext uri="{BB962C8B-B14F-4D97-AF65-F5344CB8AC3E}">
        <p14:creationId xmlns:p14="http://schemas.microsoft.com/office/powerpoint/2010/main" val="241737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14" name="Group 250"/>
          <p:cNvGrpSpPr>
            <a:grpSpLocks/>
          </p:cNvGrpSpPr>
          <p:nvPr/>
        </p:nvGrpSpPr>
        <p:grpSpPr bwMode="auto">
          <a:xfrm>
            <a:off x="1905000" y="38100"/>
            <a:ext cx="6934200" cy="6781800"/>
            <a:chOff x="-3" y="-3"/>
            <a:chExt cx="3632" cy="4677"/>
          </a:xfrm>
        </p:grpSpPr>
        <p:grpSp>
          <p:nvGrpSpPr>
            <p:cNvPr id="37112" name="Group 248"/>
            <p:cNvGrpSpPr>
              <a:grpSpLocks/>
            </p:cNvGrpSpPr>
            <p:nvPr/>
          </p:nvGrpSpPr>
          <p:grpSpPr bwMode="auto">
            <a:xfrm>
              <a:off x="0" y="0"/>
              <a:ext cx="3626" cy="4671"/>
              <a:chOff x="0" y="0"/>
              <a:chExt cx="3626" cy="4671"/>
            </a:xfrm>
          </p:grpSpPr>
          <p:grpSp>
            <p:nvGrpSpPr>
              <p:cNvPr id="37083" name="Group 219"/>
              <p:cNvGrpSpPr>
                <a:grpSpLocks/>
              </p:cNvGrpSpPr>
              <p:nvPr/>
            </p:nvGrpSpPr>
            <p:grpSpPr bwMode="auto">
              <a:xfrm>
                <a:off x="0" y="0"/>
                <a:ext cx="1347" cy="759"/>
                <a:chOff x="0" y="0"/>
                <a:chExt cx="1347" cy="759"/>
              </a:xfrm>
            </p:grpSpPr>
            <p:sp>
              <p:nvSpPr>
                <p:cNvPr id="37067" name="Rectangle 203"/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1291" cy="75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bIns="0"/>
                <a:lstStyle/>
                <a:p>
                  <a:endParaRPr lang="es-ES" sz="1800" b="1">
                    <a:cs typeface="Times New Roman" pitchFamily="18" charset="0"/>
                  </a:endParaRPr>
                </a:p>
                <a:p>
                  <a:endParaRPr lang="es-ES" sz="1800" b="1">
                    <a:cs typeface="Times New Roman" pitchFamily="18" charset="0"/>
                  </a:endParaRPr>
                </a:p>
                <a:p>
                  <a:r>
                    <a:rPr lang="es-ES" sz="1800" b="1">
                      <a:cs typeface="Times New Roman" pitchFamily="18" charset="0"/>
                    </a:rPr>
                    <a:t>FASES</a:t>
                  </a:r>
                  <a:endParaRPr lang="es-ES" sz="1800" b="1"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082" name="Rectangle 21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347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085" name="Group 221"/>
              <p:cNvGrpSpPr>
                <a:grpSpLocks/>
              </p:cNvGrpSpPr>
              <p:nvPr/>
            </p:nvGrpSpPr>
            <p:grpSpPr bwMode="auto">
              <a:xfrm>
                <a:off x="1347" y="0"/>
                <a:ext cx="1336" cy="759"/>
                <a:chOff x="1347" y="0"/>
                <a:chExt cx="1336" cy="759"/>
              </a:xfrm>
            </p:grpSpPr>
            <p:sp>
              <p:nvSpPr>
                <p:cNvPr id="37068" name="Rectangle 204"/>
                <p:cNvSpPr>
                  <a:spLocks noChangeArrowheads="1"/>
                </p:cNvSpPr>
                <p:nvPr/>
              </p:nvSpPr>
              <p:spPr bwMode="auto">
                <a:xfrm>
                  <a:off x="1375" y="0"/>
                  <a:ext cx="1280" cy="75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 sz="1800" b="1">
                    <a:cs typeface="Times New Roman" pitchFamily="18" charset="0"/>
                  </a:endParaRPr>
                </a:p>
                <a:p>
                  <a:endParaRPr lang="es-ES" sz="1800" b="1">
                    <a:cs typeface="Times New Roman" pitchFamily="18" charset="0"/>
                  </a:endParaRPr>
                </a:p>
                <a:p>
                  <a:r>
                    <a:rPr lang="es-ES" sz="1800" b="1">
                      <a:cs typeface="Times New Roman" pitchFamily="18" charset="0"/>
                    </a:rPr>
                    <a:t>ACTORES</a:t>
                  </a:r>
                  <a:endParaRPr lang="es-ES" sz="1800">
                    <a:cs typeface="Times New Roman" pitchFamily="18" charset="0"/>
                  </a:endParaRPr>
                </a:p>
                <a:p>
                  <a:pPr eaLnBrk="0" hangingPunct="0"/>
                  <a:endParaRPr lang="es-ES" sz="1800">
                    <a:latin typeface="Times New Roman" pitchFamily="18" charset="0"/>
                  </a:endParaRPr>
                </a:p>
              </p:txBody>
            </p:sp>
            <p:sp>
              <p:nvSpPr>
                <p:cNvPr id="37084" name="Rectangle 220"/>
                <p:cNvSpPr>
                  <a:spLocks noChangeArrowheads="1"/>
                </p:cNvSpPr>
                <p:nvPr/>
              </p:nvSpPr>
              <p:spPr bwMode="auto">
                <a:xfrm>
                  <a:off x="1347" y="0"/>
                  <a:ext cx="1336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087" name="Group 223"/>
              <p:cNvGrpSpPr>
                <a:grpSpLocks/>
              </p:cNvGrpSpPr>
              <p:nvPr/>
            </p:nvGrpSpPr>
            <p:grpSpPr bwMode="auto">
              <a:xfrm>
                <a:off x="2683" y="0"/>
                <a:ext cx="943" cy="759"/>
                <a:chOff x="2683" y="0"/>
                <a:chExt cx="943" cy="759"/>
              </a:xfrm>
            </p:grpSpPr>
            <p:sp>
              <p:nvSpPr>
                <p:cNvPr id="37069" name="Rectangle 205"/>
                <p:cNvSpPr>
                  <a:spLocks noChangeArrowheads="1"/>
                </p:cNvSpPr>
                <p:nvPr/>
              </p:nvSpPr>
              <p:spPr bwMode="auto">
                <a:xfrm>
                  <a:off x="2711" y="0"/>
                  <a:ext cx="887" cy="75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bIns="0"/>
                <a:lstStyle/>
                <a:p>
                  <a:endParaRPr lang="es-ES" sz="1800" b="1">
                    <a:cs typeface="Times New Roman" pitchFamily="18" charset="0"/>
                  </a:endParaRPr>
                </a:p>
                <a:p>
                  <a:endParaRPr lang="es-ES" sz="1800" b="1">
                    <a:cs typeface="Times New Roman" pitchFamily="18" charset="0"/>
                  </a:endParaRPr>
                </a:p>
                <a:p>
                  <a:r>
                    <a:rPr lang="es-ES" sz="1800" b="1">
                      <a:cs typeface="Times New Roman" pitchFamily="18" charset="0"/>
                    </a:rPr>
                    <a:t>TECNICA</a:t>
                  </a:r>
                </a:p>
                <a:p>
                  <a:pPr eaLnBrk="0" hangingPunct="0"/>
                  <a:endParaRPr lang="es-ES" sz="1800"/>
                </a:p>
              </p:txBody>
            </p:sp>
            <p:sp>
              <p:nvSpPr>
                <p:cNvPr id="37086" name="Rectangle 222"/>
                <p:cNvSpPr>
                  <a:spLocks noChangeArrowheads="1"/>
                </p:cNvSpPr>
                <p:nvPr/>
              </p:nvSpPr>
              <p:spPr bwMode="auto">
                <a:xfrm>
                  <a:off x="2683" y="0"/>
                  <a:ext cx="943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089" name="Group 225"/>
              <p:cNvGrpSpPr>
                <a:grpSpLocks/>
              </p:cNvGrpSpPr>
              <p:nvPr/>
            </p:nvGrpSpPr>
            <p:grpSpPr bwMode="auto">
              <a:xfrm>
                <a:off x="0" y="759"/>
                <a:ext cx="1347" cy="1208"/>
                <a:chOff x="0" y="759"/>
                <a:chExt cx="1347" cy="1208"/>
              </a:xfrm>
            </p:grpSpPr>
            <p:sp>
              <p:nvSpPr>
                <p:cNvPr id="37070" name="Rectangle 206"/>
                <p:cNvSpPr>
                  <a:spLocks noChangeArrowheads="1"/>
                </p:cNvSpPr>
                <p:nvPr/>
              </p:nvSpPr>
              <p:spPr bwMode="auto">
                <a:xfrm>
                  <a:off x="28" y="759"/>
                  <a:ext cx="1291" cy="12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cs typeface="Times New Roman" pitchFamily="18" charset="0"/>
                    </a:rPr>
                    <a:t>1ª FASE. ESTUDIO DE BASE-- DETERMINANTES SOCIALES Y CULTURALES +  (AMBIENTALES, ECONÓMICOS, TECNOLÓGICOS, ETC)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088" name="Rectangle 224"/>
                <p:cNvSpPr>
                  <a:spLocks noChangeArrowheads="1"/>
                </p:cNvSpPr>
                <p:nvPr/>
              </p:nvSpPr>
              <p:spPr bwMode="auto">
                <a:xfrm>
                  <a:off x="0" y="759"/>
                  <a:ext cx="1347" cy="120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091" name="Group 227"/>
              <p:cNvGrpSpPr>
                <a:grpSpLocks/>
              </p:cNvGrpSpPr>
              <p:nvPr/>
            </p:nvGrpSpPr>
            <p:grpSpPr bwMode="auto">
              <a:xfrm>
                <a:off x="1347" y="759"/>
                <a:ext cx="1336" cy="1208"/>
                <a:chOff x="1347" y="759"/>
                <a:chExt cx="1336" cy="1208"/>
              </a:xfrm>
            </p:grpSpPr>
            <p:sp>
              <p:nvSpPr>
                <p:cNvPr id="37071" name="Rectangle 207"/>
                <p:cNvSpPr>
                  <a:spLocks noChangeArrowheads="1"/>
                </p:cNvSpPr>
                <p:nvPr/>
              </p:nvSpPr>
              <p:spPr bwMode="auto">
                <a:xfrm>
                  <a:off x="1375" y="759"/>
                  <a:ext cx="1280" cy="12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cs typeface="Times New Roman" pitchFamily="18" charset="0"/>
                    </a:rPr>
                    <a:t>GI</a:t>
                  </a:r>
                </a:p>
                <a:p>
                  <a:pPr eaLnBrk="0" hangingPunct="0"/>
                  <a:r>
                    <a:rPr lang="es-ES" sz="1200">
                      <a:cs typeface="Times New Roman" pitchFamily="18" charset="0"/>
                    </a:rPr>
                    <a:t>EXPERTOS LOCALES Y REGIONALES</a:t>
                  </a:r>
                </a:p>
                <a:p>
                  <a:pPr eaLnBrk="0" hangingPunct="0"/>
                  <a:r>
                    <a:rPr lang="es-ES" sz="1200"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090" name="Rectangle 226"/>
                <p:cNvSpPr>
                  <a:spLocks noChangeArrowheads="1"/>
                </p:cNvSpPr>
                <p:nvPr/>
              </p:nvSpPr>
              <p:spPr bwMode="auto">
                <a:xfrm>
                  <a:off x="1347" y="759"/>
                  <a:ext cx="1336" cy="120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093" name="Group 229"/>
              <p:cNvGrpSpPr>
                <a:grpSpLocks/>
              </p:cNvGrpSpPr>
              <p:nvPr/>
            </p:nvGrpSpPr>
            <p:grpSpPr bwMode="auto">
              <a:xfrm>
                <a:off x="2683" y="759"/>
                <a:ext cx="943" cy="1208"/>
                <a:chOff x="2683" y="759"/>
                <a:chExt cx="943" cy="1208"/>
              </a:xfrm>
            </p:grpSpPr>
            <p:sp>
              <p:nvSpPr>
                <p:cNvPr id="37072" name="Rectangle 208"/>
                <p:cNvSpPr>
                  <a:spLocks noChangeArrowheads="1"/>
                </p:cNvSpPr>
                <p:nvPr/>
              </p:nvSpPr>
              <p:spPr bwMode="auto">
                <a:xfrm>
                  <a:off x="2711" y="759"/>
                  <a:ext cx="887" cy="12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cs typeface="Times New Roman" pitchFamily="18" charset="0"/>
                    </a:rPr>
                    <a:t>OBSERVACIÓN</a:t>
                  </a:r>
                </a:p>
                <a:p>
                  <a:pPr eaLnBrk="0" hangingPunct="0"/>
                  <a:r>
                    <a:rPr lang="es-ES" sz="1200">
                      <a:cs typeface="Times New Roman" pitchFamily="18" charset="0"/>
                    </a:rPr>
                    <a:t>ENTREVISTAS SEMIESTRUCTURADAS</a:t>
                  </a:r>
                </a:p>
                <a:p>
                  <a:pPr eaLnBrk="0" hangingPunct="0"/>
                  <a:r>
                    <a:rPr lang="es-ES" sz="1200">
                      <a:cs typeface="Times New Roman" pitchFamily="18" charset="0"/>
                    </a:rPr>
                    <a:t>SELECCIÓN DE STAKEHOLDERS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092" name="Rectangle 228"/>
                <p:cNvSpPr>
                  <a:spLocks noChangeArrowheads="1"/>
                </p:cNvSpPr>
                <p:nvPr/>
              </p:nvSpPr>
              <p:spPr bwMode="auto">
                <a:xfrm>
                  <a:off x="2683" y="759"/>
                  <a:ext cx="943" cy="120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095" name="Group 231"/>
              <p:cNvGrpSpPr>
                <a:grpSpLocks/>
              </p:cNvGrpSpPr>
              <p:nvPr/>
            </p:nvGrpSpPr>
            <p:grpSpPr bwMode="auto">
              <a:xfrm>
                <a:off x="0" y="1967"/>
                <a:ext cx="1347" cy="978"/>
                <a:chOff x="0" y="1967"/>
                <a:chExt cx="1347" cy="978"/>
              </a:xfrm>
            </p:grpSpPr>
            <p:sp>
              <p:nvSpPr>
                <p:cNvPr id="37073" name="Rectangle 209"/>
                <p:cNvSpPr>
                  <a:spLocks noChangeArrowheads="1"/>
                </p:cNvSpPr>
                <p:nvPr/>
              </p:nvSpPr>
              <p:spPr bwMode="auto">
                <a:xfrm>
                  <a:off x="28" y="1967"/>
                  <a:ext cx="1291" cy="9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cs typeface="Times New Roman" pitchFamily="18" charset="0"/>
                    </a:rPr>
                    <a:t>2ª FASE: DIAGNOSTICO 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094" name="Rectangle 230"/>
                <p:cNvSpPr>
                  <a:spLocks noChangeArrowheads="1"/>
                </p:cNvSpPr>
                <p:nvPr/>
              </p:nvSpPr>
              <p:spPr bwMode="auto">
                <a:xfrm>
                  <a:off x="0" y="1967"/>
                  <a:ext cx="1347" cy="97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097" name="Group 233"/>
              <p:cNvGrpSpPr>
                <a:grpSpLocks/>
              </p:cNvGrpSpPr>
              <p:nvPr/>
            </p:nvGrpSpPr>
            <p:grpSpPr bwMode="auto">
              <a:xfrm>
                <a:off x="1347" y="1967"/>
                <a:ext cx="1336" cy="978"/>
                <a:chOff x="1347" y="1967"/>
                <a:chExt cx="1336" cy="978"/>
              </a:xfrm>
            </p:grpSpPr>
            <p:sp>
              <p:nvSpPr>
                <p:cNvPr id="37074" name="Rectangle 210"/>
                <p:cNvSpPr>
                  <a:spLocks noChangeArrowheads="1"/>
                </p:cNvSpPr>
                <p:nvPr/>
              </p:nvSpPr>
              <p:spPr bwMode="auto">
                <a:xfrm>
                  <a:off x="1375" y="1967"/>
                  <a:ext cx="1280" cy="9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cs typeface="Times New Roman" pitchFamily="18" charset="0"/>
                    </a:rPr>
                    <a:t>GI</a:t>
                  </a:r>
                </a:p>
                <a:p>
                  <a:pPr eaLnBrk="0" hangingPunct="0"/>
                  <a:r>
                    <a:rPr lang="es-ES" sz="1200">
                      <a:cs typeface="Times New Roman" pitchFamily="18" charset="0"/>
                    </a:rPr>
                    <a:t>EXPERTOS LOCALES Y REGIONALES</a:t>
                  </a:r>
                </a:p>
                <a:p>
                  <a:pPr eaLnBrk="0" hangingPunct="0"/>
                  <a:r>
                    <a:rPr lang="en-GB" sz="1200">
                      <a:cs typeface="Times New Roman" pitchFamily="18" charset="0"/>
                    </a:rPr>
                    <a:t>STAKEHOLDERS</a:t>
                  </a:r>
                  <a:endParaRPr lang="es-ES" sz="1200">
                    <a:cs typeface="Times New Roman" pitchFamily="18" charset="0"/>
                  </a:endParaRPr>
                </a:p>
                <a:p>
                  <a:pPr eaLnBrk="0" hangingPunct="0"/>
                  <a:r>
                    <a:rPr lang="en-GB" sz="1200">
                      <a:cs typeface="Times New Roman" pitchFamily="18" charset="0"/>
                    </a:rPr>
                    <a:t>TÉCNICA DAFO</a:t>
                  </a:r>
                  <a:endParaRPr lang="es-ES" sz="1200">
                    <a:cs typeface="Times New Roman" pitchFamily="18" charset="0"/>
                  </a:endParaRPr>
                </a:p>
                <a:p>
                  <a:pPr eaLnBrk="0" hangingPunct="0"/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096" name="Rectangle 232"/>
                <p:cNvSpPr>
                  <a:spLocks noChangeArrowheads="1"/>
                </p:cNvSpPr>
                <p:nvPr/>
              </p:nvSpPr>
              <p:spPr bwMode="auto">
                <a:xfrm>
                  <a:off x="1347" y="1967"/>
                  <a:ext cx="1336" cy="97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099" name="Group 235"/>
              <p:cNvGrpSpPr>
                <a:grpSpLocks/>
              </p:cNvGrpSpPr>
              <p:nvPr/>
            </p:nvGrpSpPr>
            <p:grpSpPr bwMode="auto">
              <a:xfrm>
                <a:off x="2683" y="1967"/>
                <a:ext cx="943" cy="978"/>
                <a:chOff x="2683" y="1967"/>
                <a:chExt cx="943" cy="978"/>
              </a:xfrm>
            </p:grpSpPr>
            <p:sp>
              <p:nvSpPr>
                <p:cNvPr id="37075" name="Rectangle 211"/>
                <p:cNvSpPr>
                  <a:spLocks noChangeArrowheads="1"/>
                </p:cNvSpPr>
                <p:nvPr/>
              </p:nvSpPr>
              <p:spPr bwMode="auto">
                <a:xfrm>
                  <a:off x="2711" y="1967"/>
                  <a:ext cx="887" cy="9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GB" sz="1200">
                      <a:cs typeface="Times New Roman" pitchFamily="18" charset="0"/>
                    </a:rPr>
                    <a:t>TÉCNICA DAFO</a:t>
                  </a:r>
                  <a:endParaRPr lang="es-ES" sz="1200">
                    <a:cs typeface="Times New Roman" pitchFamily="18" charset="0"/>
                  </a:endParaRPr>
                </a:p>
                <a:p>
                  <a:pPr eaLnBrk="0" hangingPunct="0"/>
                  <a:r>
                    <a:rPr lang="es-ES" sz="1200">
                      <a:cs typeface="Times New Roman" pitchFamily="18" charset="0"/>
                    </a:rPr>
                    <a:t>GRUPOS DE TRABAJO SECTORIALES </a:t>
                  </a:r>
                </a:p>
                <a:p>
                  <a:pPr eaLnBrk="0" hangingPunct="0"/>
                  <a:r>
                    <a:rPr lang="es-ES" sz="1200">
                      <a:cs typeface="Times New Roman" pitchFamily="18" charset="0"/>
                    </a:rPr>
                    <a:t>MARCO LOGICO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098" name="Rectangle 234"/>
                <p:cNvSpPr>
                  <a:spLocks noChangeArrowheads="1"/>
                </p:cNvSpPr>
                <p:nvPr/>
              </p:nvSpPr>
              <p:spPr bwMode="auto">
                <a:xfrm>
                  <a:off x="2683" y="1967"/>
                  <a:ext cx="943" cy="97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101" name="Group 237"/>
              <p:cNvGrpSpPr>
                <a:grpSpLocks/>
              </p:cNvGrpSpPr>
              <p:nvPr/>
            </p:nvGrpSpPr>
            <p:grpSpPr bwMode="auto">
              <a:xfrm>
                <a:off x="0" y="2945"/>
                <a:ext cx="1347" cy="633"/>
                <a:chOff x="0" y="2945"/>
                <a:chExt cx="1347" cy="633"/>
              </a:xfrm>
            </p:grpSpPr>
            <p:sp>
              <p:nvSpPr>
                <p:cNvPr id="37076" name="Rectangle 212"/>
                <p:cNvSpPr>
                  <a:spLocks noChangeArrowheads="1"/>
                </p:cNvSpPr>
                <p:nvPr/>
              </p:nvSpPr>
              <p:spPr bwMode="auto">
                <a:xfrm>
                  <a:off x="28" y="2945"/>
                  <a:ext cx="1291" cy="6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GB" sz="1200">
                      <a:cs typeface="Times New Roman" pitchFamily="18" charset="0"/>
                    </a:rPr>
                    <a:t>3ª FASE: IDEA </a:t>
                  </a:r>
                  <a:endParaRPr lang="es-ES" sz="1200">
                    <a:cs typeface="Times New Roman" pitchFamily="18" charset="0"/>
                  </a:endParaRP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100" name="Rectangle 236"/>
                <p:cNvSpPr>
                  <a:spLocks noChangeArrowheads="1"/>
                </p:cNvSpPr>
                <p:nvPr/>
              </p:nvSpPr>
              <p:spPr bwMode="auto">
                <a:xfrm>
                  <a:off x="0" y="2945"/>
                  <a:ext cx="134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103" name="Group 239"/>
              <p:cNvGrpSpPr>
                <a:grpSpLocks/>
              </p:cNvGrpSpPr>
              <p:nvPr/>
            </p:nvGrpSpPr>
            <p:grpSpPr bwMode="auto">
              <a:xfrm>
                <a:off x="1347" y="2945"/>
                <a:ext cx="1336" cy="633"/>
                <a:chOff x="1347" y="2945"/>
                <a:chExt cx="1336" cy="633"/>
              </a:xfrm>
            </p:grpSpPr>
            <p:sp>
              <p:nvSpPr>
                <p:cNvPr id="37077" name="Rectangle 213"/>
                <p:cNvSpPr>
                  <a:spLocks noChangeArrowheads="1"/>
                </p:cNvSpPr>
                <p:nvPr/>
              </p:nvSpPr>
              <p:spPr bwMode="auto">
                <a:xfrm>
                  <a:off x="1375" y="2945"/>
                  <a:ext cx="1280" cy="6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GB" sz="1200">
                      <a:cs typeface="Times New Roman" pitchFamily="18" charset="0"/>
                    </a:rPr>
                    <a:t>GI</a:t>
                  </a:r>
                  <a:endParaRPr lang="es-ES" sz="1200">
                    <a:cs typeface="Times New Roman" pitchFamily="18" charset="0"/>
                  </a:endParaRPr>
                </a:p>
                <a:p>
                  <a:pPr eaLnBrk="0" hangingPunct="0"/>
                  <a:r>
                    <a:rPr lang="en-GB" sz="1200">
                      <a:cs typeface="Times New Roman" pitchFamily="18" charset="0"/>
                    </a:rPr>
                    <a:t>STAKEHOLDERS</a:t>
                  </a:r>
                  <a:endParaRPr lang="es-ES" sz="1200">
                    <a:cs typeface="Times New Roman" pitchFamily="18" charset="0"/>
                  </a:endParaRPr>
                </a:p>
                <a:p>
                  <a:pPr eaLnBrk="0" hangingPunct="0"/>
                  <a:r>
                    <a:rPr lang="es-ES" sz="1200">
                      <a:cs typeface="Times New Roman" pitchFamily="18" charset="0"/>
                    </a:rPr>
                    <a:t>POBLACIÓN LOCAL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102" name="Rectangle 238"/>
                <p:cNvSpPr>
                  <a:spLocks noChangeArrowheads="1"/>
                </p:cNvSpPr>
                <p:nvPr/>
              </p:nvSpPr>
              <p:spPr bwMode="auto">
                <a:xfrm>
                  <a:off x="1347" y="2945"/>
                  <a:ext cx="1336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105" name="Group 241"/>
              <p:cNvGrpSpPr>
                <a:grpSpLocks/>
              </p:cNvGrpSpPr>
              <p:nvPr/>
            </p:nvGrpSpPr>
            <p:grpSpPr bwMode="auto">
              <a:xfrm>
                <a:off x="2683" y="2945"/>
                <a:ext cx="943" cy="633"/>
                <a:chOff x="2683" y="2945"/>
                <a:chExt cx="943" cy="633"/>
              </a:xfrm>
            </p:grpSpPr>
            <p:sp>
              <p:nvSpPr>
                <p:cNvPr id="37078" name="Rectangle 214"/>
                <p:cNvSpPr>
                  <a:spLocks noChangeArrowheads="1"/>
                </p:cNvSpPr>
                <p:nvPr/>
              </p:nvSpPr>
              <p:spPr bwMode="auto">
                <a:xfrm>
                  <a:off x="2711" y="2945"/>
                  <a:ext cx="887" cy="6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cs typeface="Times New Roman" pitchFamily="18" charset="0"/>
                    </a:rPr>
                    <a:t>TRABAJO CON STAKEHOLDERS</a:t>
                  </a:r>
                </a:p>
                <a:p>
                  <a:pPr eaLnBrk="0" hangingPunct="0"/>
                  <a:r>
                    <a:rPr lang="es-ES" sz="1200">
                      <a:cs typeface="Times New Roman" pitchFamily="18" charset="0"/>
                    </a:rPr>
                    <a:t>(presentación pública )</a:t>
                  </a:r>
                </a:p>
                <a:p>
                  <a:pPr eaLnBrk="0" hangingPunct="0"/>
                  <a:r>
                    <a:rPr lang="es-ES" sz="1200">
                      <a:cs typeface="Times New Roman" pitchFamily="18" charset="0"/>
                    </a:rPr>
                    <a:t>ENCUESTAS</a:t>
                  </a:r>
                </a:p>
              </p:txBody>
            </p:sp>
            <p:sp>
              <p:nvSpPr>
                <p:cNvPr id="37104" name="Rectangle 240"/>
                <p:cNvSpPr>
                  <a:spLocks noChangeArrowheads="1"/>
                </p:cNvSpPr>
                <p:nvPr/>
              </p:nvSpPr>
              <p:spPr bwMode="auto">
                <a:xfrm>
                  <a:off x="2683" y="2945"/>
                  <a:ext cx="943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107" name="Group 243"/>
              <p:cNvGrpSpPr>
                <a:grpSpLocks/>
              </p:cNvGrpSpPr>
              <p:nvPr/>
            </p:nvGrpSpPr>
            <p:grpSpPr bwMode="auto">
              <a:xfrm>
                <a:off x="0" y="3578"/>
                <a:ext cx="1347" cy="1093"/>
                <a:chOff x="0" y="3578"/>
                <a:chExt cx="1347" cy="1093"/>
              </a:xfrm>
            </p:grpSpPr>
            <p:sp>
              <p:nvSpPr>
                <p:cNvPr id="37079" name="Rectangle 215"/>
                <p:cNvSpPr>
                  <a:spLocks noChangeArrowheads="1"/>
                </p:cNvSpPr>
                <p:nvPr/>
              </p:nvSpPr>
              <p:spPr bwMode="auto">
                <a:xfrm>
                  <a:off x="28" y="3578"/>
                  <a:ext cx="1291" cy="10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cs typeface="Times New Roman" pitchFamily="18" charset="0"/>
                    </a:rPr>
                    <a:t>4ª FASE: VIABILIDAD SOCIAL – ANÁLISIS DE IMPACTO SOCIAL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106" name="Rectangle 242"/>
                <p:cNvSpPr>
                  <a:spLocks noChangeArrowheads="1"/>
                </p:cNvSpPr>
                <p:nvPr/>
              </p:nvSpPr>
              <p:spPr bwMode="auto">
                <a:xfrm>
                  <a:off x="0" y="3578"/>
                  <a:ext cx="1347" cy="109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109" name="Group 245"/>
              <p:cNvGrpSpPr>
                <a:grpSpLocks/>
              </p:cNvGrpSpPr>
              <p:nvPr/>
            </p:nvGrpSpPr>
            <p:grpSpPr bwMode="auto">
              <a:xfrm>
                <a:off x="1347" y="3578"/>
                <a:ext cx="1336" cy="1093"/>
                <a:chOff x="1347" y="3578"/>
                <a:chExt cx="1336" cy="1093"/>
              </a:xfrm>
            </p:grpSpPr>
            <p:sp>
              <p:nvSpPr>
                <p:cNvPr id="37080" name="Rectangle 216"/>
                <p:cNvSpPr>
                  <a:spLocks noChangeArrowheads="1"/>
                </p:cNvSpPr>
                <p:nvPr/>
              </p:nvSpPr>
              <p:spPr bwMode="auto">
                <a:xfrm>
                  <a:off x="1375" y="3578"/>
                  <a:ext cx="1280" cy="10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cs typeface="Times New Roman" pitchFamily="18" charset="0"/>
                    </a:rPr>
                    <a:t>GI</a:t>
                  </a:r>
                </a:p>
                <a:p>
                  <a:pPr eaLnBrk="0" hangingPunct="0"/>
                  <a:r>
                    <a:rPr lang="es-ES" sz="1200">
                      <a:cs typeface="Times New Roman" pitchFamily="18" charset="0"/>
                    </a:rPr>
                    <a:t>STAKEHOLDERS</a:t>
                  </a:r>
                </a:p>
                <a:p>
                  <a:pPr eaLnBrk="0" hangingPunct="0"/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108" name="Rectangle 244"/>
                <p:cNvSpPr>
                  <a:spLocks noChangeArrowheads="1"/>
                </p:cNvSpPr>
                <p:nvPr/>
              </p:nvSpPr>
              <p:spPr bwMode="auto">
                <a:xfrm>
                  <a:off x="1347" y="3578"/>
                  <a:ext cx="1336" cy="109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111" name="Group 247"/>
              <p:cNvGrpSpPr>
                <a:grpSpLocks/>
              </p:cNvGrpSpPr>
              <p:nvPr/>
            </p:nvGrpSpPr>
            <p:grpSpPr bwMode="auto">
              <a:xfrm>
                <a:off x="2683" y="3578"/>
                <a:ext cx="943" cy="1093"/>
                <a:chOff x="2683" y="3578"/>
                <a:chExt cx="943" cy="1093"/>
              </a:xfrm>
            </p:grpSpPr>
            <p:sp>
              <p:nvSpPr>
                <p:cNvPr id="37081" name="Rectangle 217"/>
                <p:cNvSpPr>
                  <a:spLocks noChangeArrowheads="1"/>
                </p:cNvSpPr>
                <p:nvPr/>
              </p:nvSpPr>
              <p:spPr bwMode="auto">
                <a:xfrm>
                  <a:off x="2711" y="3578"/>
                  <a:ext cx="887" cy="10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r>
                    <a:rPr lang="es-ES" sz="1200">
                      <a:cs typeface="Times New Roman" pitchFamily="18" charset="0"/>
                    </a:rPr>
                    <a:t>Talleres de Formulación de Escenarios (EASW)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110" name="Rectangle 246"/>
                <p:cNvSpPr>
                  <a:spLocks noChangeArrowheads="1"/>
                </p:cNvSpPr>
                <p:nvPr/>
              </p:nvSpPr>
              <p:spPr bwMode="auto">
                <a:xfrm>
                  <a:off x="2683" y="3578"/>
                  <a:ext cx="943" cy="109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</p:grpSp>
        <p:sp>
          <p:nvSpPr>
            <p:cNvPr id="37113" name="Rectangle 249"/>
            <p:cNvSpPr>
              <a:spLocks noChangeArrowheads="1"/>
            </p:cNvSpPr>
            <p:nvPr/>
          </p:nvSpPr>
          <p:spPr bwMode="auto">
            <a:xfrm>
              <a:off x="-3" y="-3"/>
              <a:ext cx="3632" cy="4677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213206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Turismo y </a:t>
            </a:r>
            <a:r>
              <a:rPr lang="pt-BR" dirty="0" err="1" smtClean="0"/>
              <a:t>desenvolvimiento</a:t>
            </a:r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Ortodoxia</a:t>
            </a:r>
            <a:endParaRPr lang="pt-B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636210"/>
            <a:ext cx="4040188" cy="3028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Espaço Reservado para Texto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Heterodoxia</a:t>
            </a:r>
            <a:endParaRPr lang="pt-BR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5025" y="2796524"/>
            <a:ext cx="4041775" cy="2707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0849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37" name="Group 1073"/>
          <p:cNvGrpSpPr>
            <a:grpSpLocks/>
          </p:cNvGrpSpPr>
          <p:nvPr/>
        </p:nvGrpSpPr>
        <p:grpSpPr bwMode="auto">
          <a:xfrm>
            <a:off x="1689100" y="1095375"/>
            <a:ext cx="5765800" cy="4668838"/>
            <a:chOff x="-3" y="-3"/>
            <a:chExt cx="3632" cy="2941"/>
          </a:xfrm>
        </p:grpSpPr>
        <p:grpSp>
          <p:nvGrpSpPr>
            <p:cNvPr id="37935" name="Group 1071"/>
            <p:cNvGrpSpPr>
              <a:grpSpLocks/>
            </p:cNvGrpSpPr>
            <p:nvPr/>
          </p:nvGrpSpPr>
          <p:grpSpPr bwMode="auto">
            <a:xfrm>
              <a:off x="0" y="0"/>
              <a:ext cx="3626" cy="2935"/>
              <a:chOff x="0" y="0"/>
              <a:chExt cx="3626" cy="2935"/>
            </a:xfrm>
          </p:grpSpPr>
          <p:grpSp>
            <p:nvGrpSpPr>
              <p:cNvPr id="37906" name="Group 1042"/>
              <p:cNvGrpSpPr>
                <a:grpSpLocks/>
              </p:cNvGrpSpPr>
              <p:nvPr/>
            </p:nvGrpSpPr>
            <p:grpSpPr bwMode="auto">
              <a:xfrm>
                <a:off x="0" y="0"/>
                <a:ext cx="1347" cy="978"/>
                <a:chOff x="0" y="0"/>
                <a:chExt cx="1347" cy="978"/>
              </a:xfrm>
            </p:grpSpPr>
            <p:sp>
              <p:nvSpPr>
                <p:cNvPr id="37890" name="Rectangle 1026"/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1291" cy="9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cs typeface="Times New Roman" pitchFamily="18" charset="0"/>
                    </a:rPr>
                    <a:t>5ª FASE: PROPUESTA DE ALTERNATIVAS</a:t>
                  </a:r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905" name="Rectangle 104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347" cy="97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908" name="Group 1044"/>
              <p:cNvGrpSpPr>
                <a:grpSpLocks/>
              </p:cNvGrpSpPr>
              <p:nvPr/>
            </p:nvGrpSpPr>
            <p:grpSpPr bwMode="auto">
              <a:xfrm>
                <a:off x="1347" y="0"/>
                <a:ext cx="1336" cy="978"/>
                <a:chOff x="1347" y="0"/>
                <a:chExt cx="1336" cy="978"/>
              </a:xfrm>
            </p:grpSpPr>
            <p:sp>
              <p:nvSpPr>
                <p:cNvPr id="37891" name="Rectangle 1027"/>
                <p:cNvSpPr>
                  <a:spLocks noChangeArrowheads="1"/>
                </p:cNvSpPr>
                <p:nvPr/>
              </p:nvSpPr>
              <p:spPr bwMode="auto">
                <a:xfrm>
                  <a:off x="1375" y="0"/>
                  <a:ext cx="1280" cy="9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GB" sz="1200">
                      <a:latin typeface="Times New Roman" pitchFamily="18" charset="0"/>
                      <a:cs typeface="Times New Roman" pitchFamily="18" charset="0"/>
                    </a:rPr>
                    <a:t>GI</a:t>
                  </a:r>
                  <a:endParaRPr lang="es-ES" sz="1200"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/>
                  <a:r>
                    <a:rPr lang="en-GB" sz="1200">
                      <a:latin typeface="Times New Roman" pitchFamily="18" charset="0"/>
                      <a:cs typeface="Times New Roman" pitchFamily="18" charset="0"/>
                    </a:rPr>
                    <a:t>STAKEHOLDERS</a:t>
                  </a:r>
                  <a:endParaRPr lang="es-ES" sz="1200"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/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AMPLIA REPRESENTACIÓN DE LA POBLACIÓN  LOCAL</a:t>
                  </a:r>
                </a:p>
                <a:p>
                  <a:pPr eaLnBrk="0" hangingPunct="0"/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907" name="Rectangle 1043"/>
                <p:cNvSpPr>
                  <a:spLocks noChangeArrowheads="1"/>
                </p:cNvSpPr>
                <p:nvPr/>
              </p:nvSpPr>
              <p:spPr bwMode="auto">
                <a:xfrm>
                  <a:off x="1347" y="0"/>
                  <a:ext cx="1336" cy="97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910" name="Group 1046"/>
              <p:cNvGrpSpPr>
                <a:grpSpLocks/>
              </p:cNvGrpSpPr>
              <p:nvPr/>
            </p:nvGrpSpPr>
            <p:grpSpPr bwMode="auto">
              <a:xfrm>
                <a:off x="2683" y="0"/>
                <a:ext cx="943" cy="978"/>
                <a:chOff x="2683" y="0"/>
                <a:chExt cx="943" cy="978"/>
              </a:xfrm>
            </p:grpSpPr>
            <p:sp>
              <p:nvSpPr>
                <p:cNvPr id="37892" name="Rectangle 1028"/>
                <p:cNvSpPr>
                  <a:spLocks noChangeArrowheads="1"/>
                </p:cNvSpPr>
                <p:nvPr/>
              </p:nvSpPr>
              <p:spPr bwMode="auto">
                <a:xfrm>
                  <a:off x="2711" y="0"/>
                  <a:ext cx="887" cy="9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TÉCNICAS DE PARTICIPACIÓN CON GRUPOS GRANDES </a:t>
                  </a:r>
                </a:p>
                <a:p>
                  <a:pPr eaLnBrk="0" hangingPunct="0"/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MARCO LÓGICO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909" name="Rectangle 1045"/>
                <p:cNvSpPr>
                  <a:spLocks noChangeArrowheads="1"/>
                </p:cNvSpPr>
                <p:nvPr/>
              </p:nvSpPr>
              <p:spPr bwMode="auto">
                <a:xfrm>
                  <a:off x="2683" y="0"/>
                  <a:ext cx="943" cy="97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912" name="Group 1048"/>
              <p:cNvGrpSpPr>
                <a:grpSpLocks/>
              </p:cNvGrpSpPr>
              <p:nvPr/>
            </p:nvGrpSpPr>
            <p:grpSpPr bwMode="auto">
              <a:xfrm>
                <a:off x="0" y="978"/>
                <a:ext cx="1347" cy="518"/>
                <a:chOff x="0" y="978"/>
                <a:chExt cx="1347" cy="518"/>
              </a:xfrm>
            </p:grpSpPr>
            <p:sp>
              <p:nvSpPr>
                <p:cNvPr id="37893" name="Rectangle 1029"/>
                <p:cNvSpPr>
                  <a:spLocks noChangeArrowheads="1"/>
                </p:cNvSpPr>
                <p:nvPr/>
              </p:nvSpPr>
              <p:spPr bwMode="auto">
                <a:xfrm>
                  <a:off x="28" y="978"/>
                  <a:ext cx="1291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6ª FASE. DISEÑO DEL PROYECTO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911" name="Rectangle 1047"/>
                <p:cNvSpPr>
                  <a:spLocks noChangeArrowheads="1"/>
                </p:cNvSpPr>
                <p:nvPr/>
              </p:nvSpPr>
              <p:spPr bwMode="auto">
                <a:xfrm>
                  <a:off x="0" y="978"/>
                  <a:ext cx="1347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914" name="Group 1050"/>
              <p:cNvGrpSpPr>
                <a:grpSpLocks/>
              </p:cNvGrpSpPr>
              <p:nvPr/>
            </p:nvGrpSpPr>
            <p:grpSpPr bwMode="auto">
              <a:xfrm>
                <a:off x="1347" y="978"/>
                <a:ext cx="1336" cy="518"/>
                <a:chOff x="1347" y="978"/>
                <a:chExt cx="1336" cy="518"/>
              </a:xfrm>
            </p:grpSpPr>
            <p:sp>
              <p:nvSpPr>
                <p:cNvPr id="37894" name="Rectangle 1030"/>
                <p:cNvSpPr>
                  <a:spLocks noChangeArrowheads="1"/>
                </p:cNvSpPr>
                <p:nvPr/>
              </p:nvSpPr>
              <p:spPr bwMode="auto">
                <a:xfrm>
                  <a:off x="1375" y="978"/>
                  <a:ext cx="1280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GB" sz="1200">
                      <a:latin typeface="Times New Roman" pitchFamily="18" charset="0"/>
                      <a:cs typeface="Times New Roman" pitchFamily="18" charset="0"/>
                    </a:rPr>
                    <a:t>GI</a:t>
                  </a:r>
                  <a:endParaRPr lang="es-ES" sz="1200"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/>
                  <a:r>
                    <a:rPr lang="en-GB" sz="1200">
                      <a:latin typeface="Times New Roman" pitchFamily="18" charset="0"/>
                      <a:cs typeface="Times New Roman" pitchFamily="18" charset="0"/>
                    </a:rPr>
                    <a:t>NUEVOS STAKEHOLDERS</a:t>
                  </a:r>
                  <a:endParaRPr lang="es-ES" sz="1200"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913" name="Rectangle 1049"/>
                <p:cNvSpPr>
                  <a:spLocks noChangeArrowheads="1"/>
                </p:cNvSpPr>
                <p:nvPr/>
              </p:nvSpPr>
              <p:spPr bwMode="auto">
                <a:xfrm>
                  <a:off x="1347" y="978"/>
                  <a:ext cx="1336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916" name="Group 1052"/>
              <p:cNvGrpSpPr>
                <a:grpSpLocks/>
              </p:cNvGrpSpPr>
              <p:nvPr/>
            </p:nvGrpSpPr>
            <p:grpSpPr bwMode="auto">
              <a:xfrm>
                <a:off x="2683" y="978"/>
                <a:ext cx="943" cy="518"/>
                <a:chOff x="2683" y="978"/>
                <a:chExt cx="943" cy="518"/>
              </a:xfrm>
            </p:grpSpPr>
            <p:sp>
              <p:nvSpPr>
                <p:cNvPr id="37895" name="Rectangle 1031"/>
                <p:cNvSpPr>
                  <a:spLocks noChangeArrowheads="1"/>
                </p:cNvSpPr>
                <p:nvPr/>
              </p:nvSpPr>
              <p:spPr bwMode="auto">
                <a:xfrm>
                  <a:off x="2711" y="978"/>
                  <a:ext cx="887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GRUPOS DE TRABAJO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915" name="Rectangle 1051"/>
                <p:cNvSpPr>
                  <a:spLocks noChangeArrowheads="1"/>
                </p:cNvSpPr>
                <p:nvPr/>
              </p:nvSpPr>
              <p:spPr bwMode="auto">
                <a:xfrm>
                  <a:off x="2683" y="978"/>
                  <a:ext cx="943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918" name="Group 1054"/>
              <p:cNvGrpSpPr>
                <a:grpSpLocks/>
              </p:cNvGrpSpPr>
              <p:nvPr/>
            </p:nvGrpSpPr>
            <p:grpSpPr bwMode="auto">
              <a:xfrm>
                <a:off x="0" y="1496"/>
                <a:ext cx="1347" cy="518"/>
                <a:chOff x="0" y="1496"/>
                <a:chExt cx="1347" cy="518"/>
              </a:xfrm>
            </p:grpSpPr>
            <p:sp>
              <p:nvSpPr>
                <p:cNvPr id="37896" name="Rectangle 1032"/>
                <p:cNvSpPr>
                  <a:spLocks noChangeArrowheads="1"/>
                </p:cNvSpPr>
                <p:nvPr/>
              </p:nvSpPr>
              <p:spPr bwMode="auto">
                <a:xfrm>
                  <a:off x="28" y="1496"/>
                  <a:ext cx="1291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7ª FASE: EJECUCIÓN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917" name="Rectangle 1053"/>
                <p:cNvSpPr>
                  <a:spLocks noChangeArrowheads="1"/>
                </p:cNvSpPr>
                <p:nvPr/>
              </p:nvSpPr>
              <p:spPr bwMode="auto">
                <a:xfrm>
                  <a:off x="0" y="1496"/>
                  <a:ext cx="1347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920" name="Group 1056"/>
              <p:cNvGrpSpPr>
                <a:grpSpLocks/>
              </p:cNvGrpSpPr>
              <p:nvPr/>
            </p:nvGrpSpPr>
            <p:grpSpPr bwMode="auto">
              <a:xfrm>
                <a:off x="1347" y="1496"/>
                <a:ext cx="1336" cy="518"/>
                <a:chOff x="1347" y="1496"/>
                <a:chExt cx="1336" cy="518"/>
              </a:xfrm>
            </p:grpSpPr>
            <p:sp>
              <p:nvSpPr>
                <p:cNvPr id="37897" name="Rectangle 1033"/>
                <p:cNvSpPr>
                  <a:spLocks noChangeArrowheads="1"/>
                </p:cNvSpPr>
                <p:nvPr/>
              </p:nvSpPr>
              <p:spPr bwMode="auto">
                <a:xfrm>
                  <a:off x="1375" y="1496"/>
                  <a:ext cx="1280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GI</a:t>
                  </a:r>
                </a:p>
                <a:p>
                  <a:pPr eaLnBrk="0" hangingPunct="0"/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MESAS SECTORIALES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919" name="Rectangle 1055"/>
                <p:cNvSpPr>
                  <a:spLocks noChangeArrowheads="1"/>
                </p:cNvSpPr>
                <p:nvPr/>
              </p:nvSpPr>
              <p:spPr bwMode="auto">
                <a:xfrm>
                  <a:off x="1347" y="1496"/>
                  <a:ext cx="1336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922" name="Group 1058"/>
              <p:cNvGrpSpPr>
                <a:grpSpLocks/>
              </p:cNvGrpSpPr>
              <p:nvPr/>
            </p:nvGrpSpPr>
            <p:grpSpPr bwMode="auto">
              <a:xfrm>
                <a:off x="2683" y="1496"/>
                <a:ext cx="943" cy="518"/>
                <a:chOff x="2683" y="1496"/>
                <a:chExt cx="943" cy="518"/>
              </a:xfrm>
            </p:grpSpPr>
            <p:sp>
              <p:nvSpPr>
                <p:cNvPr id="37898" name="Rectangle 1034"/>
                <p:cNvSpPr>
                  <a:spLocks noChangeArrowheads="1"/>
                </p:cNvSpPr>
                <p:nvPr/>
              </p:nvSpPr>
              <p:spPr bwMode="auto">
                <a:xfrm>
                  <a:off x="2711" y="1496"/>
                  <a:ext cx="887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GRUPOS DE TRABAJO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921" name="Rectangle 1057"/>
                <p:cNvSpPr>
                  <a:spLocks noChangeArrowheads="1"/>
                </p:cNvSpPr>
                <p:nvPr/>
              </p:nvSpPr>
              <p:spPr bwMode="auto">
                <a:xfrm>
                  <a:off x="2683" y="1496"/>
                  <a:ext cx="943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924" name="Group 1060"/>
              <p:cNvGrpSpPr>
                <a:grpSpLocks/>
              </p:cNvGrpSpPr>
              <p:nvPr/>
            </p:nvGrpSpPr>
            <p:grpSpPr bwMode="auto">
              <a:xfrm>
                <a:off x="0" y="2014"/>
                <a:ext cx="1347" cy="518"/>
                <a:chOff x="0" y="2014"/>
                <a:chExt cx="1347" cy="518"/>
              </a:xfrm>
            </p:grpSpPr>
            <p:sp>
              <p:nvSpPr>
                <p:cNvPr id="37899" name="Rectangle 1035"/>
                <p:cNvSpPr>
                  <a:spLocks noChangeArrowheads="1"/>
                </p:cNvSpPr>
                <p:nvPr/>
              </p:nvSpPr>
              <p:spPr bwMode="auto">
                <a:xfrm>
                  <a:off x="28" y="2014"/>
                  <a:ext cx="1291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8ª FASE EVALUACIÓN Y SEGUIMIENTO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923" name="Rectangle 1059"/>
                <p:cNvSpPr>
                  <a:spLocks noChangeArrowheads="1"/>
                </p:cNvSpPr>
                <p:nvPr/>
              </p:nvSpPr>
              <p:spPr bwMode="auto">
                <a:xfrm>
                  <a:off x="0" y="2014"/>
                  <a:ext cx="1347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926" name="Group 1062"/>
              <p:cNvGrpSpPr>
                <a:grpSpLocks/>
              </p:cNvGrpSpPr>
              <p:nvPr/>
            </p:nvGrpSpPr>
            <p:grpSpPr bwMode="auto">
              <a:xfrm>
                <a:off x="1347" y="2014"/>
                <a:ext cx="1336" cy="518"/>
                <a:chOff x="1347" y="2014"/>
                <a:chExt cx="1336" cy="518"/>
              </a:xfrm>
            </p:grpSpPr>
            <p:sp>
              <p:nvSpPr>
                <p:cNvPr id="37900" name="Rectangle 1036"/>
                <p:cNvSpPr>
                  <a:spLocks noChangeArrowheads="1"/>
                </p:cNvSpPr>
                <p:nvPr/>
              </p:nvSpPr>
              <p:spPr bwMode="auto">
                <a:xfrm>
                  <a:off x="1375" y="2014"/>
                  <a:ext cx="1280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GB" sz="1200">
                      <a:latin typeface="Times New Roman" pitchFamily="18" charset="0"/>
                      <a:cs typeface="Times New Roman" pitchFamily="18" charset="0"/>
                    </a:rPr>
                    <a:t>GI</a:t>
                  </a:r>
                  <a:endParaRPr lang="es-ES" sz="1200"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/>
                  <a:r>
                    <a:rPr lang="en-GB" sz="1200">
                      <a:latin typeface="Times New Roman" pitchFamily="18" charset="0"/>
                      <a:cs typeface="Times New Roman" pitchFamily="18" charset="0"/>
                    </a:rPr>
                    <a:t>NUEVOS STAKEHOLDERS</a:t>
                  </a:r>
                  <a:endParaRPr lang="es-ES" sz="1200"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925" name="Rectangle 1061"/>
                <p:cNvSpPr>
                  <a:spLocks noChangeArrowheads="1"/>
                </p:cNvSpPr>
                <p:nvPr/>
              </p:nvSpPr>
              <p:spPr bwMode="auto">
                <a:xfrm>
                  <a:off x="1347" y="2014"/>
                  <a:ext cx="1336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928" name="Group 1064"/>
              <p:cNvGrpSpPr>
                <a:grpSpLocks/>
              </p:cNvGrpSpPr>
              <p:nvPr/>
            </p:nvGrpSpPr>
            <p:grpSpPr bwMode="auto">
              <a:xfrm>
                <a:off x="2683" y="2014"/>
                <a:ext cx="943" cy="518"/>
                <a:chOff x="2683" y="2014"/>
                <a:chExt cx="943" cy="518"/>
              </a:xfrm>
            </p:grpSpPr>
            <p:sp>
              <p:nvSpPr>
                <p:cNvPr id="37901" name="Rectangle 1037"/>
                <p:cNvSpPr>
                  <a:spLocks noChangeArrowheads="1"/>
                </p:cNvSpPr>
                <p:nvPr/>
              </p:nvSpPr>
              <p:spPr bwMode="auto">
                <a:xfrm>
                  <a:off x="2711" y="2014"/>
                  <a:ext cx="887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GRUPOS DE TRABAJO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927" name="Rectangle 1063"/>
                <p:cNvSpPr>
                  <a:spLocks noChangeArrowheads="1"/>
                </p:cNvSpPr>
                <p:nvPr/>
              </p:nvSpPr>
              <p:spPr bwMode="auto">
                <a:xfrm>
                  <a:off x="2683" y="2014"/>
                  <a:ext cx="943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930" name="Group 1066"/>
              <p:cNvGrpSpPr>
                <a:grpSpLocks/>
              </p:cNvGrpSpPr>
              <p:nvPr/>
            </p:nvGrpSpPr>
            <p:grpSpPr bwMode="auto">
              <a:xfrm>
                <a:off x="0" y="2532"/>
                <a:ext cx="1347" cy="403"/>
                <a:chOff x="0" y="2532"/>
                <a:chExt cx="1347" cy="403"/>
              </a:xfrm>
            </p:grpSpPr>
            <p:sp>
              <p:nvSpPr>
                <p:cNvPr id="37902" name="Rectangle 1038"/>
                <p:cNvSpPr>
                  <a:spLocks noChangeArrowheads="1"/>
                </p:cNvSpPr>
                <p:nvPr/>
              </p:nvSpPr>
              <p:spPr bwMode="auto">
                <a:xfrm>
                  <a:off x="28" y="2532"/>
                  <a:ext cx="1291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9ª FASE ABANDONO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929" name="Rectangle 1065"/>
                <p:cNvSpPr>
                  <a:spLocks noChangeArrowheads="1"/>
                </p:cNvSpPr>
                <p:nvPr/>
              </p:nvSpPr>
              <p:spPr bwMode="auto">
                <a:xfrm>
                  <a:off x="0" y="2532"/>
                  <a:ext cx="1347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932" name="Group 1068"/>
              <p:cNvGrpSpPr>
                <a:grpSpLocks/>
              </p:cNvGrpSpPr>
              <p:nvPr/>
            </p:nvGrpSpPr>
            <p:grpSpPr bwMode="auto">
              <a:xfrm>
                <a:off x="1347" y="2532"/>
                <a:ext cx="1336" cy="403"/>
                <a:chOff x="1347" y="2532"/>
                <a:chExt cx="1336" cy="403"/>
              </a:xfrm>
            </p:grpSpPr>
            <p:sp>
              <p:nvSpPr>
                <p:cNvPr id="37903" name="Rectangle 1039"/>
                <p:cNvSpPr>
                  <a:spLocks noChangeArrowheads="1"/>
                </p:cNvSpPr>
                <p:nvPr/>
              </p:nvSpPr>
              <p:spPr bwMode="auto">
                <a:xfrm>
                  <a:off x="1375" y="2532"/>
                  <a:ext cx="1280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GI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931" name="Rectangle 1067"/>
                <p:cNvSpPr>
                  <a:spLocks noChangeArrowheads="1"/>
                </p:cNvSpPr>
                <p:nvPr/>
              </p:nvSpPr>
              <p:spPr bwMode="auto">
                <a:xfrm>
                  <a:off x="1347" y="2532"/>
                  <a:ext cx="133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  <p:grpSp>
            <p:nvGrpSpPr>
              <p:cNvPr id="37934" name="Group 1070"/>
              <p:cNvGrpSpPr>
                <a:grpSpLocks/>
              </p:cNvGrpSpPr>
              <p:nvPr/>
            </p:nvGrpSpPr>
            <p:grpSpPr bwMode="auto">
              <a:xfrm>
                <a:off x="2683" y="2532"/>
                <a:ext cx="943" cy="403"/>
                <a:chOff x="2683" y="2532"/>
                <a:chExt cx="943" cy="403"/>
              </a:xfrm>
            </p:grpSpPr>
            <p:sp>
              <p:nvSpPr>
                <p:cNvPr id="37904" name="Rectangle 1040"/>
                <p:cNvSpPr>
                  <a:spLocks noChangeArrowheads="1"/>
                </p:cNvSpPr>
                <p:nvPr/>
              </p:nvSpPr>
              <p:spPr bwMode="auto">
                <a:xfrm>
                  <a:off x="2711" y="2532"/>
                  <a:ext cx="887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s-E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eaLnBrk="0" hangingPunct="0"/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37933" name="Rectangle 1069"/>
                <p:cNvSpPr>
                  <a:spLocks noChangeArrowheads="1"/>
                </p:cNvSpPr>
                <p:nvPr/>
              </p:nvSpPr>
              <p:spPr bwMode="auto">
                <a:xfrm>
                  <a:off x="2683" y="2532"/>
                  <a:ext cx="943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</p:grpSp>
        <p:sp>
          <p:nvSpPr>
            <p:cNvPr id="37936" name="Rectangle 1072"/>
            <p:cNvSpPr>
              <a:spLocks noChangeArrowheads="1"/>
            </p:cNvSpPr>
            <p:nvPr/>
          </p:nvSpPr>
          <p:spPr bwMode="auto">
            <a:xfrm>
              <a:off x="-3" y="-3"/>
              <a:ext cx="3632" cy="2941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793778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2800" smtClean="0"/>
              <a:t>Métodologías: para el análisis de impactos del turismo, su distribución y medidas de reorientación</a:t>
            </a:r>
          </a:p>
        </p:txBody>
      </p:sp>
      <p:sp>
        <p:nvSpPr>
          <p:cNvPr id="19459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s-ES" smtClean="0"/>
              <a:t>Análisis geográfico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s-ES" smtClean="0"/>
              <a:t>Análisis histórico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s-ES" smtClean="0"/>
              <a:t>Análisis institucional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s-ES" smtClean="0"/>
              <a:t>Análisis sector turístico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s-ES" smtClean="0">
                <a:solidFill>
                  <a:srgbClr val="FF0000"/>
                </a:solidFill>
              </a:rPr>
              <a:t>Análisis de stakeholders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s-ES" smtClean="0">
                <a:solidFill>
                  <a:srgbClr val="FF0000"/>
                </a:solidFill>
              </a:rPr>
              <a:t>Análisis de impactos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s-ES" smtClean="0">
                <a:solidFill>
                  <a:srgbClr val="FF0000"/>
                </a:solidFill>
              </a:rPr>
              <a:t>Propuestas de reorientación</a:t>
            </a:r>
          </a:p>
        </p:txBody>
      </p:sp>
    </p:spTree>
    <p:extLst>
      <p:ext uri="{BB962C8B-B14F-4D97-AF65-F5344CB8AC3E}">
        <p14:creationId xmlns:p14="http://schemas.microsoft.com/office/powerpoint/2010/main" val="1040729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177800"/>
            <a:ext cx="8162925" cy="1446213"/>
          </a:xfrm>
        </p:spPr>
        <p:txBody>
          <a:bodyPr/>
          <a:lstStyle/>
          <a:p>
            <a:pPr eaLnBrk="1" hangingPunct="1"/>
            <a:r>
              <a:rPr lang="es-ES" smtClean="0"/>
              <a:t>Problemas en el inicio del PPS: </a:t>
            </a:r>
            <a:r>
              <a:rPr lang="es-ES" sz="3200" smtClean="0">
                <a:solidFill>
                  <a:schemeClr val="folHlink"/>
                </a:solidFill>
              </a:rPr>
              <a:t>representatividad y poder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es-ES" smtClean="0"/>
              <a:t>La heterogeneidad de lo local</a:t>
            </a:r>
          </a:p>
          <a:p>
            <a:pPr marL="990600" lvl="1" indent="-533400" eaLnBrk="1" hangingPunct="1"/>
            <a:r>
              <a:rPr lang="es-ES" sz="2400" smtClean="0"/>
              <a:t>Las comunidades está divididas en grupos sociodemográficos (clase, raza, género, edad, educación, profesión, etc.)con diferentes intereses, valores y distintas posiciones en la estructura de poder local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es-ES" smtClean="0"/>
              <a:t>¿Cómo representar todos los intereses cuando la/s comunidades son muy grandes?</a:t>
            </a:r>
          </a:p>
        </p:txBody>
      </p:sp>
    </p:spTree>
    <p:extLst>
      <p:ext uri="{BB962C8B-B14F-4D97-AF65-F5344CB8AC3E}">
        <p14:creationId xmlns:p14="http://schemas.microsoft.com/office/powerpoint/2010/main" val="4179263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mtClean="0"/>
              <a:t>Problemas en el inicio del PPS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 startAt="3"/>
            </a:pPr>
            <a:r>
              <a:rPr lang="es-ES" smtClean="0"/>
              <a:t>Si uno de los objetivos del PDT es promover la equidad social, ¿cómo podemos solventar el acceso diferencial a los recursos (información, financiación) 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 startAt="3"/>
            </a:pPr>
            <a:r>
              <a:rPr lang="es-ES" smtClean="0"/>
              <a:t>¿Cómo influye la estructura de poder local en los PDT y, muy especialmente, en los PPS?</a:t>
            </a:r>
          </a:p>
        </p:txBody>
      </p:sp>
    </p:spTree>
    <p:extLst>
      <p:ext uri="{BB962C8B-B14F-4D97-AF65-F5344CB8AC3E}">
        <p14:creationId xmlns:p14="http://schemas.microsoft.com/office/powerpoint/2010/main" val="31863993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mtClean="0"/>
              <a:t>Problemas en el inicio del PPS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ES" smtClean="0"/>
              <a:t>En resumen, ¿cómo conseguir una representatividad de la comunidad local justa –y sensible a los más vulnerables- en los PPS?</a:t>
            </a:r>
          </a:p>
          <a:p>
            <a:pPr eaLnBrk="1" hangingPunct="1">
              <a:buFont typeface="Wingdings" pitchFamily="2" charset="2"/>
              <a:buNone/>
            </a:pPr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5289889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54075"/>
            <a:ext cx="8162925" cy="769938"/>
          </a:xfrm>
        </p:spPr>
        <p:txBody>
          <a:bodyPr/>
          <a:lstStyle/>
          <a:p>
            <a:pPr eaLnBrk="1" hangingPunct="1"/>
            <a:r>
              <a:rPr lang="es-ES" smtClean="0"/>
              <a:t>Selección de </a:t>
            </a:r>
            <a:r>
              <a:rPr lang="es-ES" i="1" smtClean="0"/>
              <a:t>stakeholders</a:t>
            </a:r>
            <a:endParaRPr lang="es-ES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algn="just" eaLnBrk="1" hangingPunct="1">
              <a:lnSpc>
                <a:spcPct val="90000"/>
              </a:lnSpc>
              <a:spcBef>
                <a:spcPct val="0"/>
              </a:spcBef>
            </a:pPr>
            <a:r>
              <a:rPr lang="es-ES" sz="2400" smtClean="0"/>
              <a:t>¿Quién debe participar?</a:t>
            </a:r>
          </a:p>
          <a:p>
            <a:pPr lvl="1" algn="just" eaLnBrk="1" hangingPunct="1">
              <a:lnSpc>
                <a:spcPct val="90000"/>
              </a:lnSpc>
              <a:spcBef>
                <a:spcPct val="0"/>
              </a:spcBef>
            </a:pPr>
            <a:r>
              <a:rPr lang="es-ES" sz="2400" smtClean="0"/>
              <a:t>¿Cómo seleccionar a los participantes ante la imposibilidad de integrar a toda la población?</a:t>
            </a:r>
          </a:p>
          <a:p>
            <a:pPr lvl="1" algn="just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endParaRPr lang="es-ES" sz="2400" smtClean="0"/>
          </a:p>
          <a:p>
            <a:pPr lvl="1" algn="just" eaLnBrk="1" hangingPunct="1">
              <a:lnSpc>
                <a:spcPct val="90000"/>
              </a:lnSpc>
              <a:spcBef>
                <a:spcPct val="0"/>
              </a:spcBef>
            </a:pPr>
            <a:r>
              <a:rPr lang="es-ES" sz="2400" smtClean="0"/>
              <a:t>Por stakeholder entendemos cualquier persona, grupo u organización relevante, o representante de alguno de éstos, con un interés en un tema o decisión, bien porque vaya a verse afectado por el proyecto o acción en cuestión (de forma negativa o positiva), bien porque tenga una influencia, conocimiento o experiencia en dicho asunto </a:t>
            </a:r>
          </a:p>
          <a:p>
            <a:pPr eaLnBrk="1" hangingPunct="1">
              <a:lnSpc>
                <a:spcPct val="90000"/>
              </a:lnSpc>
            </a:pPr>
            <a:endParaRPr lang="es-ES" sz="2800" smtClean="0"/>
          </a:p>
          <a:p>
            <a:pPr eaLnBrk="1" hangingPunct="1">
              <a:lnSpc>
                <a:spcPct val="90000"/>
              </a:lnSpc>
            </a:pPr>
            <a:endParaRPr lang="es-ES" sz="2800" smtClean="0"/>
          </a:p>
        </p:txBody>
      </p:sp>
    </p:spTree>
    <p:extLst>
      <p:ext uri="{BB962C8B-B14F-4D97-AF65-F5344CB8AC3E}">
        <p14:creationId xmlns:p14="http://schemas.microsoft.com/office/powerpoint/2010/main" val="36200459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mtClean="0"/>
              <a:t>Análisis del stakeholders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algn="just" eaLnBrk="1" hangingPunct="1">
              <a:spcBef>
                <a:spcPct val="0"/>
              </a:spcBef>
            </a:pPr>
            <a:r>
              <a:rPr lang="es-ES" smtClean="0"/>
              <a:t>Esta técnica tiene como objetivo fundamental la identificación de personas, agrupaciones, o representantes de aquéllas que presenten algún tipo de interés en una cuestión determinada</a:t>
            </a:r>
          </a:p>
          <a:p>
            <a:pPr eaLnBrk="1" hangingPunct="1"/>
            <a:endParaRPr lang="es-ES" smtClean="0"/>
          </a:p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314585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s-ES" smtClean="0"/>
              <a:t>Batería de preguntas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s-ES" sz="2800" smtClean="0">
                <a:solidFill>
                  <a:srgbClr val="5F5F5F"/>
                </a:solidFill>
              </a:rPr>
              <a:t>1 </a:t>
            </a:r>
            <a:r>
              <a:rPr lang="es-ES" sz="2800" smtClean="0">
                <a:solidFill>
                  <a:srgbClr val="000000"/>
                </a:solidFill>
              </a:rPr>
              <a:t>	</a:t>
            </a:r>
            <a:r>
              <a:rPr lang="es-ES" sz="2800" b="1" smtClean="0">
                <a:solidFill>
                  <a:srgbClr val="000000"/>
                </a:solidFill>
              </a:rPr>
              <a:t>¿Quién depende del proyecto? </a:t>
            </a:r>
            <a:r>
              <a:rPr lang="es-ES" sz="2800" smtClean="0">
                <a:solidFill>
                  <a:srgbClr val="000000"/>
                </a:solidFill>
              </a:rPr>
              <a:t>	</a:t>
            </a:r>
          </a:p>
          <a:p>
            <a:pPr eaLnBrk="1" hangingPunct="1">
              <a:spcBef>
                <a:spcPct val="0"/>
              </a:spcBef>
            </a:pPr>
            <a:r>
              <a:rPr lang="es-ES" sz="2800" smtClean="0">
                <a:solidFill>
                  <a:srgbClr val="5F5F5F"/>
                </a:solidFill>
              </a:rPr>
              <a:t>2 </a:t>
            </a:r>
            <a:r>
              <a:rPr lang="es-ES" sz="2800" smtClean="0">
                <a:solidFill>
                  <a:srgbClr val="000000"/>
                </a:solidFill>
              </a:rPr>
              <a:t>	</a:t>
            </a:r>
            <a:r>
              <a:rPr lang="es-ES" sz="2800" b="1" smtClean="0">
                <a:solidFill>
                  <a:srgbClr val="000000"/>
                </a:solidFill>
              </a:rPr>
              <a:t>¿Quiénes están interesados en los resultados del proyecto?</a:t>
            </a:r>
            <a:r>
              <a:rPr lang="es-ES" sz="2800" smtClean="0">
                <a:solidFill>
                  <a:srgbClr val="000000"/>
                </a:solidFill>
              </a:rPr>
              <a:t>	</a:t>
            </a:r>
          </a:p>
          <a:p>
            <a:pPr eaLnBrk="1" hangingPunct="1">
              <a:spcBef>
                <a:spcPct val="0"/>
              </a:spcBef>
            </a:pPr>
            <a:r>
              <a:rPr lang="es-ES" sz="2800" smtClean="0">
                <a:solidFill>
                  <a:srgbClr val="5F5F5F"/>
                </a:solidFill>
              </a:rPr>
              <a:t>3 </a:t>
            </a:r>
            <a:r>
              <a:rPr lang="es-ES" sz="2800" smtClean="0">
                <a:solidFill>
                  <a:srgbClr val="000000"/>
                </a:solidFill>
              </a:rPr>
              <a:t>	</a:t>
            </a:r>
            <a:r>
              <a:rPr lang="es-ES" sz="2800" b="1" smtClean="0">
                <a:solidFill>
                  <a:srgbClr val="000000"/>
                </a:solidFill>
              </a:rPr>
              <a:t>¿Quién influirá en el proyecto? </a:t>
            </a:r>
            <a:r>
              <a:rPr lang="es-ES" sz="2800" smtClean="0">
                <a:solidFill>
                  <a:srgbClr val="000000"/>
                </a:solidFill>
              </a:rPr>
              <a:t>	</a:t>
            </a:r>
          </a:p>
          <a:p>
            <a:pPr eaLnBrk="1" hangingPunct="1">
              <a:spcBef>
                <a:spcPct val="0"/>
              </a:spcBef>
            </a:pPr>
            <a:r>
              <a:rPr lang="es-ES" sz="2800" smtClean="0">
                <a:solidFill>
                  <a:srgbClr val="5F5F5F"/>
                </a:solidFill>
              </a:rPr>
              <a:t>4 </a:t>
            </a:r>
            <a:r>
              <a:rPr lang="es-ES" sz="2800" smtClean="0">
                <a:solidFill>
                  <a:srgbClr val="000000"/>
                </a:solidFill>
              </a:rPr>
              <a:t>	</a:t>
            </a:r>
            <a:r>
              <a:rPr lang="es-ES" sz="2800" b="1" smtClean="0">
                <a:solidFill>
                  <a:srgbClr val="000000"/>
                </a:solidFill>
              </a:rPr>
              <a:t>¿Quién se verá afectado por el proyecto? </a:t>
            </a:r>
            <a:r>
              <a:rPr lang="es-ES" sz="2800" smtClean="0">
                <a:solidFill>
                  <a:srgbClr val="000000"/>
                </a:solidFill>
              </a:rPr>
              <a:t>	</a:t>
            </a:r>
          </a:p>
          <a:p>
            <a:pPr eaLnBrk="1" hangingPunct="1">
              <a:spcBef>
                <a:spcPct val="0"/>
              </a:spcBef>
            </a:pPr>
            <a:r>
              <a:rPr lang="es-ES" sz="2800" smtClean="0">
                <a:solidFill>
                  <a:srgbClr val="5F5F5F"/>
                </a:solidFill>
              </a:rPr>
              <a:t>5 </a:t>
            </a:r>
            <a:r>
              <a:rPr lang="es-ES" sz="2800" smtClean="0">
                <a:solidFill>
                  <a:srgbClr val="000000"/>
                </a:solidFill>
              </a:rPr>
              <a:t>	</a:t>
            </a:r>
            <a:r>
              <a:rPr lang="es-ES" sz="2800" b="1" smtClean="0">
                <a:solidFill>
                  <a:srgbClr val="000000"/>
                </a:solidFill>
              </a:rPr>
              <a:t>¿Quién trabajará en contra del proyecto?</a:t>
            </a:r>
            <a:r>
              <a:rPr lang="es-ES" sz="2800" b="1" smtClean="0">
                <a:solidFill>
                  <a:srgbClr val="000000"/>
                </a:solidFill>
                <a:latin typeface="Arial-BoldMT"/>
              </a:rPr>
              <a:t> </a:t>
            </a:r>
            <a:r>
              <a:rPr lang="es-ES" sz="2800" smtClean="0">
                <a:solidFill>
                  <a:srgbClr val="000000"/>
                </a:solidFill>
                <a:latin typeface="Arial Black" pitchFamily="34" charset="0"/>
              </a:rPr>
              <a:t>	</a:t>
            </a:r>
          </a:p>
          <a:p>
            <a:pPr eaLnBrk="1" hangingPunct="1">
              <a:buFont typeface="Wingdings" pitchFamily="2" charset="2"/>
              <a:buNone/>
            </a:pPr>
            <a:endParaRPr lang="es-ES" sz="2800" smtClean="0">
              <a:solidFill>
                <a:srgbClr val="000000"/>
              </a:solidFill>
              <a:latin typeface="Arial Black" pitchFamily="34" charset="0"/>
            </a:endParaRPr>
          </a:p>
          <a:p>
            <a:pPr eaLnBrk="1" hangingPunct="1"/>
            <a:endParaRPr lang="es-ES" sz="2800" smtClean="0">
              <a:latin typeface="Arial Black" pitchFamily="34" charset="0"/>
            </a:endParaRPr>
          </a:p>
          <a:p>
            <a:pPr eaLnBrk="1" hangingPunct="1"/>
            <a:endParaRPr lang="es-ES" sz="2800" smtClean="0"/>
          </a:p>
        </p:txBody>
      </p:sp>
    </p:spTree>
    <p:extLst>
      <p:ext uri="{BB962C8B-B14F-4D97-AF65-F5344CB8AC3E}">
        <p14:creationId xmlns:p14="http://schemas.microsoft.com/office/powerpoint/2010/main" val="32284704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436563"/>
            <a:ext cx="8162925" cy="1187450"/>
          </a:xfrm>
        </p:spPr>
        <p:txBody>
          <a:bodyPr/>
          <a:lstStyle/>
          <a:p>
            <a:pPr eaLnBrk="1" hangingPunct="1"/>
            <a:r>
              <a:rPr lang="es-ES" sz="2400" smtClean="0"/>
              <a:t>Adaptación de la metodología desarrollada por el </a:t>
            </a:r>
            <a:r>
              <a:rPr lang="es-ES" sz="2400" i="1" smtClean="0"/>
              <a:t>Department for International Development </a:t>
            </a:r>
            <a:r>
              <a:rPr lang="es-ES" sz="2400" smtClean="0"/>
              <a:t> del Reino Unido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s-ES" smtClean="0">
                <a:solidFill>
                  <a:srgbClr val="5F5F5F"/>
                </a:solidFill>
              </a:rPr>
              <a:t>A </a:t>
            </a:r>
            <a:r>
              <a:rPr lang="es-ES" smtClean="0">
                <a:solidFill>
                  <a:srgbClr val="000000"/>
                </a:solidFill>
              </a:rPr>
              <a:t>	</a:t>
            </a:r>
            <a:r>
              <a:rPr lang="es-ES" b="1" smtClean="0">
                <a:solidFill>
                  <a:srgbClr val="000000"/>
                </a:solidFill>
              </a:rPr>
              <a:t>Elaborar una tabla de Stakeholders </a:t>
            </a:r>
            <a:r>
              <a:rPr lang="es-ES" smtClean="0">
                <a:solidFill>
                  <a:srgbClr val="000000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s-ES" smtClean="0">
                <a:solidFill>
                  <a:srgbClr val="5F5F5F"/>
                </a:solidFill>
              </a:rPr>
              <a:t>B </a:t>
            </a:r>
            <a:r>
              <a:rPr lang="es-ES" smtClean="0">
                <a:solidFill>
                  <a:srgbClr val="000000"/>
                </a:solidFill>
              </a:rPr>
              <a:t>	</a:t>
            </a:r>
            <a:r>
              <a:rPr lang="es-ES" b="1" smtClean="0">
                <a:solidFill>
                  <a:srgbClr val="000000"/>
                </a:solidFill>
              </a:rPr>
              <a:t>Realizar una valoración de la importancia de cada stakeholder para el éxito del proyecto y su poder/influencia relativas</a:t>
            </a:r>
            <a:r>
              <a:rPr lang="es-ES" smtClean="0">
                <a:solidFill>
                  <a:srgbClr val="000000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s-ES" smtClean="0">
                <a:solidFill>
                  <a:srgbClr val="5F5F5F"/>
                </a:solidFill>
              </a:rPr>
              <a:t>C </a:t>
            </a:r>
            <a:r>
              <a:rPr lang="es-ES" smtClean="0">
                <a:solidFill>
                  <a:srgbClr val="000000"/>
                </a:solidFill>
              </a:rPr>
              <a:t>	</a:t>
            </a:r>
            <a:r>
              <a:rPr lang="es-ES" b="1" smtClean="0">
                <a:solidFill>
                  <a:srgbClr val="000000"/>
                </a:solidFill>
              </a:rPr>
              <a:t>Identificar los riesgos y supuestos que afectaran al diseño y éxito del proyecto. </a:t>
            </a:r>
            <a:r>
              <a:rPr lang="es-ES" smtClean="0">
                <a:solidFill>
                  <a:srgbClr val="000000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s-ES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1868274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mtClean="0"/>
              <a:t>A) Elaboración de una tabla de STHs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2800" smtClean="0"/>
              <a:t>A1) </a:t>
            </a:r>
            <a:r>
              <a:rPr lang="es-ES" sz="2800" u="sng" smtClean="0"/>
              <a:t>Listado de todos los STHs</a:t>
            </a:r>
            <a:r>
              <a:rPr lang="es-ES" sz="2800" smtClean="0"/>
              <a:t>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S" sz="2400" smtClean="0"/>
              <a:t>Primarios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S" sz="2400" smtClean="0">
                <a:latin typeface="ArialMT" charset="0"/>
              </a:rPr>
              <a:t> Personas y grupos que van a verse en última instancia afectados por el proyecto. Esto incluye a los que se pretende que sean sus beneficiarios tanto como a aquellos que pueden verse afectados de un modo negativo.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S" sz="2400" smtClean="0"/>
              <a:t>Secundarios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S" sz="2400" smtClean="0">
                <a:latin typeface="ArialMT" charset="0"/>
              </a:rPr>
              <a:t> Son actores intermediarios en el proceso de aportar apoyo a los stakeholders primarios. Pueden ser clasificados en organizaciones de financiación, de implementación, etc</a:t>
            </a:r>
          </a:p>
          <a:p>
            <a:pPr lvl="3" eaLnBrk="1" fontAlgn="auto" hangingPunct="1">
              <a:spcAft>
                <a:spcPts val="0"/>
              </a:spcAft>
              <a:defRPr/>
            </a:pPr>
            <a:endParaRPr lang="es-ES" sz="1800" smtClean="0">
              <a:latin typeface="ArialMT" charset="0"/>
            </a:endParaRPr>
          </a:p>
          <a:p>
            <a:pPr lvl="2" eaLnBrk="1" fontAlgn="auto" hangingPunct="1">
              <a:spcAft>
                <a:spcPts val="0"/>
              </a:spcAft>
              <a:defRPr/>
            </a:pPr>
            <a:endParaRPr lang="es-ES" sz="2000" smtClean="0"/>
          </a:p>
        </p:txBody>
      </p:sp>
    </p:spTree>
    <p:extLst>
      <p:ext uri="{BB962C8B-B14F-4D97-AF65-F5344CB8AC3E}">
        <p14:creationId xmlns:p14="http://schemas.microsoft.com/office/powerpoint/2010/main" val="1128223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44624"/>
            <a:ext cx="8229600" cy="1143000"/>
          </a:xfrm>
        </p:spPr>
        <p:txBody>
          <a:bodyPr/>
          <a:lstStyle/>
          <a:p>
            <a:r>
              <a:rPr lang="es-ES" dirty="0" smtClean="0"/>
              <a:t>Qué es investigar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			</a:t>
            </a:r>
            <a:endParaRPr lang="es-ES" sz="4000" dirty="0" smtClean="0"/>
          </a:p>
          <a:p>
            <a:pPr marL="0" indent="0" algn="ctr">
              <a:buNone/>
            </a:pPr>
            <a:r>
              <a:rPr lang="es-ES" sz="4000" dirty="0" smtClean="0"/>
              <a:t>Investigar es una de las expresiones de la curiosidad innata del ser humano</a:t>
            </a:r>
            <a:endParaRPr lang="en-US" sz="4000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4294967295"/>
          </p:nvPr>
        </p:nvSpPr>
        <p:spPr>
          <a:xfrm>
            <a:off x="5580112" y="1340768"/>
            <a:ext cx="4038600" cy="4741987"/>
          </a:xfrm>
        </p:spPr>
        <p:txBody>
          <a:bodyPr>
            <a:normAutofit/>
          </a:bodyPr>
          <a:lstStyle/>
          <a:p>
            <a:endParaRPr lang="en-US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717032"/>
            <a:ext cx="237626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869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mtClean="0"/>
              <a:t>A) Elaboración de una tabla de STHs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" sz="2800" smtClean="0"/>
              <a:t>A2) Identificación de todos los apoyos y detractores del proyecto</a:t>
            </a:r>
          </a:p>
          <a:p>
            <a:pPr eaLnBrk="1" hangingPunct="1">
              <a:lnSpc>
                <a:spcPct val="90000"/>
              </a:lnSpc>
            </a:pPr>
            <a:r>
              <a:rPr lang="es-ES" sz="2800" smtClean="0"/>
              <a:t>A3) Caracterización socioeconómica de los STHs primarios</a:t>
            </a:r>
          </a:p>
          <a:p>
            <a:pPr eaLnBrk="1" hangingPunct="1">
              <a:lnSpc>
                <a:spcPct val="90000"/>
              </a:lnSpc>
            </a:pPr>
            <a:r>
              <a:rPr lang="es-ES" sz="2800" smtClean="0"/>
              <a:t>A4) Identificación de los nuevos STHs</a:t>
            </a:r>
          </a:p>
          <a:p>
            <a:pPr eaLnBrk="1" hangingPunct="1">
              <a:lnSpc>
                <a:spcPct val="90000"/>
              </a:lnSpc>
            </a:pPr>
            <a:r>
              <a:rPr lang="es-ES" sz="2800" smtClean="0"/>
              <a:t>A5)) Identificación de los intereses de los grupos sociales más vulnerables</a:t>
            </a:r>
          </a:p>
          <a:p>
            <a:pPr eaLnBrk="1" hangingPunct="1">
              <a:lnSpc>
                <a:spcPct val="90000"/>
              </a:lnSpc>
            </a:pPr>
            <a:r>
              <a:rPr lang="es-ES" sz="2800" smtClean="0"/>
              <a:t>A6) Identificación de los intereses del resto de STHs</a:t>
            </a:r>
          </a:p>
        </p:txBody>
      </p:sp>
    </p:spTree>
    <p:extLst>
      <p:ext uri="{BB962C8B-B14F-4D97-AF65-F5344CB8AC3E}">
        <p14:creationId xmlns:p14="http://schemas.microsoft.com/office/powerpoint/2010/main" val="14257430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1044575"/>
            <a:ext cx="8162925" cy="579438"/>
          </a:xfrm>
        </p:spPr>
        <p:txBody>
          <a:bodyPr/>
          <a:lstStyle/>
          <a:p>
            <a:pPr eaLnBrk="1" hangingPunct="1"/>
            <a:r>
              <a:rPr lang="es-ES" sz="3200" smtClean="0"/>
              <a:t>A7) Identificación de intereses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s-ES" sz="2800" smtClean="0">
                <a:solidFill>
                  <a:srgbClr val="000000"/>
                </a:solidFill>
                <a:latin typeface="ArialMT" charset="0"/>
              </a:rPr>
              <a:t> ¿Qué expectativas tiene el stakeholder en el proyecto?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s-ES" sz="2800" smtClean="0">
                <a:solidFill>
                  <a:srgbClr val="C1C1C1"/>
                </a:solidFill>
                <a:latin typeface="Wingdings2" charset="0"/>
              </a:rPr>
              <a:t>  </a:t>
            </a:r>
            <a:r>
              <a:rPr lang="es-ES" sz="2800" smtClean="0">
                <a:solidFill>
                  <a:srgbClr val="000000"/>
                </a:solidFill>
                <a:latin typeface="ArialMT" charset="0"/>
              </a:rPr>
              <a:t>¿Qué beneficios se prevé obtener para los stakeholders?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s-ES" sz="2800" smtClean="0">
                <a:solidFill>
                  <a:srgbClr val="C1C1C1"/>
                </a:solidFill>
                <a:latin typeface="Wingdings2" charset="0"/>
              </a:rPr>
              <a:t>  </a:t>
            </a:r>
            <a:r>
              <a:rPr lang="es-ES" sz="2800" smtClean="0">
                <a:solidFill>
                  <a:srgbClr val="000000"/>
                </a:solidFill>
                <a:latin typeface="ArialMT" charset="0"/>
              </a:rPr>
              <a:t>¿Qué recursos desea asignar (o evita asignar) el stakeholder al proyecto?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s-ES" sz="2800" smtClean="0">
                <a:solidFill>
                  <a:srgbClr val="C1C1C1"/>
                </a:solidFill>
                <a:latin typeface="Wingdings2" charset="0"/>
              </a:rPr>
              <a:t>  </a:t>
            </a:r>
            <a:r>
              <a:rPr lang="es-ES" sz="2800" smtClean="0">
                <a:solidFill>
                  <a:srgbClr val="000000"/>
                </a:solidFill>
                <a:latin typeface="ArialMT" charset="0"/>
              </a:rPr>
              <a:t>¿Qué otros intereses puede tener el stakeholder que puedan entrar en conflicto con el proyecto?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s-ES" sz="2800" smtClean="0">
                <a:solidFill>
                  <a:srgbClr val="C1C1C1"/>
                </a:solidFill>
                <a:latin typeface="Wingdings2" charset="0"/>
              </a:rPr>
              <a:t>  </a:t>
            </a:r>
            <a:r>
              <a:rPr lang="es-ES" sz="2800" smtClean="0">
                <a:solidFill>
                  <a:srgbClr val="000000"/>
                </a:solidFill>
                <a:latin typeface="ArialMT" charset="0"/>
              </a:rPr>
              <a:t>¿Qué consideración/relación tiene el stakeholder respecto a otros en la lista?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es-ES" sz="2800" smtClean="0">
              <a:latin typeface="ArialMT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es-ES" sz="2800" smtClean="0"/>
          </a:p>
        </p:txBody>
      </p:sp>
    </p:spTree>
    <p:extLst>
      <p:ext uri="{BB962C8B-B14F-4D97-AF65-F5344CB8AC3E}">
        <p14:creationId xmlns:p14="http://schemas.microsoft.com/office/powerpoint/2010/main" val="26093426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67000"/>
            <a:ext cx="8610600" cy="351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>
          <a:xfrm>
            <a:off x="871538" y="1044575"/>
            <a:ext cx="8162925" cy="579438"/>
          </a:xfrm>
        </p:spPr>
        <p:txBody>
          <a:bodyPr/>
          <a:lstStyle/>
          <a:p>
            <a:pPr eaLnBrk="1" hangingPunct="1"/>
            <a:r>
              <a:rPr lang="es-ES" sz="3200" smtClean="0"/>
              <a:t>A8) Construcción de tabla/resumen</a:t>
            </a:r>
          </a:p>
        </p:txBody>
      </p:sp>
    </p:spTree>
    <p:extLst>
      <p:ext uri="{BB962C8B-B14F-4D97-AF65-F5344CB8AC3E}">
        <p14:creationId xmlns:p14="http://schemas.microsoft.com/office/powerpoint/2010/main" val="34320696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160338"/>
            <a:ext cx="8162925" cy="1463675"/>
          </a:xfrm>
        </p:spPr>
        <p:txBody>
          <a:bodyPr/>
          <a:lstStyle/>
          <a:p>
            <a:pPr eaLnBrk="1" hangingPunct="1"/>
            <a:r>
              <a:rPr lang="es-ES" sz="3000" b="1" smtClean="0">
                <a:solidFill>
                  <a:srgbClr val="000000"/>
                </a:solidFill>
              </a:rPr>
              <a:t>B) Realizar una valoración de la </a:t>
            </a:r>
            <a:r>
              <a:rPr lang="es-ES" sz="3000" b="1" smtClean="0">
                <a:solidFill>
                  <a:schemeClr val="folHlink"/>
                </a:solidFill>
              </a:rPr>
              <a:t>influencia e importancia</a:t>
            </a:r>
            <a:r>
              <a:rPr lang="es-ES" sz="3000" b="1" smtClean="0">
                <a:solidFill>
                  <a:srgbClr val="000000"/>
                </a:solidFill>
              </a:rPr>
              <a:t> de cada STHs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algn="just" eaLnBrk="1" hangingPunct="1">
              <a:spcBef>
                <a:spcPct val="0"/>
              </a:spcBef>
            </a:pPr>
            <a:r>
              <a:rPr lang="es-ES" sz="2400" smtClean="0">
                <a:latin typeface="ArialMT"/>
              </a:rPr>
              <a:t>Por </a:t>
            </a:r>
            <a:r>
              <a:rPr lang="es-ES" sz="2400" smtClean="0">
                <a:solidFill>
                  <a:schemeClr val="folHlink"/>
                </a:solidFill>
                <a:latin typeface="ArialMT"/>
              </a:rPr>
              <a:t>influencia</a:t>
            </a:r>
            <a:r>
              <a:rPr lang="es-ES" sz="2400" smtClean="0">
                <a:latin typeface="ArialMT"/>
              </a:rPr>
              <a:t> se entiende el poder que un stakeholder tiene para controlar las decisiones tomadas en relación al proyecto, facilitar su implementación o ejercer una influencia que afecte al mismo de forma negativa. </a:t>
            </a:r>
          </a:p>
          <a:p>
            <a:pPr lvl="1" algn="just" eaLnBrk="1" hangingPunct="1">
              <a:spcBef>
                <a:spcPct val="0"/>
              </a:spcBef>
            </a:pPr>
            <a:endParaRPr lang="es-ES" sz="2400" smtClean="0">
              <a:latin typeface="ArialMT"/>
            </a:endParaRPr>
          </a:p>
          <a:p>
            <a:pPr lvl="1" algn="just" eaLnBrk="1" hangingPunct="1">
              <a:spcBef>
                <a:spcPct val="0"/>
              </a:spcBef>
            </a:pPr>
            <a:endParaRPr lang="es-ES" sz="2400" smtClean="0">
              <a:latin typeface="ArialMT"/>
            </a:endParaRPr>
          </a:p>
          <a:p>
            <a:pPr lvl="1" algn="just" eaLnBrk="1" hangingPunct="1">
              <a:spcBef>
                <a:spcPct val="0"/>
              </a:spcBef>
            </a:pPr>
            <a:r>
              <a:rPr lang="es-ES" sz="2400" smtClean="0">
                <a:latin typeface="ArialMT"/>
              </a:rPr>
              <a:t>Se entiende por </a:t>
            </a:r>
            <a:r>
              <a:rPr lang="es-ES" sz="2400" smtClean="0">
                <a:solidFill>
                  <a:schemeClr val="folHlink"/>
                </a:solidFill>
                <a:latin typeface="ArialMT"/>
              </a:rPr>
              <a:t>importancia</a:t>
            </a:r>
            <a:r>
              <a:rPr lang="es-ES" sz="2400" smtClean="0">
                <a:latin typeface="ArialMT"/>
              </a:rPr>
              <a:t> de un stakeholder en el proyecto a la prioridad dada por su organizador a la satisfacción de las necesidades e intereses de dichas personas, grupos o asociaciones. </a:t>
            </a:r>
          </a:p>
          <a:p>
            <a:pPr eaLnBrk="1" hangingPunct="1"/>
            <a:endParaRPr lang="es-ES" sz="2800" smtClean="0">
              <a:latin typeface="ArialMT"/>
            </a:endParaRPr>
          </a:p>
          <a:p>
            <a:pPr eaLnBrk="1" hangingPunct="1"/>
            <a:endParaRPr lang="es-ES" sz="2800" smtClean="0"/>
          </a:p>
        </p:txBody>
      </p:sp>
    </p:spTree>
    <p:extLst>
      <p:ext uri="{BB962C8B-B14F-4D97-AF65-F5344CB8AC3E}">
        <p14:creationId xmlns:p14="http://schemas.microsoft.com/office/powerpoint/2010/main" val="40715077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1044575"/>
            <a:ext cx="8162925" cy="579438"/>
          </a:xfrm>
        </p:spPr>
        <p:txBody>
          <a:bodyPr/>
          <a:lstStyle/>
          <a:p>
            <a:pPr eaLnBrk="1" hangingPunct="1"/>
            <a:r>
              <a:rPr lang="es-ES" sz="3200" smtClean="0"/>
              <a:t>B1) Determinar grado de influencia</a:t>
            </a:r>
          </a:p>
        </p:txBody>
      </p:sp>
      <p:pic>
        <p:nvPicPr>
          <p:cNvPr id="3277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332038"/>
            <a:ext cx="794385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4561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557213"/>
            <a:ext cx="8162925" cy="1066800"/>
          </a:xfrm>
        </p:spPr>
        <p:txBody>
          <a:bodyPr/>
          <a:lstStyle/>
          <a:p>
            <a:pPr eaLnBrk="1" hangingPunct="1"/>
            <a:r>
              <a:rPr lang="es-ES" sz="3200" smtClean="0"/>
              <a:t>B2) Para evaluar la importancia de cada uno de los STHs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mtClean="0">
                <a:solidFill>
                  <a:srgbClr val="C1C1C1"/>
                </a:solidFill>
                <a:latin typeface="Wingdings2" charset="0"/>
              </a:rPr>
              <a:t> </a:t>
            </a:r>
            <a:r>
              <a:rPr lang="es-ES" smtClean="0">
                <a:solidFill>
                  <a:srgbClr val="000000"/>
                </a:solidFill>
                <a:latin typeface="ArialMT" charset="0"/>
              </a:rPr>
              <a:t>¿Qué problemas persigue el proyecto alcanzar y a qué stakeholders afectan éstos? </a:t>
            </a:r>
            <a:endParaRPr lang="es-ES" smtClean="0">
              <a:solidFill>
                <a:srgbClr val="000000"/>
              </a:solidFill>
              <a:latin typeface="Wingdings2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mtClean="0">
                <a:solidFill>
                  <a:srgbClr val="C1C1C1"/>
                </a:solidFill>
                <a:latin typeface="Wingdings2" charset="0"/>
              </a:rPr>
              <a:t>  </a:t>
            </a:r>
            <a:r>
              <a:rPr lang="es-ES" smtClean="0">
                <a:solidFill>
                  <a:srgbClr val="000000"/>
                </a:solidFill>
                <a:latin typeface="ArialMT" charset="0"/>
              </a:rPr>
              <a:t>¿Qué stakeholders hemos establecido como prioritarios para asegurar sus necesidades, intereses y expectativas con el proyecto? </a:t>
            </a:r>
            <a:endParaRPr lang="es-ES" smtClean="0">
              <a:solidFill>
                <a:srgbClr val="000000"/>
              </a:solidFill>
              <a:latin typeface="Wingdings2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mtClean="0">
                <a:solidFill>
                  <a:srgbClr val="C1C1C1"/>
                </a:solidFill>
                <a:latin typeface="Wingdings2" charset="0"/>
              </a:rPr>
              <a:t>  </a:t>
            </a:r>
            <a:r>
              <a:rPr lang="es-ES" smtClean="0">
                <a:solidFill>
                  <a:srgbClr val="000000"/>
                </a:solidFill>
                <a:latin typeface="ArialMT" charset="0"/>
              </a:rPr>
              <a:t>¿Qué intereses, y de qué stakeholders, convergen con la política y objetivos del proyecto? </a:t>
            </a:r>
            <a:endParaRPr lang="es-ES" smtClean="0">
              <a:solidFill>
                <a:srgbClr val="000000"/>
              </a:solidFill>
              <a:latin typeface="Wingdings2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s-ES" smtClean="0">
              <a:latin typeface="Wingdings2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9138854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714500"/>
            <a:ext cx="7343775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04252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47813" y="620713"/>
            <a:ext cx="7010400" cy="812800"/>
          </a:xfrm>
        </p:spPr>
        <p:txBody>
          <a:bodyPr/>
          <a:lstStyle/>
          <a:p>
            <a:pPr eaLnBrk="1" hangingPunct="1"/>
            <a:r>
              <a:rPr lang="es-ES_tradnl" smtClean="0"/>
              <a:t>Caso de Estudio</a:t>
            </a:r>
            <a:endParaRPr lang="es-ES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76375" y="1989138"/>
            <a:ext cx="7010400" cy="3590925"/>
          </a:xfrm>
        </p:spPr>
        <p:txBody>
          <a:bodyPr/>
          <a:lstStyle/>
          <a:p>
            <a:pPr eaLnBrk="1" hangingPunct="1"/>
            <a:r>
              <a:rPr lang="es-ES_tradnl" u="sng" smtClean="0"/>
              <a:t>DÉNIA</a:t>
            </a:r>
            <a:r>
              <a:rPr lang="es-ES_tradnl" smtClean="0"/>
              <a:t>: municipio con un modelo de desarrollo turístico-residencial consolidado.</a:t>
            </a:r>
          </a:p>
          <a:p>
            <a:pPr eaLnBrk="1" hangingPunct="1">
              <a:buFontTx/>
              <a:buNone/>
            </a:pPr>
            <a:endParaRPr lang="es-ES_tradnl" smtClean="0"/>
          </a:p>
          <a:p>
            <a:pPr eaLnBrk="1" hangingPunct="1">
              <a:buFontTx/>
              <a:buNone/>
            </a:pPr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57639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Dénia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pic>
        <p:nvPicPr>
          <p:cNvPr id="63492" name="Picture 4" descr="La imagen “file:///D:/Aledo%20viejo/Mis%20documentos/PROYECTOS/I+D%202006%20MEC/denia/imagenes/Denia%20Hafen%20+%20Burg2.jpg” no se puede mostrar debido a que contiene errores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3581400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3493" name="Object 5"/>
          <p:cNvGraphicFramePr>
            <a:graphicFrameLocks noChangeAspect="1"/>
          </p:cNvGraphicFramePr>
          <p:nvPr/>
        </p:nvGraphicFramePr>
        <p:xfrm>
          <a:off x="2095500" y="3352800"/>
          <a:ext cx="2705100" cy="270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Imagen de mapa de bits" r:id="rId5" imgW="1448002" imgH="1448002" progId="Paint.Picture">
                  <p:embed/>
                </p:oleObj>
              </mc:Choice>
              <mc:Fallback>
                <p:oleObj name="Imagen de mapa de bits" r:id="rId5" imgW="1448002" imgH="144800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00" y="3352800"/>
                        <a:ext cx="2705100" cy="270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4" name="Object 6"/>
          <p:cNvGraphicFramePr>
            <a:graphicFrameLocks noChangeAspect="1"/>
          </p:cNvGraphicFramePr>
          <p:nvPr/>
        </p:nvGraphicFramePr>
        <p:xfrm>
          <a:off x="4572000" y="1600200"/>
          <a:ext cx="4114800" cy="307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Imagen de mapa de bits" r:id="rId7" imgW="2866667" imgH="2142857" progId="Paint.Picture">
                  <p:embed/>
                </p:oleObj>
              </mc:Choice>
              <mc:Fallback>
                <p:oleObj name="Imagen de mapa de bits" r:id="rId7" imgW="2866667" imgH="214285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600200"/>
                        <a:ext cx="4114800" cy="307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5" name="Object 7"/>
          <p:cNvGraphicFramePr>
            <a:graphicFrameLocks noChangeAspect="1"/>
          </p:cNvGraphicFramePr>
          <p:nvPr/>
        </p:nvGraphicFramePr>
        <p:xfrm>
          <a:off x="5791200" y="3962400"/>
          <a:ext cx="2971800" cy="215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Imagen de mapa de bits" r:id="rId9" imgW="1523810" imgH="1104762" progId="Paint.Picture">
                  <p:embed/>
                </p:oleObj>
              </mc:Choice>
              <mc:Fallback>
                <p:oleObj name="Imagen de mapa de bits" r:id="rId9" imgW="1523810" imgH="110476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3962400"/>
                        <a:ext cx="2971800" cy="215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96941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04813"/>
            <a:ext cx="9144000" cy="6008687"/>
          </a:xfrm>
          <a:noFill/>
        </p:spPr>
      </p:pic>
    </p:spTree>
    <p:extLst>
      <p:ext uri="{BB962C8B-B14F-4D97-AF65-F5344CB8AC3E}">
        <p14:creationId xmlns:p14="http://schemas.microsoft.com/office/powerpoint/2010/main" val="21663238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Investigar es una forma de mirar el mundo</a:t>
            </a:r>
          </a:p>
          <a:p>
            <a:r>
              <a:rPr lang="es-ES" dirty="0" smtClean="0"/>
              <a:t>Todo investigador  lleva puestas unas lentes</a:t>
            </a:r>
          </a:p>
          <a:p>
            <a:r>
              <a:rPr lang="es-ES" dirty="0" smtClean="0"/>
              <a:t>El primer paso del investigador es limpiar sus lentes</a:t>
            </a:r>
          </a:p>
          <a:p>
            <a:r>
              <a:rPr lang="es-ES" dirty="0" smtClean="0"/>
              <a:t>Uno no encuentra lo que no busca</a:t>
            </a:r>
          </a:p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24390"/>
            <a:ext cx="2952750" cy="543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117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Dénia: motivos de la selección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0" y="2060575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</a:pPr>
            <a:r>
              <a:rPr lang="es-ES_tradnl" sz="2200">
                <a:solidFill>
                  <a:schemeClr val="tx2"/>
                </a:solidFill>
                <a:latin typeface="Trebuchet MS" pitchFamily="34" charset="0"/>
                <a:cs typeface="Arial" pitchFamily="34" charset="0"/>
              </a:rPr>
              <a:t>Ya existe una cultura de participaci</a:t>
            </a:r>
            <a:r>
              <a:rPr lang="es-ES_tradnl" sz="2200">
                <a:solidFill>
                  <a:schemeClr val="tx2"/>
                </a:solidFill>
                <a:cs typeface="Arial" pitchFamily="34" charset="0"/>
              </a:rPr>
              <a:t>ó</a:t>
            </a:r>
            <a:r>
              <a:rPr lang="es-ES_tradnl" sz="2200">
                <a:solidFill>
                  <a:schemeClr val="tx2"/>
                </a:solidFill>
                <a:latin typeface="Trebuchet MS" pitchFamily="34" charset="0"/>
                <a:cs typeface="Arial" pitchFamily="34" charset="0"/>
              </a:rPr>
              <a:t>n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</a:pPr>
            <a:r>
              <a:rPr lang="es-ES_tradnl" sz="2200">
                <a:solidFill>
                  <a:schemeClr val="tx2"/>
                </a:solidFill>
                <a:latin typeface="Trebuchet MS" pitchFamily="34" charset="0"/>
                <a:cs typeface="Arial" pitchFamily="34" charset="0"/>
              </a:rPr>
              <a:t>El municipio se halla en una fase de madurez tur</a:t>
            </a:r>
            <a:r>
              <a:rPr lang="es-ES_tradnl" sz="2200">
                <a:solidFill>
                  <a:schemeClr val="tx2"/>
                </a:solidFill>
                <a:cs typeface="Arial" pitchFamily="34" charset="0"/>
              </a:rPr>
              <a:t>í</a:t>
            </a:r>
            <a:r>
              <a:rPr lang="es-ES_tradnl" sz="2200">
                <a:solidFill>
                  <a:schemeClr val="tx2"/>
                </a:solidFill>
                <a:latin typeface="Trebuchet MS" pitchFamily="34" charset="0"/>
                <a:cs typeface="Arial" pitchFamily="34" charset="0"/>
              </a:rPr>
              <a:t>stica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</a:pPr>
            <a:r>
              <a:rPr lang="es-ES_tradnl" sz="2200">
                <a:solidFill>
                  <a:schemeClr val="tx2"/>
                </a:solidFill>
                <a:latin typeface="Trebuchet MS" pitchFamily="34" charset="0"/>
                <a:cs typeface="Arial" pitchFamily="34" charset="0"/>
              </a:rPr>
              <a:t>El reto de ordenarlo hacia formas viables ambiental, econ</a:t>
            </a:r>
            <a:r>
              <a:rPr lang="es-ES_tradnl" sz="2200">
                <a:solidFill>
                  <a:schemeClr val="tx2"/>
                </a:solidFill>
                <a:cs typeface="Arial" pitchFamily="34" charset="0"/>
              </a:rPr>
              <a:t>ó</a:t>
            </a:r>
            <a:r>
              <a:rPr lang="es-ES_tradnl" sz="2200">
                <a:solidFill>
                  <a:schemeClr val="tx2"/>
                </a:solidFill>
                <a:latin typeface="Trebuchet MS" pitchFamily="34" charset="0"/>
                <a:cs typeface="Arial" pitchFamily="34" charset="0"/>
              </a:rPr>
              <a:t>mica, social y culturalmente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</a:pPr>
            <a:endParaRPr lang="es-ES_tradnl" sz="2200">
              <a:solidFill>
                <a:schemeClr val="tx2"/>
              </a:solidFill>
              <a:latin typeface="Trebuchet MS" pitchFamily="34" charset="0"/>
              <a:cs typeface="Arial" pitchFamily="34" charset="0"/>
            </a:endParaRPr>
          </a:p>
        </p:txBody>
      </p:sp>
      <p:graphicFrame>
        <p:nvGraphicFramePr>
          <p:cNvPr id="65540" name="Object 4"/>
          <p:cNvGraphicFramePr>
            <a:graphicFrameLocks noChangeAspect="1"/>
          </p:cNvGraphicFramePr>
          <p:nvPr/>
        </p:nvGraphicFramePr>
        <p:xfrm>
          <a:off x="3733800" y="2205038"/>
          <a:ext cx="5410200" cy="319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Imagen de mapa de bits" r:id="rId4" imgW="9450119" imgH="5582429" progId="Paint.Picture">
                  <p:embed/>
                </p:oleObj>
              </mc:Choice>
              <mc:Fallback>
                <p:oleObj name="Imagen de mapa de bits" r:id="rId4" imgW="9450119" imgH="558242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205038"/>
                        <a:ext cx="5410200" cy="319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20798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47813" y="620713"/>
            <a:ext cx="7010400" cy="812800"/>
          </a:xfrm>
        </p:spPr>
        <p:txBody>
          <a:bodyPr/>
          <a:lstStyle/>
          <a:p>
            <a:pPr eaLnBrk="1" hangingPunct="1"/>
            <a:r>
              <a:rPr lang="es-ES" smtClean="0"/>
              <a:t>Pasos del proceso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844675"/>
            <a:ext cx="7010400" cy="3949700"/>
          </a:xfrm>
        </p:spPr>
        <p:txBody>
          <a:bodyPr>
            <a:normAutofit fontScale="92500" lnSpcReduction="10000"/>
          </a:bodyPr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s-ES_tradnl" smtClean="0"/>
              <a:t>Recogida de datos secundarios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s-ES_tradnl" smtClean="0"/>
              <a:t>Entrevistas personales a diversos agentes sociales del municipio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s-ES_tradnl" smtClean="0"/>
              <a:t>Grupos de discusión con miembros de asociaciones locales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s-ES_tradnl" smtClean="0"/>
              <a:t>Foro de debate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s-ES_tradnl" smtClean="0"/>
              <a:t>Diagnóstico compartido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s-ES_tradnl" smtClean="0"/>
              <a:t>Jornada de participación: elaboración de mapas causales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71140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sz="quarter" idx="4294967295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Dénia: algunos datos</a:t>
            </a:r>
          </a:p>
        </p:txBody>
      </p:sp>
      <p:graphicFrame>
        <p:nvGraphicFramePr>
          <p:cNvPr id="67587" name="Object 3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457200" y="1747838"/>
          <a:ext cx="8362950" cy="391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Gráfico" r:id="rId4" imgW="5800725" imgH="2714625" progId="Excel.Chart.8">
                  <p:embed/>
                </p:oleObj>
              </mc:Choice>
              <mc:Fallback>
                <p:oleObj name="Gráfico" r:id="rId4" imgW="5800725" imgH="2714625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747838"/>
                        <a:ext cx="8362950" cy="391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8" name="Object 4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3635375" y="1317625"/>
          <a:ext cx="5184775" cy="330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Gráfico" r:id="rId6" imgW="4610100" imgH="2943225" progId="Excel.Chart.8">
                  <p:embed/>
                </p:oleObj>
              </mc:Choice>
              <mc:Fallback>
                <p:oleObj name="Gráfico" r:id="rId6" imgW="4610100" imgH="2943225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1317625"/>
                        <a:ext cx="5184775" cy="3309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9" name="Object 5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3235325" y="1687513"/>
          <a:ext cx="5908675" cy="443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Gráfico" r:id="rId8" imgW="10258425" imgH="7696200" progId="Excel.Chart.8">
                  <p:embed/>
                </p:oleObj>
              </mc:Choice>
              <mc:Fallback>
                <p:oleObj name="Gráfico" r:id="rId8" imgW="10258425" imgH="769620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325" y="1687513"/>
                        <a:ext cx="5908675" cy="443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0" name="Object 6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179388" y="2414588"/>
          <a:ext cx="5832475" cy="371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Gráfico" r:id="rId10" imgW="4581525" imgH="2914650" progId="Excel.Chart.8">
                  <p:embed/>
                </p:oleObj>
              </mc:Choice>
              <mc:Fallback>
                <p:oleObj name="Gráfico" r:id="rId10" imgW="4581525" imgH="291465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2414588"/>
                        <a:ext cx="5832475" cy="371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4438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67587" grpId="0"/>
      <p:bldOleChart spid="67588" grpId="0"/>
      <p:bldOleChart spid="67589" grpId="0"/>
      <p:bldOleChart spid="6759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Entrevistas personales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Técnico de agua</a:t>
            </a:r>
          </a:p>
          <a:p>
            <a:pPr eaLnBrk="1" hangingPunct="1"/>
            <a:r>
              <a:rPr lang="es-ES_tradnl" smtClean="0"/>
              <a:t>Técnico de medio ambiente</a:t>
            </a:r>
          </a:p>
          <a:p>
            <a:pPr eaLnBrk="1" hangingPunct="1"/>
            <a:r>
              <a:rPr lang="es-ES_tradnl" smtClean="0"/>
              <a:t>Asociaciones de empresarios:</a:t>
            </a:r>
          </a:p>
          <a:p>
            <a:pPr lvl="1" eaLnBrk="1" hangingPunct="1"/>
            <a:r>
              <a:rPr lang="es-ES_tradnl" smtClean="0"/>
              <a:t>Promotores urbanísticos</a:t>
            </a:r>
          </a:p>
          <a:p>
            <a:pPr lvl="1" eaLnBrk="1" hangingPunct="1"/>
            <a:r>
              <a:rPr lang="es-ES_tradnl" smtClean="0"/>
              <a:t>Hostelería</a:t>
            </a:r>
          </a:p>
          <a:p>
            <a:pPr eaLnBrk="1" hangingPunct="1"/>
            <a:r>
              <a:rPr lang="es-ES_tradnl" smtClean="0"/>
              <a:t>Asociaciones de vecinos</a:t>
            </a:r>
          </a:p>
          <a:p>
            <a:pPr eaLnBrk="1" hangingPunct="1"/>
            <a:r>
              <a:rPr lang="es-ES_tradnl" smtClean="0"/>
              <a:t>Oficina de Turismo</a:t>
            </a:r>
          </a:p>
          <a:p>
            <a:pPr eaLnBrk="1" hangingPunct="1"/>
            <a:endParaRPr lang="es-ES_tradnl" smtClean="0"/>
          </a:p>
        </p:txBody>
      </p:sp>
    </p:spTree>
    <p:extLst>
      <p:ext uri="{BB962C8B-B14F-4D97-AF65-F5344CB8AC3E}">
        <p14:creationId xmlns:p14="http://schemas.microsoft.com/office/powerpoint/2010/main" val="255184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Grupos de discusión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166938"/>
            <a:ext cx="8229600" cy="3959225"/>
          </a:xfrm>
        </p:spPr>
        <p:txBody>
          <a:bodyPr/>
          <a:lstStyle/>
          <a:p>
            <a:pPr eaLnBrk="1" hangingPunct="1"/>
            <a:r>
              <a:rPr lang="es-ES_tradnl" smtClean="0"/>
              <a:t>Población local mayor de 45 años</a:t>
            </a:r>
          </a:p>
          <a:p>
            <a:pPr eaLnBrk="1" hangingPunct="1"/>
            <a:r>
              <a:rPr lang="es-ES_tradnl" smtClean="0"/>
              <a:t>Población local menor de 45 años</a:t>
            </a:r>
          </a:p>
          <a:p>
            <a:pPr eaLnBrk="1" hangingPunct="1"/>
            <a:r>
              <a:rPr lang="es-ES_tradnl" smtClean="0"/>
              <a:t>Inmigrantes de la UE</a:t>
            </a:r>
          </a:p>
          <a:p>
            <a:pPr eaLnBrk="1" hangingPunct="1"/>
            <a:r>
              <a:rPr lang="es-ES_tradnl" smtClean="0"/>
              <a:t>Inmigrantes laborales</a:t>
            </a:r>
          </a:p>
          <a:p>
            <a:pPr eaLnBrk="1" hangingPunct="1"/>
            <a:endParaRPr lang="es-ES_tradnl" smtClean="0"/>
          </a:p>
        </p:txBody>
      </p:sp>
    </p:spTree>
    <p:extLst>
      <p:ext uri="{BB962C8B-B14F-4D97-AF65-F5344CB8AC3E}">
        <p14:creationId xmlns:p14="http://schemas.microsoft.com/office/powerpoint/2010/main" val="338435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Grupo de discusión con turistas residentes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20788" y="1628775"/>
            <a:ext cx="7923212" cy="46085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ES_tradnl" sz="2800" smtClean="0"/>
              <a:t>Clima</a:t>
            </a:r>
          </a:p>
          <a:p>
            <a:pPr eaLnBrk="1" hangingPunct="1">
              <a:lnSpc>
                <a:spcPct val="80000"/>
              </a:lnSpc>
            </a:pPr>
            <a:r>
              <a:rPr lang="es-ES_tradnl" sz="2800" smtClean="0"/>
              <a:t>Ampliación del concepto de entorno a relaciones sociales, infraestructuras, etc.</a:t>
            </a:r>
          </a:p>
          <a:p>
            <a:pPr eaLnBrk="1" hangingPunct="1">
              <a:lnSpc>
                <a:spcPct val="80000"/>
              </a:lnSpc>
            </a:pPr>
            <a:r>
              <a:rPr lang="es-ES_tradnl" sz="2800" smtClean="0"/>
              <a:t>Buena calidad de vida y buenos servicios (gente que lleva menos tiempo en el municipio)</a:t>
            </a:r>
          </a:p>
          <a:p>
            <a:pPr eaLnBrk="1" hangingPunct="1">
              <a:lnSpc>
                <a:spcPct val="80000"/>
              </a:lnSpc>
            </a:pPr>
            <a:r>
              <a:rPr lang="es-ES_tradnl" sz="2800" smtClean="0"/>
              <a:t>Los que llevan más tiempo son más críticos: discurso contradictorio: </a:t>
            </a:r>
          </a:p>
          <a:p>
            <a:pPr lvl="1" eaLnBrk="1" hangingPunct="1">
              <a:lnSpc>
                <a:spcPct val="80000"/>
              </a:lnSpc>
            </a:pPr>
            <a:r>
              <a:rPr lang="es-ES_tradnl" sz="2400" smtClean="0"/>
              <a:t>critican la pérdida de autentidicad pero también de la falta de modernización; </a:t>
            </a:r>
          </a:p>
          <a:p>
            <a:pPr lvl="1" eaLnBrk="1" hangingPunct="1">
              <a:lnSpc>
                <a:spcPct val="80000"/>
              </a:lnSpc>
            </a:pPr>
            <a:r>
              <a:rPr lang="es-ES_tradnl" sz="2400" smtClean="0"/>
              <a:t>se quejaban del crecimiento y deficit de infraestructuras cuando ellos eran la parte principal del problema) </a:t>
            </a:r>
          </a:p>
        </p:txBody>
      </p:sp>
    </p:spTree>
    <p:extLst>
      <p:ext uri="{BB962C8B-B14F-4D97-AF65-F5344CB8AC3E}">
        <p14:creationId xmlns:p14="http://schemas.microsoft.com/office/powerpoint/2010/main" val="284017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Grupo de discusión con turistas residentes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20788" y="1916113"/>
            <a:ext cx="7923212" cy="4608512"/>
          </a:xfrm>
        </p:spPr>
        <p:txBody>
          <a:bodyPr/>
          <a:lstStyle/>
          <a:p>
            <a:pPr eaLnBrk="1" hangingPunct="1"/>
            <a:r>
              <a:rPr lang="es-ES_tradnl" smtClean="0"/>
              <a:t>Al preguntarles por el papel que ellos han jugado en el proceso de crecimiento del municipio uno comenta </a:t>
            </a:r>
            <a:r>
              <a:rPr lang="es-ES_tradnl" i="1" smtClean="0"/>
              <a:t>“Puede que lo que yo he hecho mal ha sido venir a vivir a Dénia”.</a:t>
            </a:r>
          </a:p>
          <a:p>
            <a:pPr eaLnBrk="1" hangingPunct="1"/>
            <a:r>
              <a:rPr lang="es-ES_tradnl" smtClean="0"/>
              <a:t>Ambigüedad en la percepción de su identidad (ciudadanos de Dénia / Europeos).</a:t>
            </a:r>
          </a:p>
          <a:p>
            <a:pPr eaLnBrk="1" hangingPunct="1"/>
            <a:endParaRPr lang="es-ES_tradnl" smtClean="0"/>
          </a:p>
        </p:txBody>
      </p:sp>
    </p:spTree>
    <p:extLst>
      <p:ext uri="{BB962C8B-B14F-4D97-AF65-F5344CB8AC3E}">
        <p14:creationId xmlns:p14="http://schemas.microsoft.com/office/powerpoint/2010/main" val="213294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Foro de debate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76375" y="1773238"/>
            <a:ext cx="7010400" cy="47513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_tradnl" sz="2600" smtClean="0"/>
              <a:t>Aprox. 25 personas</a:t>
            </a:r>
          </a:p>
          <a:p>
            <a:pPr eaLnBrk="1" hangingPunct="1">
              <a:lnSpc>
                <a:spcPct val="90000"/>
              </a:lnSpc>
            </a:pPr>
            <a:r>
              <a:rPr lang="es-ES" sz="2600" smtClean="0"/>
              <a:t>Breve conferencia para la exposición del proyecto y sobre los efectos del TR en Dénia</a:t>
            </a:r>
            <a:endParaRPr lang="es-ES_tradnl" sz="2600" smtClean="0"/>
          </a:p>
          <a:p>
            <a:pPr lvl="1" eaLnBrk="1" hangingPunct="1">
              <a:lnSpc>
                <a:spcPct val="90000"/>
              </a:lnSpc>
            </a:pPr>
            <a:r>
              <a:rPr lang="es-ES" sz="2200" smtClean="0"/>
              <a:t>Durante la conferencia, los asistentes tienen unos cuadernos en los que ir apuntando las reflexiones que les sugieren los distintos temas que se van tocando a lo largo de la charla</a:t>
            </a:r>
          </a:p>
          <a:p>
            <a:pPr lvl="1" eaLnBrk="1" hangingPunct="1">
              <a:lnSpc>
                <a:spcPct val="90000"/>
              </a:lnSpc>
            </a:pPr>
            <a:r>
              <a:rPr lang="es-ES" sz="2200" smtClean="0"/>
              <a:t>Tras la breve conferencia, los asistentes exponen sus opiniones y se abre un pequeño foro de debate.</a:t>
            </a:r>
          </a:p>
          <a:p>
            <a:pPr lvl="1" eaLnBrk="1" hangingPunct="1">
              <a:lnSpc>
                <a:spcPct val="90000"/>
              </a:lnSpc>
            </a:pPr>
            <a:r>
              <a:rPr lang="es-ES" sz="2200" smtClean="0"/>
              <a:t>Se recogen los cuadernos con las reflexiones de los asistentes para ser analizados por el equipo de investigación.</a:t>
            </a:r>
            <a:endParaRPr lang="es-ES_tradnl" sz="2200" smtClean="0"/>
          </a:p>
        </p:txBody>
      </p:sp>
    </p:spTree>
    <p:extLst>
      <p:ext uri="{BB962C8B-B14F-4D97-AF65-F5344CB8AC3E}">
        <p14:creationId xmlns:p14="http://schemas.microsoft.com/office/powerpoint/2010/main" val="339790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Jornadas de participación en Dénia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76375" y="1773238"/>
            <a:ext cx="7224713" cy="4895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700" smtClean="0"/>
              <a:t>DIA 1: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1.- Presentación.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2.- Diagnóstico Compartido: Presentación de los efectos del TR en     Denia divididos en 4 bloques: Medio Ambiente, Economía, Sociedad e Infraestructuras y servicios.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3.- Explicación del mapas causales.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4.- GRUPOS DE INTERÉS: a) Priorizar 7 efectos más importantes y polarizar en positivo o negativo; b) mapas causales para 5 efectos.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5.- GRUPOS CONSTRUIDOS: Revisión mapas anteriores y escoger 3 causas consideren más importantes para elaborar posteriormente las propuestas.</a:t>
            </a:r>
          </a:p>
        </p:txBody>
      </p:sp>
    </p:spTree>
    <p:extLst>
      <p:ext uri="{BB962C8B-B14F-4D97-AF65-F5344CB8AC3E}">
        <p14:creationId xmlns:p14="http://schemas.microsoft.com/office/powerpoint/2010/main" val="106785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Jornadas de participación en Dénia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s-ES_tradnl" smtClean="0"/>
              <a:t>DIA 2:</a:t>
            </a:r>
          </a:p>
          <a:p>
            <a:pPr eaLnBrk="1" hangingPunct="1">
              <a:buFontTx/>
              <a:buNone/>
            </a:pPr>
            <a:r>
              <a:rPr lang="es-ES_tradnl" smtClean="0"/>
              <a:t>1.- Exposición mapas causales y causas priorizadas.</a:t>
            </a:r>
          </a:p>
          <a:p>
            <a:pPr eaLnBrk="1" hangingPunct="1">
              <a:buFontTx/>
              <a:buNone/>
            </a:pPr>
            <a:r>
              <a:rPr lang="es-ES_tradnl" smtClean="0"/>
              <a:t>2.- GRUPOS DE INTERÉS: Elaboración de las PROPUESTAS para maximizar los efectos positivos y minimizar los negativos.</a:t>
            </a:r>
          </a:p>
          <a:p>
            <a:pPr eaLnBrk="1" hangingPunct="1">
              <a:buFontTx/>
              <a:buNone/>
            </a:pPr>
            <a:r>
              <a:rPr lang="es-ES_tradnl" smtClean="0"/>
              <a:t>3.- Exposición de las propuestas.</a:t>
            </a:r>
          </a:p>
          <a:p>
            <a:pPr eaLnBrk="1" hangingPunct="1"/>
            <a:endParaRPr lang="es-ES_tradnl" smtClean="0"/>
          </a:p>
        </p:txBody>
      </p:sp>
    </p:spTree>
    <p:extLst>
      <p:ext uri="{BB962C8B-B14F-4D97-AF65-F5344CB8AC3E}">
        <p14:creationId xmlns:p14="http://schemas.microsoft.com/office/powerpoint/2010/main" val="1641405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912768" cy="1162050"/>
          </a:xfrm>
        </p:spPr>
        <p:txBody>
          <a:bodyPr>
            <a:normAutofit/>
          </a:bodyPr>
          <a:lstStyle/>
          <a:p>
            <a:r>
              <a:rPr lang="pt-BR" sz="3600" dirty="0" smtClean="0"/>
              <a:t>El </a:t>
            </a:r>
            <a:r>
              <a:rPr lang="pt-BR" sz="3600" dirty="0" err="1" smtClean="0"/>
              <a:t>punto</a:t>
            </a:r>
            <a:r>
              <a:rPr lang="pt-BR" sz="3600" dirty="0" smtClean="0"/>
              <a:t> de partida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63888" y="2708920"/>
            <a:ext cx="5111750" cy="5853113"/>
          </a:xfrm>
        </p:spPr>
        <p:txBody>
          <a:bodyPr>
            <a:normAutofit/>
          </a:bodyPr>
          <a:lstStyle/>
          <a:p>
            <a:endParaRPr lang="pt-BR" dirty="0"/>
          </a:p>
          <a:p>
            <a:r>
              <a:rPr lang="pt-BR" dirty="0" err="1" smtClean="0"/>
              <a:t>Neutralidad</a:t>
            </a:r>
            <a:r>
              <a:rPr lang="pt-BR" dirty="0" smtClean="0"/>
              <a:t>, </a:t>
            </a:r>
            <a:r>
              <a:rPr lang="pt-BR" dirty="0" err="1" smtClean="0"/>
              <a:t>Ciencia</a:t>
            </a:r>
            <a:r>
              <a:rPr lang="pt-BR" dirty="0" smtClean="0"/>
              <a:t>, Politica</a:t>
            </a:r>
          </a:p>
          <a:p>
            <a:pPr lvl="1"/>
            <a:r>
              <a:rPr lang="pt-BR" dirty="0" smtClean="0"/>
              <a:t>Social </a:t>
            </a:r>
            <a:r>
              <a:rPr lang="pt-BR" dirty="0" err="1" smtClean="0"/>
              <a:t>Impact</a:t>
            </a:r>
            <a:r>
              <a:rPr lang="pt-BR" dirty="0" smtClean="0"/>
              <a:t> </a:t>
            </a:r>
            <a:r>
              <a:rPr lang="pt-BR" dirty="0" err="1" smtClean="0"/>
              <a:t>Assessment</a:t>
            </a:r>
            <a:r>
              <a:rPr lang="pt-BR" dirty="0" smtClean="0"/>
              <a:t>&gt; </a:t>
            </a:r>
            <a:r>
              <a:rPr lang="pt-BR" dirty="0" err="1" smtClean="0"/>
              <a:t>evaluar</a:t>
            </a:r>
            <a:r>
              <a:rPr lang="pt-BR" dirty="0" smtClean="0"/>
              <a:t> y </a:t>
            </a:r>
            <a:r>
              <a:rPr lang="pt-BR" dirty="0" err="1" smtClean="0"/>
              <a:t>proponer</a:t>
            </a:r>
            <a:endParaRPr lang="pt-BR" dirty="0" smtClean="0"/>
          </a:p>
          <a:p>
            <a:pPr lvl="1"/>
            <a:r>
              <a:rPr lang="pt-BR" dirty="0" smtClean="0">
                <a:solidFill>
                  <a:srgbClr val="FF0000"/>
                </a:solidFill>
              </a:rPr>
              <a:t>Los </a:t>
            </a:r>
            <a:r>
              <a:rPr lang="pt-BR" dirty="0" err="1" smtClean="0">
                <a:solidFill>
                  <a:srgbClr val="FF0000"/>
                </a:solidFill>
              </a:rPr>
              <a:t>estudios</a:t>
            </a:r>
            <a:r>
              <a:rPr lang="pt-BR" dirty="0" smtClean="0">
                <a:solidFill>
                  <a:srgbClr val="FF0000"/>
                </a:solidFill>
              </a:rPr>
              <a:t> de </a:t>
            </a:r>
            <a:r>
              <a:rPr lang="pt-BR" dirty="0" err="1" smtClean="0">
                <a:solidFill>
                  <a:srgbClr val="FF0000"/>
                </a:solidFill>
              </a:rPr>
              <a:t>evaluación</a:t>
            </a:r>
            <a:r>
              <a:rPr lang="pt-BR" dirty="0" smtClean="0">
                <a:solidFill>
                  <a:srgbClr val="FF0000"/>
                </a:solidFill>
              </a:rPr>
              <a:t> de impactos: </a:t>
            </a:r>
            <a:r>
              <a:rPr lang="pt-BR" dirty="0" err="1" smtClean="0">
                <a:solidFill>
                  <a:srgbClr val="FF0000"/>
                </a:solidFill>
              </a:rPr>
              <a:t>ciencia</a:t>
            </a:r>
            <a:r>
              <a:rPr lang="pt-BR" dirty="0" smtClean="0">
                <a:solidFill>
                  <a:srgbClr val="FF0000"/>
                </a:solidFill>
              </a:rPr>
              <a:t> o política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BR" sz="2800" dirty="0" smtClean="0"/>
              <a:t>1.- </a:t>
            </a:r>
            <a:r>
              <a:rPr lang="pt-BR" sz="2800" dirty="0" err="1" smtClean="0"/>
              <a:t>Tourism</a:t>
            </a:r>
            <a:r>
              <a:rPr lang="pt-BR" sz="2800" dirty="0" smtClean="0"/>
              <a:t> </a:t>
            </a:r>
            <a:r>
              <a:rPr lang="pt-BR" sz="2800" dirty="0"/>
              <a:t>for business, </a:t>
            </a:r>
            <a:r>
              <a:rPr lang="pt-BR" sz="2800" dirty="0" err="1"/>
              <a:t>tourism</a:t>
            </a:r>
            <a:r>
              <a:rPr lang="pt-BR" sz="2800" dirty="0"/>
              <a:t> as usual, </a:t>
            </a:r>
            <a:r>
              <a:rPr lang="pt-BR" sz="2800" dirty="0" err="1"/>
              <a:t>win</a:t>
            </a:r>
            <a:r>
              <a:rPr lang="pt-BR" sz="2800" dirty="0"/>
              <a:t>/</a:t>
            </a:r>
            <a:r>
              <a:rPr lang="pt-BR" sz="2800" dirty="0" err="1"/>
              <a:t>win</a:t>
            </a:r>
            <a:r>
              <a:rPr lang="pt-BR" sz="2800" dirty="0"/>
              <a:t> </a:t>
            </a:r>
            <a:r>
              <a:rPr lang="pt-BR" sz="2800" dirty="0" err="1"/>
              <a:t>projects</a:t>
            </a:r>
            <a:endParaRPr lang="pt-BR" sz="2800" dirty="0"/>
          </a:p>
          <a:p>
            <a:endParaRPr lang="pt-BR" sz="2800" dirty="0" smtClean="0"/>
          </a:p>
          <a:p>
            <a:r>
              <a:rPr lang="pt-BR" sz="2800" dirty="0" smtClean="0"/>
              <a:t>2.- </a:t>
            </a:r>
            <a:r>
              <a:rPr lang="pt-BR" sz="2800" dirty="0" err="1" smtClean="0"/>
              <a:t>Critical</a:t>
            </a:r>
            <a:r>
              <a:rPr lang="pt-BR" sz="2800" dirty="0" smtClean="0"/>
              <a:t> </a:t>
            </a:r>
            <a:r>
              <a:rPr lang="pt-BR" sz="2800" dirty="0" err="1"/>
              <a:t>Tourism</a:t>
            </a:r>
            <a:r>
              <a:rPr lang="pt-BR" sz="2800" dirty="0"/>
              <a:t> </a:t>
            </a:r>
            <a:r>
              <a:rPr lang="pt-BR" sz="2800" dirty="0" err="1"/>
              <a:t>Studies</a:t>
            </a:r>
            <a:endParaRPr lang="pt-BR" sz="2800" dirty="0"/>
          </a:p>
          <a:p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569" y="0"/>
            <a:ext cx="4574626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83172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76375" y="549275"/>
            <a:ext cx="7010400" cy="812800"/>
          </a:xfrm>
        </p:spPr>
        <p:txBody>
          <a:bodyPr/>
          <a:lstStyle/>
          <a:p>
            <a:pPr eaLnBrk="1" hangingPunct="1"/>
            <a:r>
              <a:rPr lang="es-ES_tradnl" smtClean="0"/>
              <a:t>Metodología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63713" y="1916113"/>
            <a:ext cx="7010400" cy="4114800"/>
          </a:xfrm>
        </p:spPr>
        <p:txBody>
          <a:bodyPr/>
          <a:lstStyle/>
          <a:p>
            <a:pPr eaLnBrk="1" hangingPunct="1"/>
            <a:r>
              <a:rPr lang="es-ES_tradnl" smtClean="0"/>
              <a:t>Diagnóstico Compartido (Efectos)</a:t>
            </a:r>
          </a:p>
          <a:p>
            <a:pPr eaLnBrk="1" hangingPunct="1"/>
            <a:r>
              <a:rPr lang="es-ES_tradnl" smtClean="0"/>
              <a:t>Mapa causales: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 flipV="1">
            <a:off x="3132138" y="3860800"/>
            <a:ext cx="0" cy="360363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2124075" y="3213100"/>
            <a:ext cx="1871663" cy="5794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s-ES_tradnl" sz="3200">
                <a:latin typeface="Trebuchet MS" pitchFamily="34" charset="0"/>
                <a:cs typeface="Arial" pitchFamily="34" charset="0"/>
              </a:rPr>
              <a:t>Efectos</a:t>
            </a:r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 flipV="1">
            <a:off x="6659563" y="3860800"/>
            <a:ext cx="0" cy="360363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5795963" y="3213100"/>
            <a:ext cx="1871662" cy="5794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s-ES_tradnl" sz="3200">
                <a:latin typeface="Trebuchet MS" pitchFamily="34" charset="0"/>
                <a:cs typeface="Arial" pitchFamily="34" charset="0"/>
              </a:rPr>
              <a:t>Causas</a:t>
            </a:r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>
            <a:off x="4211638" y="3500438"/>
            <a:ext cx="1368425" cy="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2051050" y="4292600"/>
            <a:ext cx="3168650" cy="57943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s-ES_tradnl" sz="3200">
                <a:latin typeface="Trebuchet MS" pitchFamily="34" charset="0"/>
                <a:cs typeface="Arial" pitchFamily="34" charset="0"/>
              </a:rPr>
              <a:t> Propuestas</a:t>
            </a: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4859338" y="4292600"/>
            <a:ext cx="2881312" cy="57943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s-ES_tradnl" sz="3200">
                <a:latin typeface="Trebuchet MS" pitchFamily="34" charset="0"/>
                <a:cs typeface="Arial" pitchFamily="34" charset="0"/>
              </a:rPr>
              <a:t>     Propuestas</a:t>
            </a:r>
          </a:p>
        </p:txBody>
      </p:sp>
    </p:spTree>
    <p:extLst>
      <p:ext uri="{BB962C8B-B14F-4D97-AF65-F5344CB8AC3E}">
        <p14:creationId xmlns:p14="http://schemas.microsoft.com/office/powerpoint/2010/main" val="280882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  <p:bldP spid="30724" grpId="0" animBg="1"/>
      <p:bldP spid="30725" grpId="0" animBg="1"/>
      <p:bldP spid="30726" grpId="0" animBg="1"/>
      <p:bldP spid="30727" grpId="0" animBg="1"/>
      <p:bldP spid="30728" grpId="0" animBg="1"/>
      <p:bldP spid="30729" grpId="0" animBg="1"/>
      <p:bldP spid="3073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286000"/>
            <a:ext cx="7772400" cy="1143000"/>
          </a:xfrm>
        </p:spPr>
        <p:txBody>
          <a:bodyPr anchor="t"/>
          <a:lstStyle/>
          <a:p>
            <a:pPr eaLnBrk="1" hangingPunct="1"/>
            <a:r>
              <a:rPr lang="es-ES_tradnl" sz="3200" smtClean="0">
                <a:latin typeface="TimesNewRoman"/>
              </a:rPr>
              <a:t/>
            </a:r>
            <a:br>
              <a:rPr lang="es-ES_tradnl" sz="3200" smtClean="0">
                <a:latin typeface="TimesNewRoman"/>
              </a:rPr>
            </a:br>
            <a:r>
              <a:rPr lang="es-ES_tradnl" sz="3200" smtClean="0">
                <a:solidFill>
                  <a:srgbClr val="CC2C22"/>
                </a:solidFill>
                <a:latin typeface="TimesNewRoman"/>
              </a:rPr>
              <a:t>_________________________________</a:t>
            </a:r>
            <a:endParaRPr lang="es-ES_tradnl" smtClean="0">
              <a:latin typeface="TimesNewRoman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es-ES" smtClean="0">
              <a:solidFill>
                <a:srgbClr val="898989"/>
              </a:solidFill>
            </a:endParaRPr>
          </a:p>
        </p:txBody>
      </p:sp>
      <p:sp>
        <p:nvSpPr>
          <p:cNvPr id="23556" name="Rectangle 16"/>
          <p:cNvSpPr>
            <a:spLocks noChangeArrowheads="1"/>
          </p:cNvSpPr>
          <p:nvPr/>
        </p:nvSpPr>
        <p:spPr bwMode="auto">
          <a:xfrm>
            <a:off x="468313" y="1295400"/>
            <a:ext cx="7991475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>
                <a:latin typeface="TimesNewRoman"/>
              </a:rPr>
              <a:t>Metodologías para el diagnóstico participativo de impactos socioambientales</a:t>
            </a:r>
            <a:endParaRPr lang="es-ES"/>
          </a:p>
        </p:txBody>
      </p:sp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863" y="3500438"/>
            <a:ext cx="4286250" cy="275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431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 idx="4294967295"/>
          </p:nvPr>
        </p:nvSpPr>
        <p:spPr>
          <a:solidFill>
            <a:srgbClr val="CC2C22"/>
          </a:solidFill>
        </p:spPr>
        <p:txBody>
          <a:bodyPr/>
          <a:lstStyle/>
          <a:p>
            <a:pPr eaLnBrk="1" hangingPunct="1"/>
            <a:r>
              <a:rPr lang="es-ES_tradnl" sz="3600" smtClean="0">
                <a:solidFill>
                  <a:schemeClr val="accent1"/>
                </a:solidFill>
              </a:rPr>
              <a:t>Dificultades en el análisis de los impactos</a:t>
            </a:r>
            <a:r>
              <a:rPr lang="es-ES_tradnl" sz="4000" smtClean="0"/>
              <a:t>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Las influencias indirectas</a:t>
            </a: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3124200" y="3429000"/>
            <a:ext cx="1371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/>
              <a:t>A</a:t>
            </a:r>
          </a:p>
        </p:txBody>
      </p:sp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5867400" y="2743200"/>
            <a:ext cx="14478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/>
              <a:t>B</a:t>
            </a:r>
          </a:p>
        </p:txBody>
      </p:sp>
      <p:sp>
        <p:nvSpPr>
          <p:cNvPr id="24582" name="Line 7"/>
          <p:cNvSpPr>
            <a:spLocks noChangeShapeType="1"/>
          </p:cNvSpPr>
          <p:nvPr/>
        </p:nvSpPr>
        <p:spPr bwMode="auto">
          <a:xfrm>
            <a:off x="990600" y="3657600"/>
            <a:ext cx="1905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4583" name="Line 8"/>
          <p:cNvSpPr>
            <a:spLocks noChangeShapeType="1"/>
          </p:cNvSpPr>
          <p:nvPr/>
        </p:nvSpPr>
        <p:spPr bwMode="auto">
          <a:xfrm flipV="1">
            <a:off x="4648200" y="3048000"/>
            <a:ext cx="1143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4584" name="Line 9"/>
          <p:cNvSpPr>
            <a:spLocks noChangeShapeType="1"/>
          </p:cNvSpPr>
          <p:nvPr/>
        </p:nvSpPr>
        <p:spPr bwMode="auto">
          <a:xfrm>
            <a:off x="4114800" y="3962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4585" name="Rectangle 10"/>
          <p:cNvSpPr>
            <a:spLocks noChangeArrowheads="1"/>
          </p:cNvSpPr>
          <p:nvPr/>
        </p:nvSpPr>
        <p:spPr bwMode="auto">
          <a:xfrm>
            <a:off x="3505200" y="4648200"/>
            <a:ext cx="1219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/>
              <a:t>C</a:t>
            </a:r>
          </a:p>
        </p:txBody>
      </p:sp>
      <p:sp>
        <p:nvSpPr>
          <p:cNvPr id="24586" name="Line 11"/>
          <p:cNvSpPr>
            <a:spLocks noChangeShapeType="1"/>
          </p:cNvSpPr>
          <p:nvPr/>
        </p:nvSpPr>
        <p:spPr bwMode="auto">
          <a:xfrm>
            <a:off x="4876800" y="4876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4587" name="Rectangle 12"/>
          <p:cNvSpPr>
            <a:spLocks noChangeArrowheads="1"/>
          </p:cNvSpPr>
          <p:nvPr/>
        </p:nvSpPr>
        <p:spPr bwMode="auto">
          <a:xfrm>
            <a:off x="5791200" y="4648200"/>
            <a:ext cx="10668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/>
              <a:t>D</a:t>
            </a:r>
          </a:p>
        </p:txBody>
      </p:sp>
      <p:sp>
        <p:nvSpPr>
          <p:cNvPr id="24588" name="Line 13"/>
          <p:cNvSpPr>
            <a:spLocks noChangeShapeType="1"/>
          </p:cNvSpPr>
          <p:nvPr/>
        </p:nvSpPr>
        <p:spPr bwMode="auto">
          <a:xfrm flipV="1">
            <a:off x="6629400" y="33528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4589" name="Line 14"/>
          <p:cNvSpPr>
            <a:spLocks noChangeShapeType="1"/>
          </p:cNvSpPr>
          <p:nvPr/>
        </p:nvSpPr>
        <p:spPr bwMode="auto">
          <a:xfrm>
            <a:off x="7467600" y="2971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4590" name="Line 15"/>
          <p:cNvSpPr>
            <a:spLocks noChangeShapeType="1"/>
          </p:cNvSpPr>
          <p:nvPr/>
        </p:nvSpPr>
        <p:spPr bwMode="auto">
          <a:xfrm>
            <a:off x="6400800" y="518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4591" name="Line 16"/>
          <p:cNvSpPr>
            <a:spLocks noChangeShapeType="1"/>
          </p:cNvSpPr>
          <p:nvPr/>
        </p:nvSpPr>
        <p:spPr bwMode="auto">
          <a:xfrm>
            <a:off x="6934200" y="4876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4592" name="Line 18"/>
          <p:cNvSpPr>
            <a:spLocks noChangeShapeType="1"/>
          </p:cNvSpPr>
          <p:nvPr/>
        </p:nvSpPr>
        <p:spPr bwMode="auto">
          <a:xfrm flipH="1">
            <a:off x="4800600" y="3276600"/>
            <a:ext cx="11430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4593" name="Rectangle 20"/>
          <p:cNvSpPr>
            <a:spLocks noChangeArrowheads="1"/>
          </p:cNvSpPr>
          <p:nvPr/>
        </p:nvSpPr>
        <p:spPr bwMode="auto">
          <a:xfrm>
            <a:off x="7696200" y="4953000"/>
            <a:ext cx="903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/>
              <a:t> sigue</a:t>
            </a:r>
          </a:p>
        </p:txBody>
      </p:sp>
      <p:sp>
        <p:nvSpPr>
          <p:cNvPr id="24594" name="Rectangle 21"/>
          <p:cNvSpPr>
            <a:spLocks noChangeArrowheads="1"/>
          </p:cNvSpPr>
          <p:nvPr/>
        </p:nvSpPr>
        <p:spPr bwMode="auto">
          <a:xfrm>
            <a:off x="7848600" y="2971800"/>
            <a:ext cx="827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/>
              <a:t>sigue</a:t>
            </a:r>
          </a:p>
        </p:txBody>
      </p:sp>
      <p:sp>
        <p:nvSpPr>
          <p:cNvPr id="24595" name="Rectangle 22"/>
          <p:cNvSpPr>
            <a:spLocks noChangeArrowheads="1"/>
          </p:cNvSpPr>
          <p:nvPr/>
        </p:nvSpPr>
        <p:spPr bwMode="auto">
          <a:xfrm>
            <a:off x="6589713" y="5561013"/>
            <a:ext cx="8270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/>
              <a:t>sigue</a:t>
            </a:r>
          </a:p>
          <a:p>
            <a:endParaRPr lang="es-ES_tradnl"/>
          </a:p>
        </p:txBody>
      </p:sp>
      <p:sp>
        <p:nvSpPr>
          <p:cNvPr id="24596" name="AutoShape 25"/>
          <p:cNvSpPr>
            <a:spLocks/>
          </p:cNvSpPr>
          <p:nvPr/>
        </p:nvSpPr>
        <p:spPr bwMode="auto">
          <a:xfrm>
            <a:off x="3048000" y="2743200"/>
            <a:ext cx="381000" cy="3581400"/>
          </a:xfrm>
          <a:prstGeom prst="leftBracket">
            <a:avLst>
              <a:gd name="adj" fmla="val 783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855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" smtClean="0"/>
              <a:t>Intervención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s-ES" sz="2800" smtClean="0"/>
              <a:t>Hasta el presente los análisis del turismo se han caracterizado por ser parciales y superficiales.</a:t>
            </a:r>
          </a:p>
          <a:p>
            <a:pPr eaLnBrk="1" hangingPunct="1"/>
            <a:endParaRPr lang="es-ES" sz="2800" smtClean="0"/>
          </a:p>
          <a:p>
            <a:pPr eaLnBrk="1" hangingPunct="1"/>
            <a:r>
              <a:rPr lang="es-ES" sz="2800" smtClean="0"/>
              <a:t>Necesidad de nuevas herramientas que proporcionen análisis integrales del modelo de desenvolvimiento y que identifiquen las causas con mayor influencia que se encuentran en la base de los problemas clave.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685800" y="476250"/>
            <a:ext cx="7772400" cy="1143000"/>
          </a:xfrm>
          <a:prstGeom prst="rect">
            <a:avLst/>
          </a:prstGeom>
          <a:solidFill>
            <a:srgbClr val="CC2C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s-ES_tradnl" sz="4000">
                <a:solidFill>
                  <a:schemeClr val="accent1"/>
                </a:solidFill>
              </a:rPr>
              <a:t>Intervención</a:t>
            </a:r>
            <a:r>
              <a:rPr lang="es-ES_tradnl" sz="440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06007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" smtClean="0"/>
              <a:t>Propuesta metodológica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2276475"/>
            <a:ext cx="8229600" cy="4876800"/>
          </a:xfrm>
        </p:spPr>
        <p:txBody>
          <a:bodyPr/>
          <a:lstStyle/>
          <a:p>
            <a:pPr marL="609600" indent="-609600" eaLnBrk="1" hangingPunct="1"/>
            <a:r>
              <a:rPr lang="es-ES" smtClean="0"/>
              <a:t>Esta propuesta se apoya en dos pilares fundamentales: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s-ES" smtClean="0"/>
              <a:t>La participación ciudadana en la obtención del </a:t>
            </a:r>
            <a:r>
              <a:rPr lang="es-ES" i="1" smtClean="0"/>
              <a:t>input</a:t>
            </a:r>
            <a:r>
              <a:rPr lang="es-ES" smtClean="0"/>
              <a:t> de información.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s-ES" smtClean="0"/>
              <a:t>Un diseño metodológico emergente que se genera por los feedbacks constantes entre los </a:t>
            </a:r>
            <a:r>
              <a:rPr lang="es-ES" i="1" smtClean="0"/>
              <a:t>inputs</a:t>
            </a:r>
            <a:r>
              <a:rPr lang="es-ES" smtClean="0"/>
              <a:t> de la participación y el análisis. 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solidFill>
            <a:srgbClr val="CC2C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s-ES_tradnl" sz="4000">
                <a:solidFill>
                  <a:schemeClr val="accent1"/>
                </a:solidFill>
              </a:rPr>
              <a:t>La propuesta metodológica</a:t>
            </a:r>
            <a:r>
              <a:rPr lang="es-ES_tradnl" sz="440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115653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8447088" y="622458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s-ES"/>
          </a:p>
        </p:txBody>
      </p:sp>
      <p:sp>
        <p:nvSpPr>
          <p:cNvPr id="27651" name="Rectangle 5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solidFill>
            <a:srgbClr val="CC2C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s-ES_tradnl" sz="4000">
                <a:solidFill>
                  <a:schemeClr val="accent1"/>
                </a:solidFill>
              </a:rPr>
              <a:t>La propuesta metodológica: los diagrama Ishikawa</a:t>
            </a:r>
            <a:r>
              <a:rPr lang="es-ES_tradnl" sz="440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2765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05000"/>
            <a:ext cx="6650038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783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8447088" y="622458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s-ES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4297363" cy="293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213" y="2133600"/>
            <a:ext cx="4519612" cy="293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solidFill>
            <a:srgbClr val="CC2C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s-ES_tradnl" sz="4000">
                <a:solidFill>
                  <a:schemeClr val="accent1"/>
                </a:solidFill>
              </a:rPr>
              <a:t>La propuesta metodológica: los diagrama Ishikawa</a:t>
            </a:r>
            <a:r>
              <a:rPr lang="es-ES_tradnl" sz="440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692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5" name="Object 3"/>
          <p:cNvGraphicFramePr>
            <a:graphicFrameLocks noGrp="1" noChangeAspect="1"/>
          </p:cNvGraphicFramePr>
          <p:nvPr>
            <p:ph type="body" idx="4294967295"/>
          </p:nvPr>
        </p:nvGraphicFramePr>
        <p:xfrm>
          <a:off x="914400" y="1905000"/>
          <a:ext cx="7696200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Imagen de mapa de bits" r:id="rId4" imgW="8066667" imgH="4753639" progId="Paint.Picture">
                  <p:embed/>
                </p:oleObj>
              </mc:Choice>
              <mc:Fallback>
                <p:oleObj name="Imagen de mapa de bits" r:id="rId4" imgW="8066667" imgH="475363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905000"/>
                        <a:ext cx="7696200" cy="4343400"/>
                      </a:xfrm>
                      <a:prstGeom prst="rect">
                        <a:avLst/>
                      </a:prstGeom>
                      <a:noFill/>
                      <a:ln w="66675" cmpd="thinThick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699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512888" y="549275"/>
            <a:ext cx="7631112" cy="762000"/>
          </a:xfrm>
          <a:noFill/>
        </p:spPr>
        <p:txBody>
          <a:bodyPr/>
          <a:lstStyle/>
          <a:p>
            <a:pPr eaLnBrk="1" hangingPunct="1"/>
            <a:r>
              <a:rPr lang="es-ES_tradnl" sz="4000" smtClean="0"/>
              <a:t>Método de Análisis: Mapa Causal</a:t>
            </a:r>
          </a:p>
        </p:txBody>
      </p:sp>
    </p:spTree>
    <p:extLst>
      <p:ext uri="{BB962C8B-B14F-4D97-AF65-F5344CB8AC3E}">
        <p14:creationId xmlns:p14="http://schemas.microsoft.com/office/powerpoint/2010/main" val="263266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9" name="Object 3"/>
          <p:cNvGraphicFramePr>
            <a:graphicFrameLocks noGrp="1" noChangeAspect="1"/>
          </p:cNvGraphicFramePr>
          <p:nvPr>
            <p:ph type="body" idx="4294967295"/>
          </p:nvPr>
        </p:nvGraphicFramePr>
        <p:xfrm>
          <a:off x="1592263" y="1597025"/>
          <a:ext cx="6724650" cy="442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Imagen de mapa de bits" r:id="rId4" imgW="7535327" imgH="5038095" progId="Paint.Picture">
                  <p:embed/>
                </p:oleObj>
              </mc:Choice>
              <mc:Fallback>
                <p:oleObj name="Imagen de mapa de bits" r:id="rId4" imgW="7535327" imgH="50380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2263" y="1597025"/>
                        <a:ext cx="6724650" cy="4422775"/>
                      </a:xfrm>
                      <a:prstGeom prst="rect">
                        <a:avLst/>
                      </a:prstGeom>
                      <a:noFill/>
                      <a:ln w="66675" cmpd="thinThick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512888" y="549275"/>
            <a:ext cx="7631112" cy="762000"/>
          </a:xfrm>
          <a:noFill/>
        </p:spPr>
        <p:txBody>
          <a:bodyPr/>
          <a:lstStyle/>
          <a:p>
            <a:pPr eaLnBrk="1" hangingPunct="1"/>
            <a:r>
              <a:rPr lang="es-ES_tradnl" sz="4000" smtClean="0"/>
              <a:t>Método de Análisis: Mapa Causal</a:t>
            </a:r>
          </a:p>
        </p:txBody>
      </p:sp>
    </p:spTree>
    <p:extLst>
      <p:ext uri="{BB962C8B-B14F-4D97-AF65-F5344CB8AC3E}">
        <p14:creationId xmlns:p14="http://schemas.microsoft.com/office/powerpoint/2010/main" val="221287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8447088" y="622458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s-ES"/>
          </a:p>
        </p:txBody>
      </p:sp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solidFill>
            <a:srgbClr val="CC2C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s-ES_tradnl" sz="3600">
                <a:solidFill>
                  <a:schemeClr val="accent1"/>
                </a:solidFill>
              </a:rPr>
              <a:t>La propuesta metodológica: elaboración de una matriz relacional asimétrica</a:t>
            </a:r>
            <a:endParaRPr lang="es-ES_tradnl" sz="3600">
              <a:solidFill>
                <a:schemeClr val="tx2"/>
              </a:solidFill>
            </a:endParaRPr>
          </a:p>
        </p:txBody>
      </p:sp>
      <p:pic>
        <p:nvPicPr>
          <p:cNvPr id="3174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667000"/>
            <a:ext cx="5943600" cy="371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9" name="Rectangle 7"/>
          <p:cNvSpPr>
            <a:spLocks noChangeArrowheads="1"/>
          </p:cNvSpPr>
          <p:nvPr/>
        </p:nvSpPr>
        <p:spPr bwMode="auto">
          <a:xfrm>
            <a:off x="609600" y="2133600"/>
            <a:ext cx="12954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1600"/>
              <a:t>Introducir </a:t>
            </a:r>
          </a:p>
          <a:p>
            <a:pPr algn="ctr"/>
            <a:r>
              <a:rPr lang="es-ES" sz="1600"/>
              <a:t>todas las </a:t>
            </a:r>
          </a:p>
          <a:p>
            <a:pPr algn="ctr"/>
            <a:r>
              <a:rPr lang="es-ES" sz="1600"/>
              <a:t>variables </a:t>
            </a:r>
          </a:p>
          <a:p>
            <a:pPr algn="ctr"/>
            <a:r>
              <a:rPr lang="es-ES" sz="1600"/>
              <a:t>(fila / columna)</a:t>
            </a:r>
          </a:p>
        </p:txBody>
      </p:sp>
      <p:sp>
        <p:nvSpPr>
          <p:cNvPr id="31750" name="Line 8"/>
          <p:cNvSpPr>
            <a:spLocks noChangeShapeType="1"/>
          </p:cNvSpPr>
          <p:nvPr/>
        </p:nvSpPr>
        <p:spPr bwMode="auto">
          <a:xfrm>
            <a:off x="1905000" y="2895600"/>
            <a:ext cx="1143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1751" name="Rectangle 9"/>
          <p:cNvSpPr>
            <a:spLocks noChangeArrowheads="1"/>
          </p:cNvSpPr>
          <p:nvPr/>
        </p:nvSpPr>
        <p:spPr bwMode="auto">
          <a:xfrm>
            <a:off x="457200" y="3810000"/>
            <a:ext cx="1828800" cy="1905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1600"/>
              <a:t>Introducir las </a:t>
            </a:r>
          </a:p>
          <a:p>
            <a:pPr algn="ctr"/>
            <a:r>
              <a:rPr lang="es-ES" sz="1600"/>
              <a:t>relaciones entre </a:t>
            </a:r>
          </a:p>
          <a:p>
            <a:pPr algn="ctr"/>
            <a:r>
              <a:rPr lang="es-ES" sz="1600"/>
              <a:t>ellas </a:t>
            </a:r>
          </a:p>
          <a:p>
            <a:pPr algn="ctr"/>
            <a:r>
              <a:rPr lang="es-ES" sz="1600"/>
              <a:t>(si 1 influye </a:t>
            </a:r>
          </a:p>
          <a:p>
            <a:pPr algn="ctr"/>
            <a:r>
              <a:rPr lang="es-ES" sz="1600"/>
              <a:t>en B, C, D,…)</a:t>
            </a:r>
          </a:p>
          <a:p>
            <a:pPr algn="ctr"/>
            <a:r>
              <a:rPr lang="es-ES" sz="1600"/>
              <a:t>(si 2 influye </a:t>
            </a:r>
          </a:p>
          <a:p>
            <a:pPr algn="ctr"/>
            <a:r>
              <a:rPr lang="es-ES" sz="1600"/>
              <a:t>en A, C, D, …)</a:t>
            </a:r>
          </a:p>
          <a:p>
            <a:pPr algn="ctr"/>
            <a:endParaRPr lang="es-ES" sz="1600"/>
          </a:p>
        </p:txBody>
      </p:sp>
      <p:sp>
        <p:nvSpPr>
          <p:cNvPr id="31752" name="Line 10"/>
          <p:cNvSpPr>
            <a:spLocks noChangeShapeType="1"/>
          </p:cNvSpPr>
          <p:nvPr/>
        </p:nvSpPr>
        <p:spPr bwMode="auto">
          <a:xfrm flipV="1">
            <a:off x="2286000" y="4038600"/>
            <a:ext cx="1600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729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Si pesquisar es </a:t>
            </a:r>
            <a:r>
              <a:rPr lang="pt-BR" dirty="0" err="1" smtClean="0"/>
              <a:t>hacerse</a:t>
            </a:r>
            <a:r>
              <a:rPr lang="pt-BR" dirty="0" smtClean="0"/>
              <a:t> </a:t>
            </a:r>
            <a:r>
              <a:rPr lang="pt-BR" dirty="0" err="1" smtClean="0"/>
              <a:t>la</a:t>
            </a:r>
            <a:r>
              <a:rPr lang="pt-BR" dirty="0" smtClean="0"/>
              <a:t> pregunta </a:t>
            </a:r>
            <a:r>
              <a:rPr lang="pt-BR" dirty="0" err="1" smtClean="0"/>
              <a:t>correcta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dirty="0" err="1" smtClean="0"/>
              <a:t>Cuál</a:t>
            </a:r>
            <a:r>
              <a:rPr lang="pt-BR" dirty="0" smtClean="0"/>
              <a:t> es </a:t>
            </a:r>
            <a:r>
              <a:rPr lang="pt-BR" dirty="0" err="1" smtClean="0"/>
              <a:t>la</a:t>
            </a:r>
            <a:r>
              <a:rPr lang="pt-BR" dirty="0" smtClean="0"/>
              <a:t> pregunta </a:t>
            </a:r>
            <a:r>
              <a:rPr lang="pt-BR" dirty="0" err="1" smtClean="0"/>
              <a:t>correcta</a:t>
            </a:r>
            <a:r>
              <a:rPr lang="pt-BR" dirty="0" smtClean="0"/>
              <a:t> para </a:t>
            </a:r>
            <a:r>
              <a:rPr lang="pt-BR" dirty="0" err="1" smtClean="0"/>
              <a:t>comenzar</a:t>
            </a:r>
            <a:r>
              <a:rPr lang="pt-BR" dirty="0" smtClean="0"/>
              <a:t> a investigar sobre </a:t>
            </a:r>
            <a:r>
              <a:rPr lang="pt-BR" dirty="0" err="1" smtClean="0"/>
              <a:t>megaventos</a:t>
            </a:r>
            <a:r>
              <a:rPr lang="pt-BR" dirty="0" smtClean="0"/>
              <a:t>?</a:t>
            </a:r>
            <a:endParaRPr lang="pt-B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4038600" cy="3026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" y="3681413"/>
            <a:ext cx="4754563" cy="317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8271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500834"/>
          </a:xfrm>
        </p:spPr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pt-BR" dirty="0"/>
              <a:t>Discursos y </a:t>
            </a:r>
            <a:r>
              <a:rPr lang="pt-BR" dirty="0" err="1"/>
              <a:t>practicas</a:t>
            </a:r>
            <a:r>
              <a:rPr lang="pt-BR" dirty="0"/>
              <a:t>: </a:t>
            </a:r>
            <a:r>
              <a:rPr lang="pt-BR" dirty="0" err="1"/>
              <a:t>los</a:t>
            </a:r>
            <a:r>
              <a:rPr lang="pt-BR" dirty="0"/>
              <a:t> discursos hegemônicos y </a:t>
            </a:r>
            <a:r>
              <a:rPr lang="pt-BR" dirty="0" err="1"/>
              <a:t>las</a:t>
            </a:r>
            <a:r>
              <a:rPr lang="pt-BR" dirty="0"/>
              <a:t> </a:t>
            </a:r>
            <a:r>
              <a:rPr lang="pt-BR" dirty="0" err="1"/>
              <a:t>practicas</a:t>
            </a:r>
            <a:r>
              <a:rPr lang="pt-BR" dirty="0"/>
              <a:t> </a:t>
            </a:r>
            <a:r>
              <a:rPr lang="pt-BR" dirty="0" err="1"/>
              <a:t>del</a:t>
            </a:r>
            <a:r>
              <a:rPr lang="pt-BR" dirty="0"/>
              <a:t> turismo</a:t>
            </a:r>
          </a:p>
          <a:p>
            <a:pPr marL="514350" lvl="0" indent="-514350">
              <a:buFont typeface="+mj-lt"/>
              <a:buAutoNum type="arabicPeriod"/>
            </a:pPr>
            <a:r>
              <a:rPr lang="pt-BR" dirty="0"/>
              <a:t>Los discursos de </a:t>
            </a:r>
            <a:r>
              <a:rPr lang="pt-BR" dirty="0" err="1"/>
              <a:t>los</a:t>
            </a:r>
            <a:r>
              <a:rPr lang="pt-BR" dirty="0"/>
              <a:t> megaeventos</a:t>
            </a:r>
          </a:p>
          <a:p>
            <a:pPr marL="514350" lvl="0" indent="-514350">
              <a:buFont typeface="+mj-lt"/>
              <a:buAutoNum type="arabicPeriod"/>
            </a:pPr>
            <a:r>
              <a:rPr lang="pt-BR" dirty="0"/>
              <a:t>La importância </a:t>
            </a:r>
            <a:r>
              <a:rPr lang="pt-BR" dirty="0" err="1"/>
              <a:t>del</a:t>
            </a:r>
            <a:r>
              <a:rPr lang="pt-BR" dirty="0"/>
              <a:t> método</a:t>
            </a:r>
          </a:p>
          <a:p>
            <a:pPr marL="971550" lvl="1" indent="-514350">
              <a:buFont typeface="+mj-lt"/>
              <a:buAutoNum type="arabicPeriod"/>
            </a:pPr>
            <a:r>
              <a:rPr lang="pt-BR" dirty="0"/>
              <a:t>Desde donde </a:t>
            </a:r>
            <a:r>
              <a:rPr lang="pt-BR" dirty="0" smtClean="0"/>
              <a:t>pesquisamos</a:t>
            </a:r>
            <a:r>
              <a:rPr lang="pt-BR" dirty="0"/>
              <a:t>?</a:t>
            </a:r>
          </a:p>
          <a:p>
            <a:pPr marL="971550" lvl="1" indent="-514350">
              <a:buFont typeface="+mj-lt"/>
              <a:buAutoNum type="arabicPeriod"/>
            </a:pPr>
            <a:r>
              <a:rPr lang="pt-BR" dirty="0"/>
              <a:t>Para </a:t>
            </a:r>
            <a:r>
              <a:rPr lang="pt-BR" dirty="0" err="1"/>
              <a:t>quien</a:t>
            </a:r>
            <a:r>
              <a:rPr lang="pt-BR" dirty="0"/>
              <a:t> </a:t>
            </a:r>
            <a:r>
              <a:rPr lang="pt-BR" dirty="0" smtClean="0"/>
              <a:t>pesquisamos</a:t>
            </a:r>
            <a:r>
              <a:rPr lang="pt-BR" dirty="0"/>
              <a:t>?</a:t>
            </a:r>
          </a:p>
          <a:p>
            <a:pPr marL="971550" lvl="1" indent="-514350">
              <a:buFont typeface="+mj-lt"/>
              <a:buAutoNum type="arabicPeriod"/>
            </a:pPr>
            <a:r>
              <a:rPr lang="pt-BR" dirty="0"/>
              <a:t>Que </a:t>
            </a:r>
            <a:r>
              <a:rPr lang="pt-BR" dirty="0" smtClean="0"/>
              <a:t>pesquisamos?</a:t>
            </a:r>
            <a:endParaRPr lang="pt-BR" dirty="0"/>
          </a:p>
          <a:p>
            <a:pPr marL="514350" lvl="0" indent="-514350">
              <a:buFont typeface="+mj-lt"/>
              <a:buAutoNum type="arabicPeriod"/>
            </a:pPr>
            <a:r>
              <a:rPr lang="pt-BR" dirty="0"/>
              <a:t>Positivismo frente a </a:t>
            </a:r>
            <a:r>
              <a:rPr lang="pt-BR" dirty="0" err="1"/>
              <a:t>constructivismo</a:t>
            </a:r>
            <a:r>
              <a:rPr lang="pt-BR" dirty="0"/>
              <a:t>&gt; impactos </a:t>
            </a:r>
            <a:r>
              <a:rPr lang="pt-BR" dirty="0" err="1"/>
              <a:t>percibidos</a:t>
            </a:r>
            <a:r>
              <a:rPr lang="pt-BR" dirty="0"/>
              <a:t>  versus  impactos </a:t>
            </a:r>
            <a:r>
              <a:rPr lang="pt-BR" dirty="0" err="1"/>
              <a:t>evaluados</a:t>
            </a:r>
            <a:endParaRPr lang="pt-BR" dirty="0"/>
          </a:p>
          <a:p>
            <a:pPr marL="514350" lvl="0" indent="-514350">
              <a:buFont typeface="+mj-lt"/>
              <a:buAutoNum type="arabicPeriod"/>
            </a:pPr>
            <a:r>
              <a:rPr lang="pt-BR" dirty="0" err="1"/>
              <a:t>Metodos</a:t>
            </a:r>
            <a:r>
              <a:rPr lang="pt-BR" dirty="0"/>
              <a:t> participativos orientados a </a:t>
            </a:r>
            <a:r>
              <a:rPr lang="pt-BR" dirty="0" err="1"/>
              <a:t>la</a:t>
            </a:r>
            <a:r>
              <a:rPr lang="pt-BR" dirty="0"/>
              <a:t> </a:t>
            </a:r>
            <a:r>
              <a:rPr lang="pt-BR" dirty="0" err="1"/>
              <a:t>evaluacion</a:t>
            </a:r>
            <a:r>
              <a:rPr lang="pt-BR" dirty="0"/>
              <a:t> de impactos de </a:t>
            </a:r>
            <a:r>
              <a:rPr lang="pt-BR" dirty="0" err="1"/>
              <a:t>los</a:t>
            </a:r>
            <a:r>
              <a:rPr lang="pt-BR" dirty="0"/>
              <a:t> megaeventos</a:t>
            </a:r>
          </a:p>
          <a:p>
            <a:pPr lvl="1"/>
            <a:r>
              <a:rPr lang="pt-BR" dirty="0" err="1"/>
              <a:t>Definicion</a:t>
            </a:r>
            <a:r>
              <a:rPr lang="pt-BR" dirty="0"/>
              <a:t> de impactos</a:t>
            </a:r>
          </a:p>
          <a:p>
            <a:pPr lvl="1"/>
            <a:r>
              <a:rPr lang="pt-BR" dirty="0" err="1"/>
              <a:t>Definicion</a:t>
            </a:r>
            <a:r>
              <a:rPr lang="pt-BR" dirty="0"/>
              <a:t> de objetivos</a:t>
            </a:r>
          </a:p>
          <a:p>
            <a:pPr lvl="1"/>
            <a:r>
              <a:rPr lang="pt-BR" dirty="0" err="1"/>
              <a:t>Estructura</a:t>
            </a:r>
            <a:r>
              <a:rPr lang="pt-BR" dirty="0"/>
              <a:t> metodológica</a:t>
            </a:r>
          </a:p>
          <a:p>
            <a:pPr lvl="2"/>
            <a:r>
              <a:rPr lang="pt-BR" dirty="0" err="1"/>
              <a:t>Seleccion</a:t>
            </a:r>
            <a:r>
              <a:rPr lang="pt-BR" dirty="0"/>
              <a:t> de participantes</a:t>
            </a:r>
          </a:p>
          <a:p>
            <a:pPr lvl="2"/>
            <a:r>
              <a:rPr lang="pt-BR" dirty="0" err="1"/>
              <a:t>Formulacion</a:t>
            </a:r>
            <a:r>
              <a:rPr lang="pt-BR" dirty="0"/>
              <a:t> de categorias</a:t>
            </a:r>
          </a:p>
          <a:p>
            <a:pPr lvl="2"/>
            <a:r>
              <a:rPr lang="pt-BR" dirty="0" err="1"/>
              <a:t>Produccion</a:t>
            </a:r>
            <a:r>
              <a:rPr lang="pt-BR" dirty="0"/>
              <a:t> de mapas de redes </a:t>
            </a:r>
            <a:r>
              <a:rPr lang="pt-BR" dirty="0" err="1"/>
              <a:t>causales</a:t>
            </a:r>
            <a:endParaRPr lang="pt-BR" dirty="0"/>
          </a:p>
          <a:p>
            <a:pPr lvl="2"/>
            <a:r>
              <a:rPr lang="pt-BR" dirty="0" err="1"/>
              <a:t>Interpretacion</a:t>
            </a:r>
            <a:endParaRPr lang="pt-BR" dirty="0"/>
          </a:p>
          <a:p>
            <a:endParaRPr lang="es-ES_tradn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dirty="0"/>
              <a:t>Discursos y practicas: los discursos </a:t>
            </a:r>
            <a:r>
              <a:rPr lang="es-ES" sz="3200" dirty="0" err="1"/>
              <a:t>hegemônicos</a:t>
            </a:r>
            <a:r>
              <a:rPr lang="es-ES" sz="3200" dirty="0"/>
              <a:t> y las practicas del turismo</a:t>
            </a:r>
            <a:br>
              <a:rPr lang="es-ES" sz="3200" dirty="0"/>
            </a:br>
            <a:endParaRPr lang="pt-BR" sz="32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68622"/>
            <a:ext cx="8229600" cy="4389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9288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Los discursos de los </a:t>
            </a:r>
            <a:r>
              <a:rPr lang="es-ES" dirty="0" err="1"/>
              <a:t>megaeventos</a:t>
            </a:r>
            <a:r>
              <a:rPr lang="es-ES" dirty="0"/>
              <a:t/>
            </a:r>
            <a:br>
              <a:rPr lang="es-ES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dirty="0" smtClean="0"/>
              <a:t>Discursos y efeitos de verdade</a:t>
            </a:r>
          </a:p>
          <a:p>
            <a:r>
              <a:rPr lang="pt-BR" dirty="0" err="1" smtClean="0"/>
              <a:t>Las</a:t>
            </a:r>
            <a:r>
              <a:rPr lang="pt-BR" dirty="0" smtClean="0"/>
              <a:t> </a:t>
            </a:r>
            <a:r>
              <a:rPr lang="pt-BR" dirty="0" err="1" smtClean="0"/>
              <a:t>transformaciones</a:t>
            </a:r>
            <a:r>
              <a:rPr lang="pt-BR" dirty="0" smtClean="0"/>
              <a:t> urbanas </a:t>
            </a:r>
            <a:r>
              <a:rPr lang="pt-BR" dirty="0" err="1" smtClean="0"/>
              <a:t>quedan</a:t>
            </a:r>
            <a:r>
              <a:rPr lang="pt-BR" dirty="0" smtClean="0"/>
              <a:t> </a:t>
            </a:r>
            <a:r>
              <a:rPr lang="pt-BR" dirty="0" err="1" smtClean="0"/>
              <a:t>fijas</a:t>
            </a:r>
            <a:endParaRPr lang="pt-BR" dirty="0" smtClean="0"/>
          </a:p>
          <a:p>
            <a:r>
              <a:rPr lang="pt-BR" sz="2400" dirty="0" smtClean="0"/>
              <a:t>Ganhadores?/Perdedores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958" y="3068960"/>
            <a:ext cx="4956042" cy="371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0084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2286</Words>
  <Application>Microsoft Office PowerPoint</Application>
  <PresentationFormat>Apresentação na tela (4:3)</PresentationFormat>
  <Paragraphs>356</Paragraphs>
  <Slides>59</Slides>
  <Notes>30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59</vt:i4>
      </vt:variant>
    </vt:vector>
  </HeadingPairs>
  <TitlesOfParts>
    <vt:vector size="63" baseType="lpstr">
      <vt:lpstr>Tema do Office</vt:lpstr>
      <vt:lpstr>Tema de Office</vt:lpstr>
      <vt:lpstr>Imagen de mapa de bits</vt:lpstr>
      <vt:lpstr>Gráfico</vt:lpstr>
      <vt:lpstr>Turismo y megaeventos:  uma discusion metodológica desde la sociologia </vt:lpstr>
      <vt:lpstr>Turismo y desenvolvimiento</vt:lpstr>
      <vt:lpstr>Qué es investigar</vt:lpstr>
      <vt:lpstr>Apresentação do PowerPoint</vt:lpstr>
      <vt:lpstr>El punto de partida</vt:lpstr>
      <vt:lpstr>Si pesquisar es hacerse la pregunta correcta</vt:lpstr>
      <vt:lpstr>Apresentação do PowerPoint</vt:lpstr>
      <vt:lpstr>Discursos y practicas: los discursos hegemônicos y las practicas del turismo </vt:lpstr>
      <vt:lpstr>Los discursos de los megaeventos </vt:lpstr>
      <vt:lpstr>La importância del método </vt:lpstr>
      <vt:lpstr>Positivismo frente a constructivismo </vt:lpstr>
      <vt:lpstr>Método de análisis de impactos del turismo mediante estrategias  participativas </vt:lpstr>
      <vt:lpstr>Un programa de investigación sobre los efectos socioambientales del Turismo Residencial</vt:lpstr>
      <vt:lpstr>Desarrollo turístico: un socioespacio de conflicto</vt:lpstr>
      <vt:lpstr>Apresentação do PowerPoint</vt:lpstr>
      <vt:lpstr>Apresentação do PowerPoint</vt:lpstr>
      <vt:lpstr>La ciencia posnormal</vt:lpstr>
      <vt:lpstr>La Participación Pública en la investigación</vt:lpstr>
      <vt:lpstr>Apresentação do PowerPoint</vt:lpstr>
      <vt:lpstr>Apresentação do PowerPoint</vt:lpstr>
      <vt:lpstr>Métodologías: para el análisis de impactos del turismo, su distribución y medidas de reorientación</vt:lpstr>
      <vt:lpstr>Problemas en el inicio del PPS: representatividad y poder</vt:lpstr>
      <vt:lpstr>Problemas en el inicio del PPS</vt:lpstr>
      <vt:lpstr>Problemas en el inicio del PPS</vt:lpstr>
      <vt:lpstr>Selección de stakeholders</vt:lpstr>
      <vt:lpstr>Análisis del stakeholders</vt:lpstr>
      <vt:lpstr>Batería de preguntas</vt:lpstr>
      <vt:lpstr>Adaptación de la metodología desarrollada por el Department for International Development  del Reino Unido</vt:lpstr>
      <vt:lpstr>A) Elaboración de una tabla de STHs</vt:lpstr>
      <vt:lpstr>A) Elaboración de una tabla de STHs</vt:lpstr>
      <vt:lpstr>A7) Identificación de intereses</vt:lpstr>
      <vt:lpstr>A8) Construcción de tabla/resumen</vt:lpstr>
      <vt:lpstr>B) Realizar una valoración de la influencia e importancia de cada STHs</vt:lpstr>
      <vt:lpstr>B1) Determinar grado de influencia</vt:lpstr>
      <vt:lpstr>B2) Para evaluar la importancia de cada uno de los STHs</vt:lpstr>
      <vt:lpstr>Apresentação do PowerPoint</vt:lpstr>
      <vt:lpstr>Caso de Estudio</vt:lpstr>
      <vt:lpstr>Dénia</vt:lpstr>
      <vt:lpstr>Apresentação do PowerPoint</vt:lpstr>
      <vt:lpstr>Dénia: motivos de la selección</vt:lpstr>
      <vt:lpstr>Pasos del proceso</vt:lpstr>
      <vt:lpstr>Dénia: algunos datos</vt:lpstr>
      <vt:lpstr>Entrevistas personales</vt:lpstr>
      <vt:lpstr>Grupos de discusión</vt:lpstr>
      <vt:lpstr>Grupo de discusión con turistas residentes</vt:lpstr>
      <vt:lpstr>Grupo de discusión con turistas residentes</vt:lpstr>
      <vt:lpstr>Foro de debate</vt:lpstr>
      <vt:lpstr>Jornadas de participación en Dénia</vt:lpstr>
      <vt:lpstr>Jornadas de participación en Dénia</vt:lpstr>
      <vt:lpstr>Metodología </vt:lpstr>
      <vt:lpstr> _________________________________</vt:lpstr>
      <vt:lpstr>Dificultades en el análisis de los impactos </vt:lpstr>
      <vt:lpstr>Intervención</vt:lpstr>
      <vt:lpstr>Propuesta metodológica</vt:lpstr>
      <vt:lpstr>Apresentação do PowerPoint</vt:lpstr>
      <vt:lpstr>Apresentação do PowerPoint</vt:lpstr>
      <vt:lpstr>Método de Análisis: Mapa Causal</vt:lpstr>
      <vt:lpstr>Método de Análisis: Mapa Causal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Turismo y megaeventos:  uma discusion metodológica desde la sociologia urbana y del turismo</dc:title>
  <dc:creator>SUPORTE</dc:creator>
  <cp:lastModifiedBy>eee</cp:lastModifiedBy>
  <cp:revision>9</cp:revision>
  <dcterms:created xsi:type="dcterms:W3CDTF">2012-09-27T21:37:33Z</dcterms:created>
  <dcterms:modified xsi:type="dcterms:W3CDTF">2012-10-01T12:31:00Z</dcterms:modified>
</cp:coreProperties>
</file>